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8" r:id="rId3"/>
    <p:sldId id="269" r:id="rId4"/>
    <p:sldId id="271" r:id="rId5"/>
    <p:sldId id="274" r:id="rId6"/>
    <p:sldId id="272" r:id="rId7"/>
    <p:sldId id="270" r:id="rId8"/>
    <p:sldId id="273" r:id="rId9"/>
    <p:sldId id="258" r:id="rId10"/>
    <p:sldId id="265" r:id="rId11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 Morgan" initials="EM" lastIdx="1" clrIdx="0">
    <p:extLst>
      <p:ext uri="{19B8F6BF-5375-455C-9EA6-DF929625EA0E}">
        <p15:presenceInfo xmlns:p15="http://schemas.microsoft.com/office/powerpoint/2012/main" userId="S-1-5-21-2660683129-3636505375-3381148637-406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1" autoAdjust="0"/>
    <p:restoredTop sz="92870" autoAdjust="0"/>
  </p:normalViewPr>
  <p:slideViewPr>
    <p:cSldViewPr snapToGrid="0" snapToObjects="1">
      <p:cViewPr varScale="1">
        <p:scale>
          <a:sx n="81" d="100"/>
          <a:sy n="81" d="100"/>
        </p:scale>
        <p:origin x="126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1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61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4163" y="2865437"/>
            <a:ext cx="5780595" cy="1470025"/>
          </a:xfrm>
        </p:spPr>
        <p:txBody>
          <a:bodyPr anchor="t"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4163" y="5256658"/>
            <a:ext cx="5332875" cy="14494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992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795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241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l">
              <a:defRPr sz="3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23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1441450" y="6356350"/>
            <a:ext cx="1042279" cy="365125"/>
          </a:xfrm>
          <a:prstGeom prst="rect">
            <a:avLst/>
          </a:prstGeom>
        </p:spPr>
        <p:txBody>
          <a:bodyPr/>
          <a:lstStyle/>
          <a:p>
            <a:fld id="{A94F5801-AFDE-684F-8BBB-E7EBF0E64DE7}" type="datetimeFigureOut">
              <a:rPr lang="en-US" smtClean="0"/>
              <a:t>2/27/2020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1961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9616"/>
            <a:ext cx="8229600" cy="1058021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547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1441450" y="6356350"/>
            <a:ext cx="1042279" cy="365125"/>
          </a:xfrm>
          <a:prstGeom prst="rect">
            <a:avLst/>
          </a:prstGeom>
        </p:spPr>
        <p:txBody>
          <a:bodyPr/>
          <a:lstStyle/>
          <a:p>
            <a:fld id="{A94F5801-AFDE-684F-8BBB-E7EBF0E64DE7}" type="datetimeFigureOut">
              <a:rPr lang="en-US" smtClean="0"/>
              <a:t>2/27/2020</a:t>
            </a:fld>
            <a:endParaRPr lang="en-GB" dirty="0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1961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2092"/>
            <a:ext cx="8229600" cy="1035545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876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330"/>
            <a:ext cx="3008313" cy="1041769"/>
          </a:xfrm>
        </p:spPr>
        <p:txBody>
          <a:bodyPr anchor="b">
            <a:normAutofit/>
          </a:bodyPr>
          <a:lstStyle>
            <a:lvl1pPr algn="l">
              <a:defRPr sz="1400" b="1"/>
            </a:lvl1pPr>
          </a:lstStyle>
          <a:p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93330"/>
            <a:ext cx="5111750" cy="573283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1450" y="6356350"/>
            <a:ext cx="1042279" cy="365125"/>
          </a:xfrm>
          <a:prstGeom prst="rect">
            <a:avLst/>
          </a:prstGeom>
        </p:spPr>
        <p:txBody>
          <a:bodyPr/>
          <a:lstStyle/>
          <a:p>
            <a:fld id="{A94F5801-AFDE-684F-8BBB-E7EBF0E64DE7}" type="datetimeFigureOut">
              <a:rPr lang="en-US" smtClean="0"/>
              <a:t>2/27/2020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1961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720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0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1441450" y="6356350"/>
            <a:ext cx="1042279" cy="365125"/>
          </a:xfrm>
          <a:prstGeom prst="rect">
            <a:avLst/>
          </a:prstGeom>
        </p:spPr>
        <p:txBody>
          <a:bodyPr/>
          <a:lstStyle/>
          <a:p>
            <a:fld id="{A94F5801-AFDE-684F-8BBB-E7EBF0E64DE7}" type="datetimeFigureOut">
              <a:rPr lang="en-US" smtClean="0"/>
              <a:t>2/27/2020</a:t>
            </a:fld>
            <a:endParaRPr lang="en-GB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719610" y="6356350"/>
            <a:ext cx="28956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endParaRPr lang="en-GB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70A9-E71B-C24A-BC7A-6EBF172A87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906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5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Date Placeholder 4"/>
          <p:cNvSpPr>
            <a:spLocks noGrp="1"/>
          </p:cNvSpPr>
          <p:nvPr>
            <p:ph type="dt" sz="half" idx="2"/>
          </p:nvPr>
        </p:nvSpPr>
        <p:spPr>
          <a:xfrm>
            <a:off x="1441450" y="6356350"/>
            <a:ext cx="1042279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A94F5801-AFDE-684F-8BBB-E7EBF0E64DE7}" type="datetimeFigureOut">
              <a:rPr lang="en-US" smtClean="0"/>
              <a:pPr/>
              <a:t>2/27/2020</a:t>
            </a:fld>
            <a:endParaRPr lang="en-GB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71961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/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fld id="{B43670A9-E71B-C24A-BC7A-6EBF172A878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7770"/>
            <a:ext cx="8229600" cy="10598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95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50" r:id="rId5"/>
    <p:sldLayoutId id="2147483653" r:id="rId6"/>
    <p:sldLayoutId id="2147483656" r:id="rId7"/>
    <p:sldLayoutId id="2147483655" r:id="rId8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firstname.secondname@companyx.com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4163" y="3016266"/>
            <a:ext cx="5780595" cy="952419"/>
          </a:xfrm>
        </p:spPr>
        <p:txBody>
          <a:bodyPr/>
          <a:lstStyle/>
          <a:p>
            <a:r>
              <a:rPr lang="en-US" dirty="0" smtClean="0"/>
              <a:t>Trust based funeral plans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Graeme D Muir FFA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Partner, Barnett Waddingham LLP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</a:rPr>
              <a:t>nd</a:t>
            </a:r>
            <a:r>
              <a:rPr lang="en-US" dirty="0" smtClean="0">
                <a:solidFill>
                  <a:srgbClr val="002060"/>
                </a:solidFill>
              </a:rPr>
              <a:t> February 2020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7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4000" b="1" dirty="0"/>
              <a:t>Disclaimer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en-IE" sz="2400" b="1" dirty="0">
                <a:solidFill>
                  <a:prstClr val="black"/>
                </a:solidFill>
                <a:latin typeface="Calibri"/>
              </a:rPr>
              <a:t>The views expressed in this presentation are those of the </a:t>
            </a:r>
            <a:r>
              <a:rPr lang="en-IE" sz="2400" b="1" dirty="0" smtClean="0">
                <a:solidFill>
                  <a:prstClr val="black"/>
                </a:solidFill>
                <a:latin typeface="Calibri"/>
              </a:rPr>
              <a:t>speaker, </a:t>
            </a:r>
            <a:endParaRPr lang="en-IE" sz="2400" b="1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IE" sz="2400" b="1" dirty="0" smtClean="0">
                <a:solidFill>
                  <a:prstClr val="black"/>
                </a:solidFill>
                <a:latin typeface="Calibri"/>
              </a:rPr>
              <a:t>Graeme Muir</a:t>
            </a:r>
            <a:endParaRPr lang="en-IE" sz="2400" b="1" dirty="0">
              <a:solidFill>
                <a:prstClr val="black"/>
              </a:solidFill>
              <a:latin typeface="Calibri"/>
            </a:endParaRPr>
          </a:p>
          <a:p>
            <a:pPr marL="0" lvl="0" indent="0" algn="ctr">
              <a:lnSpc>
                <a:spcPct val="150000"/>
              </a:lnSpc>
              <a:buNone/>
            </a:pPr>
            <a:r>
              <a:rPr lang="en-IE" sz="2400" b="1" dirty="0" smtClean="0">
                <a:solidFill>
                  <a:prstClr val="black"/>
                </a:solidFill>
                <a:latin typeface="Calibri"/>
              </a:rPr>
              <a:t>and </a:t>
            </a:r>
            <a:r>
              <a:rPr lang="en-IE" sz="2400" b="1" dirty="0">
                <a:solidFill>
                  <a:prstClr val="black"/>
                </a:solidFill>
                <a:latin typeface="Calibri"/>
              </a:rPr>
              <a:t>not necessarily of the </a:t>
            </a:r>
            <a:endParaRPr lang="en-IE" sz="2400" b="1" dirty="0" smtClean="0">
              <a:solidFill>
                <a:prstClr val="black"/>
              </a:solidFill>
              <a:latin typeface="Calibri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IE" sz="2400" b="1" dirty="0" smtClean="0">
                <a:solidFill>
                  <a:prstClr val="black"/>
                </a:solidFill>
                <a:latin typeface="Calibri"/>
              </a:rPr>
              <a:t>Staple Inn Actuarial Society or Barnett Waddingham</a:t>
            </a:r>
            <a:endParaRPr lang="en-GB" sz="2400" b="1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166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Been around for a while</a:t>
            </a:r>
          </a:p>
          <a:p>
            <a:pPr lvl="1"/>
            <a:r>
              <a:rPr lang="en-US" sz="2000" dirty="0" smtClean="0"/>
              <a:t>I got involved 1991 </a:t>
            </a:r>
            <a:r>
              <a:rPr lang="en-US" sz="2000" dirty="0" err="1" smtClean="0"/>
              <a:t>ish</a:t>
            </a:r>
            <a:endParaRPr lang="en-US" sz="2000" dirty="0" smtClean="0"/>
          </a:p>
          <a:p>
            <a:r>
              <a:rPr lang="en-US" sz="2000" dirty="0" smtClean="0"/>
              <a:t>Back in the day….</a:t>
            </a:r>
          </a:p>
          <a:p>
            <a:pPr lvl="1"/>
            <a:r>
              <a:rPr lang="en-US" sz="2000" dirty="0" smtClean="0"/>
              <a:t>Widow pays for her funeral at time of husband’s funeral</a:t>
            </a:r>
          </a:p>
          <a:p>
            <a:r>
              <a:rPr lang="en-US" sz="2000" dirty="0" smtClean="0"/>
              <a:t>Some funeral directors may have put it into trust</a:t>
            </a:r>
          </a:p>
          <a:p>
            <a:pPr lvl="1"/>
            <a:r>
              <a:rPr lang="en-US" sz="2000" dirty="0" smtClean="0"/>
              <a:t>Suspect some put it into their bank account</a:t>
            </a:r>
          </a:p>
          <a:p>
            <a:r>
              <a:rPr lang="en-US" sz="2000" dirty="0" smtClean="0"/>
              <a:t>Different sort of trusts</a:t>
            </a:r>
          </a:p>
          <a:p>
            <a:pPr lvl="1"/>
            <a:r>
              <a:rPr lang="en-US" sz="2000" dirty="0" smtClean="0"/>
              <a:t>Individual funeral director trusts / multi funeral director trusts</a:t>
            </a:r>
          </a:p>
          <a:p>
            <a:r>
              <a:rPr lang="en-US" sz="2000" dirty="0" smtClean="0"/>
              <a:t>Funeral director business</a:t>
            </a:r>
          </a:p>
          <a:p>
            <a:pPr lvl="1"/>
            <a:r>
              <a:rPr lang="en-US" sz="2000" dirty="0" smtClean="0"/>
              <a:t>Independent and corporate sectors</a:t>
            </a:r>
          </a:p>
          <a:p>
            <a:r>
              <a:rPr lang="en-US" sz="2000" dirty="0" smtClean="0"/>
              <a:t>Concept is the same</a:t>
            </a:r>
          </a:p>
          <a:p>
            <a:pPr lvl="1"/>
            <a:r>
              <a:rPr lang="en-US" sz="2000" dirty="0" smtClean="0"/>
              <a:t>Pay now die later</a:t>
            </a:r>
          </a:p>
          <a:p>
            <a:pPr lvl="1"/>
            <a:r>
              <a:rPr lang="en-US" sz="2000" dirty="0" smtClean="0"/>
              <a:t>It’s not insurance even if it looks like it</a:t>
            </a:r>
          </a:p>
          <a:p>
            <a:pPr lvl="1"/>
            <a:r>
              <a:rPr lang="en-US" sz="2000" dirty="0" smtClean="0"/>
              <a:t>And it’s not a regulated product…..yet……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32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key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803337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Different sales channels</a:t>
            </a:r>
          </a:p>
          <a:p>
            <a:pPr lvl="1"/>
            <a:r>
              <a:rPr lang="en-US" sz="2000" dirty="0" smtClean="0"/>
              <a:t>Funeral director / plan provider / intermediary</a:t>
            </a:r>
          </a:p>
          <a:p>
            <a:r>
              <a:rPr lang="en-US" sz="2000" dirty="0" smtClean="0"/>
              <a:t>Plans have a “value”</a:t>
            </a:r>
          </a:p>
          <a:p>
            <a:pPr lvl="1"/>
            <a:r>
              <a:rPr lang="en-US" sz="2000" dirty="0" smtClean="0"/>
              <a:t>Amount that trust pays out if planholder dies tomorrow</a:t>
            </a:r>
          </a:p>
          <a:p>
            <a:pPr lvl="1"/>
            <a:r>
              <a:rPr lang="en-US" sz="2000" dirty="0" smtClean="0"/>
              <a:t>Amount paid may vary depending on sales channel and other factors</a:t>
            </a:r>
          </a:p>
          <a:p>
            <a:pPr lvl="1"/>
            <a:r>
              <a:rPr lang="en-US" sz="2000" dirty="0" smtClean="0"/>
              <a:t>One single FD trust just pays out assets / number of plans in force</a:t>
            </a:r>
          </a:p>
          <a:p>
            <a:pPr lvl="1"/>
            <a:r>
              <a:rPr lang="en-US" sz="2000" dirty="0" smtClean="0"/>
              <a:t>Quite an easy valuation…….</a:t>
            </a:r>
          </a:p>
          <a:p>
            <a:r>
              <a:rPr lang="en-US" sz="2000" dirty="0" smtClean="0"/>
              <a:t>The deliverable is a funeral – not a sum of cash</a:t>
            </a:r>
          </a:p>
          <a:p>
            <a:pPr lvl="1"/>
            <a:r>
              <a:rPr lang="en-US" sz="2000" dirty="0" smtClean="0"/>
              <a:t>Funeral director costs usually guaranteed by funeral director</a:t>
            </a:r>
          </a:p>
          <a:p>
            <a:pPr lvl="1"/>
            <a:r>
              <a:rPr lang="en-US" sz="2000" dirty="0" smtClean="0"/>
              <a:t>May be an allowance for disbursements (cremation </a:t>
            </a:r>
            <a:r>
              <a:rPr lang="en-US" sz="2000" dirty="0" err="1" smtClean="0"/>
              <a:t>etc</a:t>
            </a:r>
            <a:r>
              <a:rPr lang="en-US" sz="2000" dirty="0" smtClean="0"/>
              <a:t>) in the plan </a:t>
            </a:r>
          </a:p>
          <a:p>
            <a:pPr lvl="1"/>
            <a:r>
              <a:rPr lang="en-US" sz="2000" dirty="0" smtClean="0"/>
              <a:t>If it costs more family may have to pay excess</a:t>
            </a:r>
          </a:p>
          <a:p>
            <a:pPr lvl="1"/>
            <a:r>
              <a:rPr lang="en-US" sz="2000" dirty="0" smtClean="0"/>
              <a:t>Record </a:t>
            </a:r>
            <a:r>
              <a:rPr lang="en-US" sz="2000" smtClean="0"/>
              <a:t>voucher concept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0121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key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803337"/>
          </a:xfrm>
        </p:spPr>
        <p:txBody>
          <a:bodyPr>
            <a:normAutofit/>
          </a:bodyPr>
          <a:lstStyle/>
          <a:p>
            <a:r>
              <a:rPr lang="en-US" sz="2000" dirty="0"/>
              <a:t>Plans may be cancelled</a:t>
            </a:r>
          </a:p>
          <a:p>
            <a:pPr lvl="1"/>
            <a:r>
              <a:rPr lang="en-US" sz="2000" dirty="0"/>
              <a:t>Usually money back less an admin charge</a:t>
            </a:r>
          </a:p>
          <a:p>
            <a:r>
              <a:rPr lang="en-US" sz="2000" dirty="0"/>
              <a:t>Single payment or instalment </a:t>
            </a:r>
          </a:p>
          <a:p>
            <a:r>
              <a:rPr lang="en-US" sz="2000" dirty="0" smtClean="0"/>
              <a:t>Usually different off the shelf plans</a:t>
            </a:r>
          </a:p>
          <a:p>
            <a:pPr lvl="1"/>
            <a:r>
              <a:rPr lang="en-US" sz="2000" dirty="0" smtClean="0"/>
              <a:t>Cheap and cheerful to the extravagant</a:t>
            </a:r>
          </a:p>
          <a:p>
            <a:pPr lvl="1"/>
            <a:r>
              <a:rPr lang="en-US" sz="2000" dirty="0" smtClean="0"/>
              <a:t>But some have optional extras or fully bespoke</a:t>
            </a:r>
          </a:p>
          <a:p>
            <a:r>
              <a:rPr lang="en-US" sz="2000" dirty="0" smtClean="0"/>
              <a:t>Beneficiary of the trust is the funeral director</a:t>
            </a:r>
          </a:p>
          <a:p>
            <a:pPr lvl="1"/>
            <a:r>
              <a:rPr lang="en-US" sz="2000" dirty="0" smtClean="0"/>
              <a:t>Not the planholder (directly)</a:t>
            </a:r>
          </a:p>
          <a:p>
            <a:pPr lvl="1"/>
            <a:r>
              <a:rPr lang="en-US" sz="2000" dirty="0" smtClean="0"/>
              <a:t>Risks are mainly with the funeral director who has contracted to carry out the funeral as specified</a:t>
            </a:r>
          </a:p>
        </p:txBody>
      </p:sp>
    </p:spTree>
    <p:extLst>
      <p:ext uri="{BB962C8B-B14F-4D97-AF65-F5344CB8AC3E}">
        <p14:creationId xmlns:p14="http://schemas.microsoft.com/office/powerpoint/2010/main" val="387955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other key aspects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803337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Usually some initial deduction to meet provider costs</a:t>
            </a:r>
          </a:p>
          <a:p>
            <a:pPr lvl="1"/>
            <a:r>
              <a:rPr lang="en-US" sz="2000" dirty="0" smtClean="0"/>
              <a:t>Admin fee and or % reduction at outset</a:t>
            </a:r>
          </a:p>
          <a:p>
            <a:pPr lvl="1"/>
            <a:r>
              <a:rPr lang="en-US" sz="2000" dirty="0" smtClean="0"/>
              <a:t>Or a plan admin fee per annum</a:t>
            </a:r>
          </a:p>
          <a:p>
            <a:pPr lvl="1"/>
            <a:r>
              <a:rPr lang="en-US" sz="2000" dirty="0" smtClean="0"/>
              <a:t>Can be chunky</a:t>
            </a:r>
          </a:p>
          <a:p>
            <a:r>
              <a:rPr lang="en-US" sz="2000" dirty="0" smtClean="0"/>
              <a:t>Funeral director going bust risk</a:t>
            </a:r>
          </a:p>
          <a:p>
            <a:pPr lvl="1"/>
            <a:r>
              <a:rPr lang="en-US" sz="2000" dirty="0" smtClean="0"/>
              <a:t>Provider will usually find someone else</a:t>
            </a:r>
          </a:p>
          <a:p>
            <a:r>
              <a:rPr lang="en-US" sz="2000" dirty="0" smtClean="0"/>
              <a:t>Over 50s “Parkinson” plans</a:t>
            </a:r>
          </a:p>
          <a:p>
            <a:pPr lvl="1"/>
            <a:r>
              <a:rPr lang="en-US" sz="2000" dirty="0" smtClean="0"/>
              <a:t>Just whole of life policies that pay out cash that could be used to meet funeral costs</a:t>
            </a:r>
          </a:p>
          <a:p>
            <a:pPr lvl="1"/>
            <a:r>
              <a:rPr lang="en-US" sz="2000" dirty="0" smtClean="0"/>
              <a:t>Sum assured usually increases at fixed rate – e.g. 2% p.a.</a:t>
            </a:r>
          </a:p>
          <a:p>
            <a:r>
              <a:rPr lang="en-US" sz="2000" dirty="0" smtClean="0"/>
              <a:t>Not funeral plans even if that is how they are marketed</a:t>
            </a:r>
          </a:p>
          <a:p>
            <a:pPr lvl="1"/>
            <a:r>
              <a:rPr lang="en-US" sz="2000" dirty="0" smtClean="0"/>
              <a:t>Some Parkinson plans may be assigned to a funeral director so are then funeral plans</a:t>
            </a:r>
          </a:p>
        </p:txBody>
      </p:sp>
    </p:spTree>
    <p:extLst>
      <p:ext uri="{BB962C8B-B14F-4D97-AF65-F5344CB8AC3E}">
        <p14:creationId xmlns:p14="http://schemas.microsoft.com/office/powerpoint/2010/main" val="370405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803337"/>
          </a:xfrm>
        </p:spPr>
        <p:txBody>
          <a:bodyPr>
            <a:normAutofit fontScale="92500"/>
          </a:bodyPr>
          <a:lstStyle/>
          <a:p>
            <a:r>
              <a:rPr lang="en-US" sz="2000" dirty="0" smtClean="0"/>
              <a:t>Up until 2000</a:t>
            </a:r>
          </a:p>
          <a:p>
            <a:pPr lvl="1"/>
            <a:r>
              <a:rPr lang="en-US" sz="2000" dirty="0" smtClean="0"/>
              <a:t>None but seemed to self regulate quite well albeit a small market</a:t>
            </a:r>
          </a:p>
          <a:p>
            <a:r>
              <a:rPr lang="en-US" sz="2000" dirty="0" smtClean="0"/>
              <a:t>Financial Services and Markets (Regulated Activities) Act 2000</a:t>
            </a:r>
          </a:p>
          <a:p>
            <a:pPr lvl="1"/>
            <a:r>
              <a:rPr lang="en-US" sz="2000" dirty="0" smtClean="0"/>
              <a:t>Funeral plans are a regulated product unless insured, or,</a:t>
            </a:r>
          </a:p>
          <a:p>
            <a:pPr lvl="1"/>
            <a:r>
              <a:rPr lang="en-US" sz="2000" dirty="0" smtClean="0"/>
              <a:t>Money is in trust with mostly independent trustees, proper advisers and annual accounts and actuarial valuations every 3 years</a:t>
            </a:r>
          </a:p>
          <a:p>
            <a:r>
              <a:rPr lang="en-US" sz="2000" dirty="0" smtClean="0"/>
              <a:t>Funeral Planning Authority set up in 2002 for trust backed plans</a:t>
            </a:r>
          </a:p>
          <a:p>
            <a:pPr lvl="1"/>
            <a:r>
              <a:rPr lang="en-US" sz="2000" dirty="0" smtClean="0"/>
              <a:t>Oversees maybe 95% of plan providers</a:t>
            </a:r>
          </a:p>
          <a:p>
            <a:pPr lvl="1"/>
            <a:r>
              <a:rPr lang="en-US" sz="2000" dirty="0" smtClean="0"/>
              <a:t>But membership not compulsory so scope for some cowboys</a:t>
            </a:r>
          </a:p>
          <a:p>
            <a:r>
              <a:rPr lang="en-US" sz="2000" dirty="0" smtClean="0"/>
              <a:t>Some form of more stringent regulation will happen</a:t>
            </a:r>
          </a:p>
          <a:p>
            <a:pPr lvl="1"/>
            <a:r>
              <a:rPr lang="en-US" sz="2000" dirty="0" smtClean="0"/>
              <a:t>Might be FCA and probably sometime soon</a:t>
            </a:r>
          </a:p>
          <a:p>
            <a:pPr lvl="1"/>
            <a:r>
              <a:rPr lang="en-US" sz="2000" dirty="0" smtClean="0"/>
              <a:t>Focused more on the sales process by provider rather than funding / trust</a:t>
            </a:r>
          </a:p>
          <a:p>
            <a:r>
              <a:rPr lang="en-US" sz="2000" dirty="0" smtClean="0"/>
              <a:t>Insurance backed plans already regulated</a:t>
            </a:r>
          </a:p>
        </p:txBody>
      </p:sp>
    </p:spTree>
    <p:extLst>
      <p:ext uri="{BB962C8B-B14F-4D97-AF65-F5344CB8AC3E}">
        <p14:creationId xmlns:p14="http://schemas.microsoft.com/office/powerpoint/2010/main" val="100431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Actuarial valuations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878752"/>
          </a:xfrm>
        </p:spPr>
        <p:txBody>
          <a:bodyPr>
            <a:normAutofit fontScale="85000" lnSpcReduction="10000"/>
          </a:bodyPr>
          <a:lstStyle/>
          <a:p>
            <a:r>
              <a:rPr lang="en-US" sz="2000" dirty="0" smtClean="0"/>
              <a:t>Projection of payments from the trust allowing for</a:t>
            </a:r>
          </a:p>
          <a:p>
            <a:pPr lvl="1"/>
            <a:r>
              <a:rPr lang="en-US" sz="2000" dirty="0" smtClean="0"/>
              <a:t>Planholder </a:t>
            </a:r>
            <a:r>
              <a:rPr lang="en-US" sz="2000" dirty="0" smtClean="0"/>
              <a:t>mortality and </a:t>
            </a:r>
            <a:r>
              <a:rPr lang="en-US" sz="2000" dirty="0" err="1" smtClean="0"/>
              <a:t>iIncrease</a:t>
            </a:r>
            <a:r>
              <a:rPr lang="en-US" sz="2000" dirty="0" smtClean="0"/>
              <a:t> </a:t>
            </a:r>
            <a:r>
              <a:rPr lang="en-US" sz="2000" dirty="0" smtClean="0"/>
              <a:t>in plan values – some form of inflation</a:t>
            </a:r>
          </a:p>
          <a:p>
            <a:r>
              <a:rPr lang="en-US" sz="2000" dirty="0" smtClean="0"/>
              <a:t>Discount to obtain NPV</a:t>
            </a:r>
            <a:endParaRPr lang="en-US" sz="2000" dirty="0"/>
          </a:p>
          <a:p>
            <a:r>
              <a:rPr lang="en-US" sz="2000" dirty="0" smtClean="0"/>
              <a:t>Sounds simple enough!</a:t>
            </a:r>
          </a:p>
          <a:p>
            <a:r>
              <a:rPr lang="en-US" sz="2000" dirty="0" smtClean="0"/>
              <a:t>However trusts are taxed on income and capital gains net of expenses</a:t>
            </a:r>
          </a:p>
          <a:p>
            <a:pPr lvl="1"/>
            <a:r>
              <a:rPr lang="en-US" sz="2000" dirty="0" smtClean="0"/>
              <a:t>In a few and quite different and complicated ways and need to consider expenses</a:t>
            </a:r>
          </a:p>
          <a:p>
            <a:pPr lvl="1"/>
            <a:r>
              <a:rPr lang="en-US" sz="2000" dirty="0" smtClean="0"/>
              <a:t>Discount rate derivation needs some thought</a:t>
            </a:r>
          </a:p>
          <a:p>
            <a:r>
              <a:rPr lang="en-US" sz="2000" dirty="0" smtClean="0"/>
              <a:t>Planholders typically </a:t>
            </a:r>
          </a:p>
          <a:p>
            <a:pPr lvl="1"/>
            <a:r>
              <a:rPr lang="en-US" sz="2000" dirty="0"/>
              <a:t>F</a:t>
            </a:r>
            <a:r>
              <a:rPr lang="en-US" sz="2000" dirty="0" smtClean="0"/>
              <a:t>emale and lower socio economic groups</a:t>
            </a:r>
          </a:p>
          <a:p>
            <a:pPr lvl="1"/>
            <a:r>
              <a:rPr lang="en-US" sz="2000" dirty="0" smtClean="0"/>
              <a:t>Or lives with short life expectancy</a:t>
            </a:r>
          </a:p>
          <a:p>
            <a:pPr lvl="1"/>
            <a:r>
              <a:rPr lang="en-US" sz="2000" dirty="0" smtClean="0"/>
              <a:t>No underwriting required usually</a:t>
            </a:r>
          </a:p>
          <a:p>
            <a:pPr lvl="1"/>
            <a:r>
              <a:rPr lang="en-US" sz="2000" dirty="0" smtClean="0"/>
              <a:t>Average age at entry usually in 70s for single payment – 60s for instalments</a:t>
            </a:r>
          </a:p>
          <a:p>
            <a:r>
              <a:rPr lang="en-US" sz="2000" dirty="0" smtClean="0"/>
              <a:t>Mortality might not be just age and sex dependent</a:t>
            </a:r>
          </a:p>
          <a:p>
            <a:pPr lvl="1"/>
            <a:r>
              <a:rPr lang="en-US" sz="2000" dirty="0" smtClean="0"/>
              <a:t>Sales channel usually a key </a:t>
            </a:r>
            <a:r>
              <a:rPr lang="en-US" sz="2000" dirty="0" smtClean="0"/>
              <a:t>factor</a:t>
            </a:r>
          </a:p>
          <a:p>
            <a:r>
              <a:rPr lang="en-US" sz="2000" smtClean="0"/>
              <a:t>TAS 400!</a:t>
            </a:r>
            <a:endParaRPr lang="en-US" sz="2000" dirty="0" smtClean="0"/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793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52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Plan terms and conditions need to be well understood</a:t>
            </a:r>
          </a:p>
          <a:p>
            <a:pPr lvl="1"/>
            <a:r>
              <a:rPr lang="en-US" sz="2000" dirty="0" smtClean="0"/>
              <a:t>Analyse marketing literature and T&amp;Cs</a:t>
            </a:r>
          </a:p>
          <a:p>
            <a:r>
              <a:rPr lang="en-US" sz="2000" dirty="0" smtClean="0"/>
              <a:t>These things tend to change over time</a:t>
            </a:r>
          </a:p>
          <a:p>
            <a:pPr lvl="1"/>
            <a:r>
              <a:rPr lang="en-US" sz="2000" dirty="0" smtClean="0"/>
              <a:t>Older plans may have different T&amp;Cs</a:t>
            </a:r>
          </a:p>
          <a:p>
            <a:r>
              <a:rPr lang="en-US" sz="2000" dirty="0" smtClean="0"/>
              <a:t>Mortality is a big assumption</a:t>
            </a:r>
          </a:p>
          <a:p>
            <a:pPr lvl="1"/>
            <a:r>
              <a:rPr lang="en-US" sz="2000" dirty="0" smtClean="0"/>
              <a:t>ELT tables usually not far off</a:t>
            </a:r>
          </a:p>
          <a:p>
            <a:pPr lvl="1"/>
            <a:r>
              <a:rPr lang="en-US" sz="2000" dirty="0" smtClean="0"/>
              <a:t>But probably too light at ages under 60</a:t>
            </a:r>
          </a:p>
          <a:p>
            <a:r>
              <a:rPr lang="en-US" sz="2000" dirty="0" smtClean="0"/>
              <a:t>Need to understand how the trust is taxed</a:t>
            </a:r>
          </a:p>
          <a:p>
            <a:pPr lvl="1"/>
            <a:r>
              <a:rPr lang="en-US" sz="2000" dirty="0" smtClean="0"/>
              <a:t>No single taxation regime</a:t>
            </a:r>
          </a:p>
          <a:p>
            <a:r>
              <a:rPr lang="en-US" sz="2000" dirty="0" smtClean="0"/>
              <a:t>The trusts can be huge relative to the plan provider business</a:t>
            </a:r>
          </a:p>
          <a:p>
            <a:pPr lvl="1"/>
            <a:r>
              <a:rPr lang="en-US" sz="2000" dirty="0" smtClean="0"/>
              <a:t>If in deficit then usually have to reduce payments to funeral director</a:t>
            </a:r>
          </a:p>
          <a:p>
            <a:pPr lvl="1"/>
            <a:r>
              <a:rPr lang="en-US" sz="2000" dirty="0" smtClean="0"/>
              <a:t>Planholder still gets the promised funeral though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7611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br>
              <a:rPr lang="en-GB" dirty="0" smtClean="0"/>
            </a:br>
            <a:r>
              <a:rPr lang="en-GB" dirty="0" smtClean="0"/>
              <a:t>Any questions?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firstname.secondname@companyx.com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6184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IAS">
      <a:dk1>
        <a:srgbClr val="055078"/>
      </a:dk1>
      <a:lt1>
        <a:srgbClr val="FFFFFF"/>
      </a:lt1>
      <a:dk2>
        <a:srgbClr val="495960"/>
      </a:dk2>
      <a:lt2>
        <a:srgbClr val="C8D2D8"/>
      </a:lt2>
      <a:accent1>
        <a:srgbClr val="5AC3F0"/>
      </a:accent1>
      <a:accent2>
        <a:srgbClr val="055078"/>
      </a:accent2>
      <a:accent3>
        <a:srgbClr val="41BE5F"/>
      </a:accent3>
      <a:accent4>
        <a:srgbClr val="C3D769"/>
      </a:accent4>
      <a:accent5>
        <a:srgbClr val="85CCDB"/>
      </a:accent5>
      <a:accent6>
        <a:srgbClr val="FFFFFF"/>
      </a:accent6>
      <a:hlink>
        <a:srgbClr val="5AA0F0"/>
      </a:hlink>
      <a:folHlink>
        <a:srgbClr val="0755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1624</TotalTime>
  <Words>736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Trust based funeral plans</vt:lpstr>
      <vt:lpstr>Background</vt:lpstr>
      <vt:lpstr>Some other key aspects</vt:lpstr>
      <vt:lpstr>Some other key aspects</vt:lpstr>
      <vt:lpstr>Some other key aspects</vt:lpstr>
      <vt:lpstr>Regulation</vt:lpstr>
      <vt:lpstr>Actuarial valuations</vt:lpstr>
      <vt:lpstr>Final thoughts</vt:lpstr>
      <vt:lpstr>Thank you Any questions?</vt:lpstr>
      <vt:lpstr>Disclaimer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 Pro 1</dc:creator>
  <cp:lastModifiedBy>Graeme Muir</cp:lastModifiedBy>
  <cp:revision>297</cp:revision>
  <cp:lastPrinted>2018-02-26T10:18:11Z</cp:lastPrinted>
  <dcterms:created xsi:type="dcterms:W3CDTF">2012-11-12T13:56:22Z</dcterms:created>
  <dcterms:modified xsi:type="dcterms:W3CDTF">2020-02-27T15:38:43Z</dcterms:modified>
</cp:coreProperties>
</file>