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charts/chart2.xml" ContentType="application/vnd.openxmlformats-officedocument.drawingml.chart+xml"/>
  <Override PartName="/ppt/embeddings/oleObject2.bin" ContentType="application/vnd.openxmlformats-officedocument.oleObject"/>
  <Override PartName="/ppt/drawings/drawing1.xml" ContentType="application/vnd.openxmlformats-officedocument.drawingml.chartshape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56" r:id="rId2"/>
    <p:sldId id="304" r:id="rId3"/>
    <p:sldId id="296" r:id="rId4"/>
    <p:sldId id="305" r:id="rId5"/>
    <p:sldId id="262" r:id="rId6"/>
    <p:sldId id="261" r:id="rId7"/>
    <p:sldId id="306" r:id="rId8"/>
    <p:sldId id="278" r:id="rId9"/>
    <p:sldId id="307" r:id="rId10"/>
    <p:sldId id="280" r:id="rId11"/>
    <p:sldId id="284" r:id="rId12"/>
    <p:sldId id="298" r:id="rId13"/>
    <p:sldId id="299" r:id="rId14"/>
    <p:sldId id="308" r:id="rId15"/>
    <p:sldId id="289" r:id="rId16"/>
    <p:sldId id="288" r:id="rId17"/>
    <p:sldId id="302" r:id="rId18"/>
    <p:sldId id="290" r:id="rId19"/>
    <p:sldId id="291" r:id="rId20"/>
    <p:sldId id="309" r:id="rId21"/>
    <p:sldId id="318" r:id="rId22"/>
    <p:sldId id="297" r:id="rId23"/>
    <p:sldId id="263" r:id="rId24"/>
    <p:sldId id="317" r:id="rId25"/>
    <p:sldId id="282" r:id="rId26"/>
    <p:sldId id="268" r:id="rId27"/>
    <p:sldId id="310" r:id="rId28"/>
    <p:sldId id="257" r:id="rId29"/>
    <p:sldId id="311" r:id="rId30"/>
    <p:sldId id="285" r:id="rId31"/>
    <p:sldId id="286" r:id="rId32"/>
    <p:sldId id="287" r:id="rId33"/>
    <p:sldId id="312" r:id="rId34"/>
    <p:sldId id="293" r:id="rId35"/>
    <p:sldId id="313" r:id="rId36"/>
    <p:sldId id="292" r:id="rId37"/>
    <p:sldId id="283" r:id="rId38"/>
    <p:sldId id="316" r:id="rId39"/>
    <p:sldId id="314" r:id="rId40"/>
    <p:sldId id="300" r:id="rId41"/>
    <p:sldId id="301" r:id="rId42"/>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Frutiger LT Std 55 Roman" pitchFamily="34" charset="0"/>
        <a:ea typeface="+mn-ea"/>
        <a:cs typeface="+mn-cs"/>
      </a:defRPr>
    </a:lvl1pPr>
    <a:lvl2pPr marL="457200" algn="l" rtl="0" eaLnBrk="0" fontAlgn="base" hangingPunct="0">
      <a:spcBef>
        <a:spcPct val="0"/>
      </a:spcBef>
      <a:spcAft>
        <a:spcPct val="0"/>
      </a:spcAft>
      <a:defRPr kern="1200">
        <a:solidFill>
          <a:schemeClr val="tx1"/>
        </a:solidFill>
        <a:latin typeface="Frutiger LT Std 55 Roman" pitchFamily="34" charset="0"/>
        <a:ea typeface="+mn-ea"/>
        <a:cs typeface="+mn-cs"/>
      </a:defRPr>
    </a:lvl2pPr>
    <a:lvl3pPr marL="914400" algn="l" rtl="0" eaLnBrk="0" fontAlgn="base" hangingPunct="0">
      <a:spcBef>
        <a:spcPct val="0"/>
      </a:spcBef>
      <a:spcAft>
        <a:spcPct val="0"/>
      </a:spcAft>
      <a:defRPr kern="1200">
        <a:solidFill>
          <a:schemeClr val="tx1"/>
        </a:solidFill>
        <a:latin typeface="Frutiger LT Std 55 Roman" pitchFamily="34" charset="0"/>
        <a:ea typeface="+mn-ea"/>
        <a:cs typeface="+mn-cs"/>
      </a:defRPr>
    </a:lvl3pPr>
    <a:lvl4pPr marL="1371600" algn="l" rtl="0" eaLnBrk="0" fontAlgn="base" hangingPunct="0">
      <a:spcBef>
        <a:spcPct val="0"/>
      </a:spcBef>
      <a:spcAft>
        <a:spcPct val="0"/>
      </a:spcAft>
      <a:defRPr kern="1200">
        <a:solidFill>
          <a:schemeClr val="tx1"/>
        </a:solidFill>
        <a:latin typeface="Frutiger LT Std 55 Roman" pitchFamily="34" charset="0"/>
        <a:ea typeface="+mn-ea"/>
        <a:cs typeface="+mn-cs"/>
      </a:defRPr>
    </a:lvl4pPr>
    <a:lvl5pPr marL="1828800" algn="l" rtl="0" eaLnBrk="0" fontAlgn="base" hangingPunct="0">
      <a:spcBef>
        <a:spcPct val="0"/>
      </a:spcBef>
      <a:spcAft>
        <a:spcPct val="0"/>
      </a:spcAft>
      <a:defRPr kern="1200">
        <a:solidFill>
          <a:schemeClr val="tx1"/>
        </a:solidFill>
        <a:latin typeface="Frutiger LT Std 55 Roman" pitchFamily="34" charset="0"/>
        <a:ea typeface="+mn-ea"/>
        <a:cs typeface="+mn-cs"/>
      </a:defRPr>
    </a:lvl5pPr>
    <a:lvl6pPr marL="2286000" algn="l" defTabSz="914400" rtl="0" eaLnBrk="1" latinLnBrk="0" hangingPunct="1">
      <a:defRPr kern="1200">
        <a:solidFill>
          <a:schemeClr val="tx1"/>
        </a:solidFill>
        <a:latin typeface="Frutiger LT Std 55 Roman" pitchFamily="34" charset="0"/>
        <a:ea typeface="+mn-ea"/>
        <a:cs typeface="+mn-cs"/>
      </a:defRPr>
    </a:lvl6pPr>
    <a:lvl7pPr marL="2743200" algn="l" defTabSz="914400" rtl="0" eaLnBrk="1" latinLnBrk="0" hangingPunct="1">
      <a:defRPr kern="1200">
        <a:solidFill>
          <a:schemeClr val="tx1"/>
        </a:solidFill>
        <a:latin typeface="Frutiger LT Std 55 Roman" pitchFamily="34" charset="0"/>
        <a:ea typeface="+mn-ea"/>
        <a:cs typeface="+mn-cs"/>
      </a:defRPr>
    </a:lvl7pPr>
    <a:lvl8pPr marL="3200400" algn="l" defTabSz="914400" rtl="0" eaLnBrk="1" latinLnBrk="0" hangingPunct="1">
      <a:defRPr kern="1200">
        <a:solidFill>
          <a:schemeClr val="tx1"/>
        </a:solidFill>
        <a:latin typeface="Frutiger LT Std 55 Roman" pitchFamily="34" charset="0"/>
        <a:ea typeface="+mn-ea"/>
        <a:cs typeface="+mn-cs"/>
      </a:defRPr>
    </a:lvl8pPr>
    <a:lvl9pPr marL="3657600" algn="l" defTabSz="914400" rtl="0" eaLnBrk="1" latinLnBrk="0" hangingPunct="1">
      <a:defRPr kern="1200">
        <a:solidFill>
          <a:schemeClr val="tx1"/>
        </a:solidFill>
        <a:latin typeface="Frutiger LT Std 55 Roman"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8" autoAdjust="0"/>
    <p:restoredTop sz="82815" autoAdjust="0"/>
  </p:normalViewPr>
  <p:slideViewPr>
    <p:cSldViewPr snapToGrid="0">
      <p:cViewPr varScale="1">
        <p:scale>
          <a:sx n="70" d="100"/>
          <a:sy n="70" d="100"/>
        </p:scale>
        <p:origin x="-195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Eurostat!$J$6</c:f>
              <c:strCache>
                <c:ptCount val="1"/>
                <c:pt idx="0">
                  <c:v>1998</c:v>
                </c:pt>
              </c:strCache>
            </c:strRef>
          </c:tx>
          <c:spPr>
            <a:solidFill>
              <a:srgbClr val="213F7C"/>
            </a:solidFill>
            <a:ln>
              <a:noFill/>
            </a:ln>
            <a:effectLst/>
          </c:spPr>
          <c:invertIfNegative val="0"/>
          <c:cat>
            <c:strRef>
              <c:f>Eurostat!$I$7:$I$10</c:f>
              <c:strCache>
                <c:ptCount val="4"/>
                <c:pt idx="0">
                  <c:v>Belgium</c:v>
                </c:pt>
                <c:pt idx="1">
                  <c:v>France</c:v>
                </c:pt>
                <c:pt idx="2">
                  <c:v>Luxembourg</c:v>
                </c:pt>
                <c:pt idx="3">
                  <c:v>United Kingdom</c:v>
                </c:pt>
              </c:strCache>
            </c:strRef>
          </c:cat>
          <c:val>
            <c:numRef>
              <c:f>Eurostat!$J$7:$J$10</c:f>
              <c:numCache>
                <c:formatCode>#,##0.0</c:formatCode>
                <c:ptCount val="4"/>
                <c:pt idx="0">
                  <c:v>4.300000000000001</c:v>
                </c:pt>
                <c:pt idx="1">
                  <c:v>4.699999999999997</c:v>
                </c:pt>
                <c:pt idx="2">
                  <c:v>4.300000000000001</c:v>
                </c:pt>
                <c:pt idx="3">
                  <c:v>3.300000000000001</c:v>
                </c:pt>
              </c:numCache>
            </c:numRef>
          </c:val>
        </c:ser>
        <c:ser>
          <c:idx val="1"/>
          <c:order val="1"/>
          <c:tx>
            <c:strRef>
              <c:f>Eurostat!$K$6</c:f>
              <c:strCache>
                <c:ptCount val="1"/>
                <c:pt idx="0">
                  <c:v>2011</c:v>
                </c:pt>
              </c:strCache>
            </c:strRef>
          </c:tx>
          <c:spPr>
            <a:solidFill>
              <a:srgbClr val="FBC112"/>
            </a:solidFill>
            <a:ln>
              <a:noFill/>
            </a:ln>
            <a:effectLst/>
          </c:spPr>
          <c:invertIfNegative val="0"/>
          <c:cat>
            <c:strRef>
              <c:f>Eurostat!$I$7:$I$10</c:f>
              <c:strCache>
                <c:ptCount val="4"/>
                <c:pt idx="0">
                  <c:v>Belgium</c:v>
                </c:pt>
                <c:pt idx="1">
                  <c:v>France</c:v>
                </c:pt>
                <c:pt idx="2">
                  <c:v>Luxembourg</c:v>
                </c:pt>
                <c:pt idx="3">
                  <c:v>United Kingdom</c:v>
                </c:pt>
              </c:strCache>
            </c:strRef>
          </c:cat>
          <c:val>
            <c:numRef>
              <c:f>Eurostat!$K$7:$K$10</c:f>
              <c:numCache>
                <c:formatCode>#,##0.0</c:formatCode>
                <c:ptCount val="4"/>
                <c:pt idx="0">
                  <c:v>3.600000000000001</c:v>
                </c:pt>
                <c:pt idx="1">
                  <c:v>4.5</c:v>
                </c:pt>
                <c:pt idx="2">
                  <c:v>3.800000000000001</c:v>
                </c:pt>
                <c:pt idx="3">
                  <c:v>2.600000000000001</c:v>
                </c:pt>
              </c:numCache>
            </c:numRef>
          </c:val>
        </c:ser>
        <c:dLbls>
          <c:showLegendKey val="0"/>
          <c:showVal val="0"/>
          <c:showCatName val="0"/>
          <c:showSerName val="0"/>
          <c:showPercent val="0"/>
          <c:showBubbleSize val="0"/>
        </c:dLbls>
        <c:gapWidth val="182"/>
        <c:axId val="-2145643112"/>
        <c:axId val="-2145639352"/>
      </c:barChart>
      <c:catAx>
        <c:axId val="-2145643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639352"/>
        <c:crosses val="autoZero"/>
        <c:auto val="1"/>
        <c:lblAlgn val="ctr"/>
        <c:lblOffset val="100"/>
        <c:noMultiLvlLbl val="0"/>
      </c:catAx>
      <c:valAx>
        <c:axId val="-2145639352"/>
        <c:scaling>
          <c:orientation val="minMax"/>
          <c:min val="2.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643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29411764705882"/>
          <c:y val="0.037296122195791"/>
          <c:w val="0.919117647058824"/>
          <c:h val="0.892775925061747"/>
        </c:manualLayout>
      </c:layout>
      <c:scatterChart>
        <c:scatterStyle val="smoothMarker"/>
        <c:varyColors val="0"/>
        <c:ser>
          <c:idx val="8"/>
          <c:order val="0"/>
          <c:tx>
            <c:v>Femme, passé</c:v>
          </c:tx>
          <c:spPr>
            <a:ln w="12700">
              <a:solidFill>
                <a:srgbClr val="FBC112"/>
              </a:solidFill>
              <a:prstDash val="solid"/>
            </a:ln>
          </c:spPr>
          <c:marker>
            <c:symbol val="triangle"/>
            <c:size val="3"/>
            <c:spPr>
              <a:solidFill>
                <a:srgbClr val="FBC112"/>
              </a:solidFill>
              <a:ln>
                <a:solidFill>
                  <a:srgbClr val="FBC112"/>
                </a:solidFill>
                <a:prstDash val="solid"/>
              </a:ln>
            </c:spPr>
          </c:marker>
          <c:xVal>
            <c:numRef>
              <c:f>INSEE!$A$37:$A$96</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INSEE!$B$37:$B$96</c:f>
              <c:numCache>
                <c:formatCode>#,##0.0</c:formatCode>
                <c:ptCount val="60"/>
                <c:pt idx="0">
                  <c:v>69.2</c:v>
                </c:pt>
                <c:pt idx="1">
                  <c:v>68.9</c:v>
                </c:pt>
                <c:pt idx="2">
                  <c:v>70.2</c:v>
                </c:pt>
                <c:pt idx="3">
                  <c:v>70.3</c:v>
                </c:pt>
                <c:pt idx="4">
                  <c:v>71.2</c:v>
                </c:pt>
                <c:pt idx="5">
                  <c:v>71.5</c:v>
                </c:pt>
                <c:pt idx="6">
                  <c:v>71.7</c:v>
                </c:pt>
                <c:pt idx="7">
                  <c:v>72.2</c:v>
                </c:pt>
                <c:pt idx="8">
                  <c:v>73.2</c:v>
                </c:pt>
                <c:pt idx="9">
                  <c:v>73.4</c:v>
                </c:pt>
                <c:pt idx="10">
                  <c:v>73.6</c:v>
                </c:pt>
                <c:pt idx="11">
                  <c:v>74.4</c:v>
                </c:pt>
                <c:pt idx="12">
                  <c:v>73.9</c:v>
                </c:pt>
                <c:pt idx="13">
                  <c:v>73.8</c:v>
                </c:pt>
                <c:pt idx="14">
                  <c:v>74.8</c:v>
                </c:pt>
                <c:pt idx="15">
                  <c:v>74.7</c:v>
                </c:pt>
                <c:pt idx="16">
                  <c:v>75.2</c:v>
                </c:pt>
                <c:pt idx="17">
                  <c:v>75.2</c:v>
                </c:pt>
                <c:pt idx="18">
                  <c:v>75.2</c:v>
                </c:pt>
                <c:pt idx="19">
                  <c:v>75.1</c:v>
                </c:pt>
                <c:pt idx="20">
                  <c:v>75.9</c:v>
                </c:pt>
                <c:pt idx="21">
                  <c:v>75.9</c:v>
                </c:pt>
                <c:pt idx="22">
                  <c:v>76.2</c:v>
                </c:pt>
                <c:pt idx="23">
                  <c:v>76.3</c:v>
                </c:pt>
                <c:pt idx="24">
                  <c:v>76.7</c:v>
                </c:pt>
                <c:pt idx="25" formatCode="0.0">
                  <c:v>76.85799999999997</c:v>
                </c:pt>
                <c:pt idx="26" formatCode="0.0">
                  <c:v>77.2075</c:v>
                </c:pt>
                <c:pt idx="27" formatCode="0.0">
                  <c:v>77.8435</c:v>
                </c:pt>
                <c:pt idx="28" formatCode="0.0">
                  <c:v>77.9471</c:v>
                </c:pt>
                <c:pt idx="29" formatCode="0.0">
                  <c:v>78.27639999999998</c:v>
                </c:pt>
                <c:pt idx="30" formatCode="0.0">
                  <c:v>78.396</c:v>
                </c:pt>
                <c:pt idx="31" formatCode="0.0">
                  <c:v>78.4863</c:v>
                </c:pt>
                <c:pt idx="32" formatCode="0.0">
                  <c:v>78.86579999999998</c:v>
                </c:pt>
                <c:pt idx="33" formatCode="0.0">
                  <c:v>78.7883</c:v>
                </c:pt>
                <c:pt idx="34" formatCode="0.0">
                  <c:v>79.3449</c:v>
                </c:pt>
                <c:pt idx="35" formatCode="0.0">
                  <c:v>79.4358</c:v>
                </c:pt>
                <c:pt idx="36" formatCode="0.0">
                  <c:v>79.7013</c:v>
                </c:pt>
                <c:pt idx="37" formatCode="0.0">
                  <c:v>80.268</c:v>
                </c:pt>
                <c:pt idx="38" formatCode="0.0">
                  <c:v>80.454</c:v>
                </c:pt>
                <c:pt idx="39" formatCode="0.0">
                  <c:v>80.6331</c:v>
                </c:pt>
                <c:pt idx="40" formatCode="0.0">
                  <c:v>80.9615</c:v>
                </c:pt>
                <c:pt idx="41" formatCode="0.0">
                  <c:v>81.1619</c:v>
                </c:pt>
                <c:pt idx="42" formatCode="0.0">
                  <c:v>81.4549</c:v>
                </c:pt>
                <c:pt idx="43" formatCode="0.0">
                  <c:v>81.4519</c:v>
                </c:pt>
                <c:pt idx="44" formatCode="0.0">
                  <c:v>81.88599999999998</c:v>
                </c:pt>
                <c:pt idx="45" formatCode="0.0">
                  <c:v>81.8961</c:v>
                </c:pt>
                <c:pt idx="46" formatCode="0.0">
                  <c:v>82.0556</c:v>
                </c:pt>
                <c:pt idx="47" formatCode="0.0">
                  <c:v>82.3159</c:v>
                </c:pt>
                <c:pt idx="48" formatCode="0.0">
                  <c:v>82.42239999999998</c:v>
                </c:pt>
                <c:pt idx="49" formatCode="0.0">
                  <c:v>82.52529999999997</c:v>
                </c:pt>
                <c:pt idx="50" formatCode="0.0">
                  <c:v>82.82229999999998</c:v>
                </c:pt>
                <c:pt idx="51" formatCode="0.0">
                  <c:v>82.9482</c:v>
                </c:pt>
                <c:pt idx="52" formatCode="0.0">
                  <c:v>83.0545</c:v>
                </c:pt>
                <c:pt idx="53" formatCode="0.0">
                  <c:v>82.9618</c:v>
                </c:pt>
                <c:pt idx="54" formatCode="0.0">
                  <c:v>83.8893</c:v>
                </c:pt>
                <c:pt idx="55" formatCode="0.0">
                  <c:v>83.861</c:v>
                </c:pt>
                <c:pt idx="56" formatCode="0.0">
                  <c:v>84.21530000000001</c:v>
                </c:pt>
                <c:pt idx="57" formatCode="0.0">
                  <c:v>84.4202</c:v>
                </c:pt>
                <c:pt idx="58" formatCode="0.0">
                  <c:v>84.37899999999995</c:v>
                </c:pt>
                <c:pt idx="59" formatCode="0.0">
                  <c:v>84.5379</c:v>
                </c:pt>
              </c:numCache>
            </c:numRef>
          </c:yVal>
          <c:smooth val="1"/>
        </c:ser>
        <c:ser>
          <c:idx val="17"/>
          <c:order val="1"/>
          <c:tx>
            <c:v>Femme, central</c:v>
          </c:tx>
          <c:spPr>
            <a:ln w="25400">
              <a:solidFill>
                <a:srgbClr val="FBC112"/>
              </a:solidFill>
              <a:prstDash val="solid"/>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INSEE!$C$94:$C$147</c:f>
              <c:numCache>
                <c:formatCode>0.0</c:formatCode>
                <c:ptCount val="54"/>
                <c:pt idx="0">
                  <c:v>84.37094453893579</c:v>
                </c:pt>
                <c:pt idx="1">
                  <c:v>84.4481613821304</c:v>
                </c:pt>
                <c:pt idx="2">
                  <c:v>84.64913129058708</c:v>
                </c:pt>
                <c:pt idx="3">
                  <c:v>84.81675405016115</c:v>
                </c:pt>
                <c:pt idx="4">
                  <c:v>84.96345016014076</c:v>
                </c:pt>
                <c:pt idx="5">
                  <c:v>85.10920125012811</c:v>
                </c:pt>
                <c:pt idx="6">
                  <c:v>85.2540123813322</c:v>
                </c:pt>
                <c:pt idx="7">
                  <c:v>85.39788858014471</c:v>
                </c:pt>
                <c:pt idx="8">
                  <c:v>85.54083483947078</c:v>
                </c:pt>
                <c:pt idx="9">
                  <c:v>85.68285613824447</c:v>
                </c:pt>
                <c:pt idx="10">
                  <c:v>85.8239574380861</c:v>
                </c:pt>
                <c:pt idx="11">
                  <c:v>85.9641436866668</c:v>
                </c:pt>
                <c:pt idx="12">
                  <c:v>86.10341982357096</c:v>
                </c:pt>
                <c:pt idx="13">
                  <c:v>86.2417907847929</c:v>
                </c:pt>
                <c:pt idx="14">
                  <c:v>86.37926148681232</c:v>
                </c:pt>
                <c:pt idx="15">
                  <c:v>86.515836850974</c:v>
                </c:pt>
                <c:pt idx="16">
                  <c:v>86.6515217982179</c:v>
                </c:pt>
                <c:pt idx="17">
                  <c:v>86.78632125117816</c:v>
                </c:pt>
                <c:pt idx="18">
                  <c:v>86.92024013633348</c:v>
                </c:pt>
                <c:pt idx="19">
                  <c:v>87.05328339295966</c:v>
                </c:pt>
                <c:pt idx="20">
                  <c:v>87.18545595340537</c:v>
                </c:pt>
                <c:pt idx="21">
                  <c:v>87.31676276484863</c:v>
                </c:pt>
                <c:pt idx="22">
                  <c:v>87.4472087841479</c:v>
                </c:pt>
                <c:pt idx="23">
                  <c:v>87.57679897898375</c:v>
                </c:pt>
                <c:pt idx="24">
                  <c:v>87.70553832886225</c:v>
                </c:pt>
                <c:pt idx="25">
                  <c:v>87.83343182963505</c:v>
                </c:pt>
                <c:pt idx="26">
                  <c:v>87.96048448473982</c:v>
                </c:pt>
                <c:pt idx="27">
                  <c:v>88.08670131348723</c:v>
                </c:pt>
                <c:pt idx="28">
                  <c:v>88.21208735037675</c:v>
                </c:pt>
                <c:pt idx="29">
                  <c:v>88.3366476449605</c:v>
                </c:pt>
                <c:pt idx="30">
                  <c:v>88.46038726217644</c:v>
                </c:pt>
                <c:pt idx="31">
                  <c:v>88.58331128257915</c:v>
                </c:pt>
                <c:pt idx="32">
                  <c:v>88.70542480248913</c:v>
                </c:pt>
                <c:pt idx="33">
                  <c:v>88.82673293405777</c:v>
                </c:pt>
                <c:pt idx="34">
                  <c:v>88.94634883086518</c:v>
                </c:pt>
                <c:pt idx="35">
                  <c:v>89.06519973374485</c:v>
                </c:pt>
                <c:pt idx="36">
                  <c:v>89.1832897416358</c:v>
                </c:pt>
                <c:pt idx="37">
                  <c:v>89.30049173737835</c:v>
                </c:pt>
                <c:pt idx="38">
                  <c:v>89.41703801667028</c:v>
                </c:pt>
                <c:pt idx="39">
                  <c:v>89.53283679195208</c:v>
                </c:pt>
                <c:pt idx="40">
                  <c:v>89.64789234729595</c:v>
                </c:pt>
                <c:pt idx="41">
                  <c:v>89.76220901378389</c:v>
                </c:pt>
                <c:pt idx="42">
                  <c:v>89.87548324061422</c:v>
                </c:pt>
                <c:pt idx="43">
                  <c:v>89.98825767388685</c:v>
                </c:pt>
                <c:pt idx="44">
                  <c:v>90.10053162859035</c:v>
                </c:pt>
                <c:pt idx="45">
                  <c:v>90.2117243672101</c:v>
                </c:pt>
                <c:pt idx="46">
                  <c:v>90.3222066603214</c:v>
                </c:pt>
                <c:pt idx="47">
                  <c:v>90.43198290046027</c:v>
                </c:pt>
                <c:pt idx="48">
                  <c:v>90.54105752137456</c:v>
                </c:pt>
                <c:pt idx="49">
                  <c:v>90.64943499622858</c:v>
                </c:pt>
                <c:pt idx="50">
                  <c:v>90.75711983582471</c:v>
                </c:pt>
                <c:pt idx="51">
                  <c:v>90.86411658684167</c:v>
                </c:pt>
                <c:pt idx="52">
                  <c:v>90.97042983009158</c:v>
                </c:pt>
                <c:pt idx="53">
                  <c:v>91.07606417879744</c:v>
                </c:pt>
              </c:numCache>
            </c:numRef>
          </c:yVal>
          <c:smooth val="1"/>
        </c:ser>
        <c:ser>
          <c:idx val="0"/>
          <c:order val="2"/>
          <c:tx>
            <c:v>Femme, "espérance de vie basse"</c:v>
          </c:tx>
          <c:spPr>
            <a:ln w="12700">
              <a:solidFill>
                <a:srgbClr val="FBC112"/>
              </a:solidFill>
              <a:prstDash val="solid"/>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INSEE!$E$94:$E$147</c:f>
              <c:numCache>
                <c:formatCode>0.0</c:formatCode>
                <c:ptCount val="54"/>
                <c:pt idx="0">
                  <c:v>84.37094453893579</c:v>
                </c:pt>
                <c:pt idx="1">
                  <c:v>84.4481613821304</c:v>
                </c:pt>
                <c:pt idx="2">
                  <c:v>84.64913129058708</c:v>
                </c:pt>
                <c:pt idx="3">
                  <c:v>84.57827748887794</c:v>
                </c:pt>
                <c:pt idx="4">
                  <c:v>84.66688588150028</c:v>
                </c:pt>
                <c:pt idx="5">
                  <c:v>84.7551537944187</c:v>
                </c:pt>
                <c:pt idx="6">
                  <c:v>84.84308231984402</c:v>
                </c:pt>
                <c:pt idx="7">
                  <c:v>84.93067254489706</c:v>
                </c:pt>
                <c:pt idx="8">
                  <c:v>85.0179255519754</c:v>
                </c:pt>
                <c:pt idx="9">
                  <c:v>85.10484241911283</c:v>
                </c:pt>
                <c:pt idx="10">
                  <c:v>85.19142422146796</c:v>
                </c:pt>
                <c:pt idx="11">
                  <c:v>85.27767203663029</c:v>
                </c:pt>
                <c:pt idx="12">
                  <c:v>85.3635869242716</c:v>
                </c:pt>
                <c:pt idx="13">
                  <c:v>85.4491699483581</c:v>
                </c:pt>
                <c:pt idx="14">
                  <c:v>85.53442217008875</c:v>
                </c:pt>
                <c:pt idx="15">
                  <c:v>85.61934464817556</c:v>
                </c:pt>
                <c:pt idx="16">
                  <c:v>85.70393843911314</c:v>
                </c:pt>
                <c:pt idx="17">
                  <c:v>85.78820459744115</c:v>
                </c:pt>
                <c:pt idx="18">
                  <c:v>85.87214417599071</c:v>
                </c:pt>
                <c:pt idx="19">
                  <c:v>85.95575822612498</c:v>
                </c:pt>
                <c:pt idx="20">
                  <c:v>86.03904779796578</c:v>
                </c:pt>
                <c:pt idx="21">
                  <c:v>86.12201394487968</c:v>
                </c:pt>
                <c:pt idx="22">
                  <c:v>86.2046577139775</c:v>
                </c:pt>
                <c:pt idx="23">
                  <c:v>86.28698015069887</c:v>
                </c:pt>
                <c:pt idx="24">
                  <c:v>86.36898230235523</c:v>
                </c:pt>
                <c:pt idx="25">
                  <c:v>86.45066521601617</c:v>
                </c:pt>
                <c:pt idx="26">
                  <c:v>86.53202993867971</c:v>
                </c:pt>
                <c:pt idx="27">
                  <c:v>86.6130775174383</c:v>
                </c:pt>
                <c:pt idx="28">
                  <c:v>86.6938089996339</c:v>
                </c:pt>
                <c:pt idx="29">
                  <c:v>86.7742254330011</c:v>
                </c:pt>
                <c:pt idx="30">
                  <c:v>86.85432786580865</c:v>
                </c:pt>
                <c:pt idx="31">
                  <c:v>86.93411734798893</c:v>
                </c:pt>
                <c:pt idx="32">
                  <c:v>87.01359493201566</c:v>
                </c:pt>
                <c:pt idx="33">
                  <c:v>87.0927616653358</c:v>
                </c:pt>
                <c:pt idx="34">
                  <c:v>87.17074045293374</c:v>
                </c:pt>
                <c:pt idx="35">
                  <c:v>87.24842837712895</c:v>
                </c:pt>
                <c:pt idx="36">
                  <c:v>87.32582611237565</c:v>
                </c:pt>
                <c:pt idx="37">
                  <c:v>87.40293434258118</c:v>
                </c:pt>
                <c:pt idx="38">
                  <c:v>87.4796057175338</c:v>
                </c:pt>
                <c:pt idx="39">
                  <c:v>87.55610742724502</c:v>
                </c:pt>
                <c:pt idx="40">
                  <c:v>87.63232213516559</c:v>
                </c:pt>
                <c:pt idx="41">
                  <c:v>87.70825055676931</c:v>
                </c:pt>
                <c:pt idx="42">
                  <c:v>87.78389341874033</c:v>
                </c:pt>
                <c:pt idx="43">
                  <c:v>87.85925145291773</c:v>
                </c:pt>
                <c:pt idx="44">
                  <c:v>87.9343254013272</c:v>
                </c:pt>
                <c:pt idx="45">
                  <c:v>88.00911601498908</c:v>
                </c:pt>
                <c:pt idx="46">
                  <c:v>88.08362405353981</c:v>
                </c:pt>
                <c:pt idx="47">
                  <c:v>88.1578502851197</c:v>
                </c:pt>
                <c:pt idx="48">
                  <c:v>88.23203680261778</c:v>
                </c:pt>
                <c:pt idx="49">
                  <c:v>88.30563846907256</c:v>
                </c:pt>
                <c:pt idx="50">
                  <c:v>88.37896148489178</c:v>
                </c:pt>
                <c:pt idx="51">
                  <c:v>88.45215595599566</c:v>
                </c:pt>
                <c:pt idx="52">
                  <c:v>88.52478916978369</c:v>
                </c:pt>
                <c:pt idx="53">
                  <c:v>88.59714877636897</c:v>
                </c:pt>
              </c:numCache>
            </c:numRef>
          </c:yVal>
          <c:smooth val="1"/>
        </c:ser>
        <c:ser>
          <c:idx val="1"/>
          <c:order val="3"/>
          <c:tx>
            <c:v>Femme,"espérance de vie haute"</c:v>
          </c:tx>
          <c:spPr>
            <a:ln w="12700">
              <a:solidFill>
                <a:srgbClr val="FBC112"/>
              </a:solidFill>
              <a:prstDash val="solid"/>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INSEE!$D$94:$D$147</c:f>
              <c:numCache>
                <c:formatCode>0.0</c:formatCode>
                <c:ptCount val="54"/>
                <c:pt idx="0">
                  <c:v>84.37094453893579</c:v>
                </c:pt>
                <c:pt idx="1">
                  <c:v>84.4481613821304</c:v>
                </c:pt>
                <c:pt idx="2">
                  <c:v>84.64913129058708</c:v>
                </c:pt>
                <c:pt idx="3">
                  <c:v>85.0547036881691</c:v>
                </c:pt>
                <c:pt idx="4">
                  <c:v>85.25940761762043</c:v>
                </c:pt>
                <c:pt idx="5">
                  <c:v>85.46258765454</c:v>
                </c:pt>
                <c:pt idx="6">
                  <c:v>85.66425482663155</c:v>
                </c:pt>
                <c:pt idx="7">
                  <c:v>85.86441990465341</c:v>
                </c:pt>
                <c:pt idx="8">
                  <c:v>86.06309341442405</c:v>
                </c:pt>
                <c:pt idx="9">
                  <c:v>86.2602856745455</c:v>
                </c:pt>
                <c:pt idx="10">
                  <c:v>86.45600678742588</c:v>
                </c:pt>
                <c:pt idx="11">
                  <c:v>86.65026667814116</c:v>
                </c:pt>
                <c:pt idx="12">
                  <c:v>86.84307511853741</c:v>
                </c:pt>
                <c:pt idx="13">
                  <c:v>87.03444174179257</c:v>
                </c:pt>
                <c:pt idx="14">
                  <c:v>87.22437607245534</c:v>
                </c:pt>
                <c:pt idx="15">
                  <c:v>87.41288750642829</c:v>
                </c:pt>
                <c:pt idx="16">
                  <c:v>87.59998535971598</c:v>
                </c:pt>
                <c:pt idx="17">
                  <c:v>87.7856788721901</c:v>
                </c:pt>
                <c:pt idx="18">
                  <c:v>87.96997722258865</c:v>
                </c:pt>
                <c:pt idx="19">
                  <c:v>88.15288954198333</c:v>
                </c:pt>
                <c:pt idx="20">
                  <c:v>88.33442491238313</c:v>
                </c:pt>
                <c:pt idx="21">
                  <c:v>88.5145923913683</c:v>
                </c:pt>
                <c:pt idx="22">
                  <c:v>88.69340101682826</c:v>
                </c:pt>
                <c:pt idx="23">
                  <c:v>88.87085981568649</c:v>
                </c:pt>
                <c:pt idx="24">
                  <c:v>89.04697781185858</c:v>
                </c:pt>
                <c:pt idx="25">
                  <c:v>89.22176403348583</c:v>
                </c:pt>
                <c:pt idx="26">
                  <c:v>89.39522751947658</c:v>
                </c:pt>
                <c:pt idx="27">
                  <c:v>89.56737732538446</c:v>
                </c:pt>
                <c:pt idx="28">
                  <c:v>89.7382225286654</c:v>
                </c:pt>
                <c:pt idx="29">
                  <c:v>89.90777223333153</c:v>
                </c:pt>
                <c:pt idx="30">
                  <c:v>90.07603557404958</c:v>
                </c:pt>
                <c:pt idx="31">
                  <c:v>90.24302171969546</c:v>
                </c:pt>
                <c:pt idx="32">
                  <c:v>90.40873987640578</c:v>
                </c:pt>
                <c:pt idx="33">
                  <c:v>90.57319929015381</c:v>
                </c:pt>
                <c:pt idx="34">
                  <c:v>90.73563055611095</c:v>
                </c:pt>
                <c:pt idx="35">
                  <c:v>90.89679963205025</c:v>
                </c:pt>
                <c:pt idx="36">
                  <c:v>91.05679344395038</c:v>
                </c:pt>
                <c:pt idx="37">
                  <c:v>91.21559911247442</c:v>
                </c:pt>
                <c:pt idx="38">
                  <c:v>91.37387299425464</c:v>
                </c:pt>
                <c:pt idx="39">
                  <c:v>91.53048025065918</c:v>
                </c:pt>
                <c:pt idx="40">
                  <c:v>91.68555543677155</c:v>
                </c:pt>
                <c:pt idx="41">
                  <c:v>91.83948320697337</c:v>
                </c:pt>
                <c:pt idx="42">
                  <c:v>91.99227159140878</c:v>
                </c:pt>
                <c:pt idx="43">
                  <c:v>92.14392874040054</c:v>
                </c:pt>
                <c:pt idx="44">
                  <c:v>92.2944629197436</c:v>
                </c:pt>
                <c:pt idx="45">
                  <c:v>92.44388250595284</c:v>
                </c:pt>
                <c:pt idx="46">
                  <c:v>92.59219598147396</c:v>
                </c:pt>
                <c:pt idx="47">
                  <c:v>92.73941192986383</c:v>
                </c:pt>
                <c:pt idx="48">
                  <c:v>92.88565389379885</c:v>
                </c:pt>
                <c:pt idx="49">
                  <c:v>93.03062843889111</c:v>
                </c:pt>
                <c:pt idx="50">
                  <c:v>93.17453383765506</c:v>
                </c:pt>
                <c:pt idx="51">
                  <c:v>93.31737897009755</c:v>
                </c:pt>
                <c:pt idx="52">
                  <c:v>93.45917279471148</c:v>
                </c:pt>
                <c:pt idx="53">
                  <c:v>93.59992434359706</c:v>
                </c:pt>
              </c:numCache>
            </c:numRef>
          </c:yVal>
          <c:smooth val="1"/>
        </c:ser>
        <c:ser>
          <c:idx val="2"/>
          <c:order val="4"/>
          <c:tx>
            <c:v>Homme, passé</c:v>
          </c:tx>
          <c:spPr>
            <a:ln w="12700">
              <a:solidFill>
                <a:srgbClr val="213F7C"/>
              </a:solidFill>
              <a:prstDash val="solid"/>
            </a:ln>
          </c:spPr>
          <c:marker>
            <c:symbol val="square"/>
            <c:size val="3"/>
            <c:spPr>
              <a:solidFill>
                <a:srgbClr val="213F7C"/>
              </a:solidFill>
              <a:ln>
                <a:solidFill>
                  <a:srgbClr val="213F7C"/>
                </a:solidFill>
                <a:prstDash val="solid"/>
              </a:ln>
            </c:spPr>
          </c:marker>
          <c:xVal>
            <c:numRef>
              <c:f>INSEE!$A$37:$A$96</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INSEE!$F$37:$F$96</c:f>
              <c:numCache>
                <c:formatCode>#,##0.0</c:formatCode>
                <c:ptCount val="60"/>
                <c:pt idx="0">
                  <c:v>63.4</c:v>
                </c:pt>
                <c:pt idx="1">
                  <c:v>63.1</c:v>
                </c:pt>
                <c:pt idx="2">
                  <c:v>64.4</c:v>
                </c:pt>
                <c:pt idx="3">
                  <c:v>64.3</c:v>
                </c:pt>
                <c:pt idx="4">
                  <c:v>65.0</c:v>
                </c:pt>
                <c:pt idx="5">
                  <c:v>65.2</c:v>
                </c:pt>
                <c:pt idx="6">
                  <c:v>65.2</c:v>
                </c:pt>
                <c:pt idx="7">
                  <c:v>65.5</c:v>
                </c:pt>
                <c:pt idx="8">
                  <c:v>66.8</c:v>
                </c:pt>
                <c:pt idx="9">
                  <c:v>66.8</c:v>
                </c:pt>
                <c:pt idx="10">
                  <c:v>67.0</c:v>
                </c:pt>
                <c:pt idx="11">
                  <c:v>67.5</c:v>
                </c:pt>
                <c:pt idx="12">
                  <c:v>67.0</c:v>
                </c:pt>
                <c:pt idx="13">
                  <c:v>66.8</c:v>
                </c:pt>
                <c:pt idx="14">
                  <c:v>67.7</c:v>
                </c:pt>
                <c:pt idx="15">
                  <c:v>67.5</c:v>
                </c:pt>
                <c:pt idx="16">
                  <c:v>67.8</c:v>
                </c:pt>
                <c:pt idx="17">
                  <c:v>67.8</c:v>
                </c:pt>
                <c:pt idx="18">
                  <c:v>67.8</c:v>
                </c:pt>
                <c:pt idx="19">
                  <c:v>67.4</c:v>
                </c:pt>
                <c:pt idx="20">
                  <c:v>68.4</c:v>
                </c:pt>
                <c:pt idx="21">
                  <c:v>68.3</c:v>
                </c:pt>
                <c:pt idx="22">
                  <c:v>68.5</c:v>
                </c:pt>
                <c:pt idx="23">
                  <c:v>68.7</c:v>
                </c:pt>
                <c:pt idx="24">
                  <c:v>68.9</c:v>
                </c:pt>
                <c:pt idx="25" formatCode="0.0">
                  <c:v>68.9942</c:v>
                </c:pt>
                <c:pt idx="26" formatCode="0.0">
                  <c:v>69.16679999999998</c:v>
                </c:pt>
                <c:pt idx="27" formatCode="0.0">
                  <c:v>69.7168</c:v>
                </c:pt>
                <c:pt idx="28" formatCode="0.0">
                  <c:v>69.82799999999997</c:v>
                </c:pt>
                <c:pt idx="29" formatCode="0.0">
                  <c:v>70.07599999999998</c:v>
                </c:pt>
                <c:pt idx="30" formatCode="0.0">
                  <c:v>70.17489999999998</c:v>
                </c:pt>
                <c:pt idx="31" formatCode="0.0">
                  <c:v>70.38509999999998</c:v>
                </c:pt>
                <c:pt idx="32" formatCode="0.0">
                  <c:v>70.7164</c:v>
                </c:pt>
                <c:pt idx="33" formatCode="0.0">
                  <c:v>70.7267</c:v>
                </c:pt>
                <c:pt idx="34" formatCode="0.0">
                  <c:v>71.16279999999988</c:v>
                </c:pt>
                <c:pt idx="35" formatCode="0.0">
                  <c:v>71.2548</c:v>
                </c:pt>
                <c:pt idx="36" formatCode="0.0">
                  <c:v>71.5278</c:v>
                </c:pt>
                <c:pt idx="37" formatCode="0.0">
                  <c:v>72.0461</c:v>
                </c:pt>
                <c:pt idx="38" formatCode="0.0">
                  <c:v>72.3363</c:v>
                </c:pt>
                <c:pt idx="39" formatCode="0.0">
                  <c:v>72.4598</c:v>
                </c:pt>
                <c:pt idx="40" formatCode="0.0">
                  <c:v>72.7483</c:v>
                </c:pt>
                <c:pt idx="41" formatCode="0.0">
                  <c:v>72.9003</c:v>
                </c:pt>
                <c:pt idx="42" formatCode="0.0">
                  <c:v>73.1682</c:v>
                </c:pt>
                <c:pt idx="43" formatCode="0.0">
                  <c:v>73.264</c:v>
                </c:pt>
                <c:pt idx="44" formatCode="0.0">
                  <c:v>73.67809999999974</c:v>
                </c:pt>
                <c:pt idx="45" formatCode="0.0">
                  <c:v>73.8693</c:v>
                </c:pt>
                <c:pt idx="46" formatCode="0.0">
                  <c:v>74.10249999999998</c:v>
                </c:pt>
                <c:pt idx="47" formatCode="0.0">
                  <c:v>74.55079999999998</c:v>
                </c:pt>
                <c:pt idx="48" formatCode="0.0">
                  <c:v>74.7749</c:v>
                </c:pt>
                <c:pt idx="49" formatCode="0.0">
                  <c:v>74.9952</c:v>
                </c:pt>
                <c:pt idx="50" formatCode="0.0">
                  <c:v>75.3037</c:v>
                </c:pt>
                <c:pt idx="51" formatCode="0.0">
                  <c:v>75.4853</c:v>
                </c:pt>
                <c:pt idx="52" formatCode="0.0">
                  <c:v>75.7654</c:v>
                </c:pt>
                <c:pt idx="53" formatCode="0.0">
                  <c:v>75.8611</c:v>
                </c:pt>
                <c:pt idx="54" formatCode="0.0">
                  <c:v>76.7418</c:v>
                </c:pt>
                <c:pt idx="55" formatCode="0.0">
                  <c:v>76.7845</c:v>
                </c:pt>
                <c:pt idx="56" formatCode="0.0">
                  <c:v>77.2201</c:v>
                </c:pt>
                <c:pt idx="57" formatCode="0.0">
                  <c:v>77.4292</c:v>
                </c:pt>
                <c:pt idx="58" formatCode="0.0">
                  <c:v>77.62339999999988</c:v>
                </c:pt>
                <c:pt idx="59" formatCode="0.0">
                  <c:v>77.7932</c:v>
                </c:pt>
              </c:numCache>
            </c:numRef>
          </c:yVal>
          <c:smooth val="1"/>
        </c:ser>
        <c:ser>
          <c:idx val="3"/>
          <c:order val="5"/>
          <c:tx>
            <c:v>Homme, central</c:v>
          </c:tx>
          <c:spPr>
            <a:ln w="25400">
              <a:solidFill>
                <a:srgbClr val="213F7C"/>
              </a:solidFill>
              <a:prstDash val="solid"/>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INSEE!$G$94:$G$147</c:f>
              <c:numCache>
                <c:formatCode>0.0</c:formatCode>
                <c:ptCount val="54"/>
                <c:pt idx="0">
                  <c:v>77.40289370272255</c:v>
                </c:pt>
                <c:pt idx="1">
                  <c:v>77.5932539817086</c:v>
                </c:pt>
                <c:pt idx="2">
                  <c:v>77.7824633858953</c:v>
                </c:pt>
                <c:pt idx="3">
                  <c:v>77.9705249490373</c:v>
                </c:pt>
                <c:pt idx="4">
                  <c:v>78.15744162068314</c:v>
                </c:pt>
                <c:pt idx="5">
                  <c:v>78.34321625788875</c:v>
                </c:pt>
                <c:pt idx="6">
                  <c:v>78.52785165304873</c:v>
                </c:pt>
                <c:pt idx="7">
                  <c:v>78.71135053836353</c:v>
                </c:pt>
                <c:pt idx="8">
                  <c:v>78.89371559520124</c:v>
                </c:pt>
                <c:pt idx="9">
                  <c:v>79.0749494631176</c:v>
                </c:pt>
                <c:pt idx="10">
                  <c:v>79.25505475354348</c:v>
                </c:pt>
                <c:pt idx="11">
                  <c:v>79.43403404402485</c:v>
                </c:pt>
                <c:pt idx="12">
                  <c:v>79.6118898988971</c:v>
                </c:pt>
                <c:pt idx="13">
                  <c:v>79.78862487297691</c:v>
                </c:pt>
                <c:pt idx="14">
                  <c:v>79.96424151855595</c:v>
                </c:pt>
                <c:pt idx="15">
                  <c:v>80.13874239221629</c:v>
                </c:pt>
                <c:pt idx="16">
                  <c:v>80.31213006482011</c:v>
                </c:pt>
                <c:pt idx="17">
                  <c:v>80.48440711714018</c:v>
                </c:pt>
                <c:pt idx="18">
                  <c:v>80.65557615541475</c:v>
                </c:pt>
                <c:pt idx="19">
                  <c:v>80.82563981362877</c:v>
                </c:pt>
                <c:pt idx="20">
                  <c:v>80.99460075856852</c:v>
                </c:pt>
                <c:pt idx="21">
                  <c:v>81.16246169486308</c:v>
                </c:pt>
                <c:pt idx="22">
                  <c:v>81.3292253711478</c:v>
                </c:pt>
                <c:pt idx="23">
                  <c:v>81.4948945778725</c:v>
                </c:pt>
                <c:pt idx="24">
                  <c:v>81.65947215755693</c:v>
                </c:pt>
                <c:pt idx="25">
                  <c:v>81.82296100629323</c:v>
                </c:pt>
                <c:pt idx="26">
                  <c:v>81.98536407704561</c:v>
                </c:pt>
                <c:pt idx="27">
                  <c:v>82.14668438317123</c:v>
                </c:pt>
                <c:pt idx="28">
                  <c:v>82.3069250014478</c:v>
                </c:pt>
                <c:pt idx="29">
                  <c:v>82.4660890714974</c:v>
                </c:pt>
                <c:pt idx="30">
                  <c:v>82.62417980176868</c:v>
                </c:pt>
                <c:pt idx="31">
                  <c:v>82.781200470339</c:v>
                </c:pt>
                <c:pt idx="32">
                  <c:v>82.93715442676472</c:v>
                </c:pt>
                <c:pt idx="33">
                  <c:v>83.09204509426367</c:v>
                </c:pt>
                <c:pt idx="34">
                  <c:v>83.2448975843592</c:v>
                </c:pt>
                <c:pt idx="35">
                  <c:v>83.39672870573955</c:v>
                </c:pt>
                <c:pt idx="36">
                  <c:v>83.54754082272885</c:v>
                </c:pt>
                <c:pt idx="37">
                  <c:v>83.6973364249674</c:v>
                </c:pt>
                <c:pt idx="38">
                  <c:v>83.84611812633908</c:v>
                </c:pt>
                <c:pt idx="39">
                  <c:v>83.99388866422973</c:v>
                </c:pt>
                <c:pt idx="40">
                  <c:v>84.14065089731367</c:v>
                </c:pt>
                <c:pt idx="41">
                  <c:v>84.28640780453755</c:v>
                </c:pt>
                <c:pt idx="42">
                  <c:v>84.4311624840323</c:v>
                </c:pt>
                <c:pt idx="43">
                  <c:v>84.57491815133771</c:v>
                </c:pt>
                <c:pt idx="44">
                  <c:v>84.71767813777655</c:v>
                </c:pt>
                <c:pt idx="45">
                  <c:v>84.85944588875279</c:v>
                </c:pt>
                <c:pt idx="46">
                  <c:v>85.0002249619766</c:v>
                </c:pt>
                <c:pt idx="47">
                  <c:v>85.14001902562451</c:v>
                </c:pt>
                <c:pt idx="48">
                  <c:v>85.27883185643752</c:v>
                </c:pt>
                <c:pt idx="49">
                  <c:v>85.41666733776387</c:v>
                </c:pt>
                <c:pt idx="50">
                  <c:v>85.5535294575384</c:v>
                </c:pt>
                <c:pt idx="51">
                  <c:v>85.68895287839622</c:v>
                </c:pt>
                <c:pt idx="52">
                  <c:v>85.82384542723865</c:v>
                </c:pt>
                <c:pt idx="53">
                  <c:v>85.95777787556266</c:v>
                </c:pt>
              </c:numCache>
            </c:numRef>
          </c:yVal>
          <c:smooth val="1"/>
        </c:ser>
        <c:ser>
          <c:idx val="4"/>
          <c:order val="6"/>
          <c:tx>
            <c:v>Hommes, espérance de vie haute</c:v>
          </c:tx>
          <c:spPr>
            <a:ln w="12700">
              <a:solidFill>
                <a:srgbClr val="213F7C"/>
              </a:solidFill>
              <a:prstDash val="solid"/>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INSEE!$H$94:$H$147</c:f>
              <c:numCache>
                <c:formatCode>0.0</c:formatCode>
                <c:ptCount val="54"/>
                <c:pt idx="0">
                  <c:v>77.40289370272255</c:v>
                </c:pt>
                <c:pt idx="1">
                  <c:v>77.5932539817086</c:v>
                </c:pt>
                <c:pt idx="2">
                  <c:v>77.7824633858953</c:v>
                </c:pt>
                <c:pt idx="3">
                  <c:v>78.22766150876491</c:v>
                </c:pt>
                <c:pt idx="4">
                  <c:v>78.47692175744984</c:v>
                </c:pt>
                <c:pt idx="5">
                  <c:v>78.72427563485651</c:v>
                </c:pt>
                <c:pt idx="6">
                  <c:v>78.96973146588858</c:v>
                </c:pt>
                <c:pt idx="7">
                  <c:v>79.21329732058848</c:v>
                </c:pt>
                <c:pt idx="8">
                  <c:v>79.45498104609791</c:v>
                </c:pt>
                <c:pt idx="9">
                  <c:v>79.69479030810915</c:v>
                </c:pt>
                <c:pt idx="10">
                  <c:v>79.93273262254858</c:v>
                </c:pt>
                <c:pt idx="11">
                  <c:v>80.16881537810711</c:v>
                </c:pt>
                <c:pt idx="12">
                  <c:v>80.40304586608258</c:v>
                </c:pt>
                <c:pt idx="13">
                  <c:v>80.63543131015781</c:v>
                </c:pt>
                <c:pt idx="14">
                  <c:v>80.86597889261849</c:v>
                </c:pt>
                <c:pt idx="15">
                  <c:v>81.0946957693407</c:v>
                </c:pt>
                <c:pt idx="16">
                  <c:v>81.32158909673811</c:v>
                </c:pt>
                <c:pt idx="17">
                  <c:v>81.54666605192582</c:v>
                </c:pt>
                <c:pt idx="18">
                  <c:v>81.76993385371304</c:v>
                </c:pt>
                <c:pt idx="19">
                  <c:v>81.99139977157156</c:v>
                </c:pt>
                <c:pt idx="20">
                  <c:v>82.21107114892325</c:v>
                </c:pt>
                <c:pt idx="21">
                  <c:v>82.42895541603355</c:v>
                </c:pt>
                <c:pt idx="22">
                  <c:v>82.64506010412838</c:v>
                </c:pt>
                <c:pt idx="23">
                  <c:v>82.85939285380614</c:v>
                </c:pt>
                <c:pt idx="24">
                  <c:v>83.07196143006031</c:v>
                </c:pt>
                <c:pt idx="25">
                  <c:v>83.28277373140546</c:v>
                </c:pt>
                <c:pt idx="26">
                  <c:v>83.49183779827073</c:v>
                </c:pt>
                <c:pt idx="27">
                  <c:v>83.69916182016621</c:v>
                </c:pt>
                <c:pt idx="28">
                  <c:v>83.90475414392168</c:v>
                </c:pt>
                <c:pt idx="29">
                  <c:v>84.1086232792059</c:v>
                </c:pt>
                <c:pt idx="30">
                  <c:v>84.31077790366253</c:v>
                </c:pt>
                <c:pt idx="31">
                  <c:v>84.5112268672116</c:v>
                </c:pt>
                <c:pt idx="32">
                  <c:v>84.70997919555305</c:v>
                </c:pt>
                <c:pt idx="33">
                  <c:v>84.90704409292537</c:v>
                </c:pt>
                <c:pt idx="34">
                  <c:v>85.10159055837783</c:v>
                </c:pt>
                <c:pt idx="35">
                  <c:v>85.29450827592212</c:v>
                </c:pt>
                <c:pt idx="36">
                  <c:v>85.48580504657372</c:v>
                </c:pt>
                <c:pt idx="37">
                  <c:v>85.67548895024778</c:v>
                </c:pt>
                <c:pt idx="38">
                  <c:v>85.86356834059781</c:v>
                </c:pt>
                <c:pt idx="39">
                  <c:v>86.05005183955524</c:v>
                </c:pt>
                <c:pt idx="40">
                  <c:v>86.23494833159835</c:v>
                </c:pt>
                <c:pt idx="41">
                  <c:v>86.41826695775981</c:v>
                </c:pt>
                <c:pt idx="42">
                  <c:v>86.60001710941042</c:v>
                </c:pt>
                <c:pt idx="43">
                  <c:v>86.78020842182954</c:v>
                </c:pt>
                <c:pt idx="44">
                  <c:v>86.9586966379756</c:v>
                </c:pt>
                <c:pt idx="45">
                  <c:v>87.13576140956906</c:v>
                </c:pt>
                <c:pt idx="46">
                  <c:v>87.3112986698981</c:v>
                </c:pt>
                <c:pt idx="47">
                  <c:v>87.48583409809436</c:v>
                </c:pt>
                <c:pt idx="48">
                  <c:v>87.65822242727418</c:v>
                </c:pt>
                <c:pt idx="49">
                  <c:v>87.82912041302721</c:v>
                </c:pt>
                <c:pt idx="50">
                  <c:v>87.99853897886321</c:v>
                </c:pt>
                <c:pt idx="51">
                  <c:v>88.16648924405245</c:v>
                </c:pt>
                <c:pt idx="52">
                  <c:v>88.33261612173648</c:v>
                </c:pt>
                <c:pt idx="53">
                  <c:v>88.4975784612003</c:v>
                </c:pt>
              </c:numCache>
            </c:numRef>
          </c:yVal>
          <c:smooth val="1"/>
        </c:ser>
        <c:ser>
          <c:idx val="5"/>
          <c:order val="7"/>
          <c:tx>
            <c:v>Hommes, espérance de vie basse</c:v>
          </c:tx>
          <c:spPr>
            <a:ln w="12700">
              <a:solidFill>
                <a:srgbClr val="213F7C"/>
              </a:solidFill>
              <a:prstDash val="solid"/>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INSEE!$I$94:$I$147</c:f>
              <c:numCache>
                <c:formatCode>0.0</c:formatCode>
                <c:ptCount val="54"/>
                <c:pt idx="0">
                  <c:v>77.40289370272255</c:v>
                </c:pt>
                <c:pt idx="1">
                  <c:v>77.5932539817086</c:v>
                </c:pt>
                <c:pt idx="2">
                  <c:v>77.7824633858953</c:v>
                </c:pt>
                <c:pt idx="3">
                  <c:v>77.73035640059804</c:v>
                </c:pt>
                <c:pt idx="4">
                  <c:v>77.85876645148178</c:v>
                </c:pt>
                <c:pt idx="5">
                  <c:v>77.9866447382445</c:v>
                </c:pt>
                <c:pt idx="6">
                  <c:v>78.11399218715718</c:v>
                </c:pt>
                <c:pt idx="7">
                  <c:v>78.240809700268</c:v>
                </c:pt>
                <c:pt idx="8">
                  <c:v>78.36709816759252</c:v>
                </c:pt>
                <c:pt idx="9">
                  <c:v>78.49285846503933</c:v>
                </c:pt>
                <c:pt idx="10">
                  <c:v>78.61809145583055</c:v>
                </c:pt>
                <c:pt idx="11">
                  <c:v>78.74279799188615</c:v>
                </c:pt>
                <c:pt idx="12">
                  <c:v>78.86697891516373</c:v>
                </c:pt>
                <c:pt idx="13">
                  <c:v>78.99063505896193</c:v>
                </c:pt>
                <c:pt idx="14">
                  <c:v>79.11376725009825</c:v>
                </c:pt>
                <c:pt idx="15">
                  <c:v>79.23637631001972</c:v>
                </c:pt>
                <c:pt idx="16">
                  <c:v>79.35846305132104</c:v>
                </c:pt>
                <c:pt idx="17">
                  <c:v>79.48002828493596</c:v>
                </c:pt>
                <c:pt idx="18">
                  <c:v>79.60107281906579</c:v>
                </c:pt>
                <c:pt idx="19">
                  <c:v>79.72159746025133</c:v>
                </c:pt>
                <c:pt idx="20">
                  <c:v>79.84160301440346</c:v>
                </c:pt>
                <c:pt idx="21">
                  <c:v>79.9610902878075</c:v>
                </c:pt>
                <c:pt idx="22">
                  <c:v>80.08006008808284</c:v>
                </c:pt>
                <c:pt idx="23">
                  <c:v>80.19851322643821</c:v>
                </c:pt>
                <c:pt idx="24">
                  <c:v>80.31645051601078</c:v>
                </c:pt>
                <c:pt idx="25">
                  <c:v>80.43387277282254</c:v>
                </c:pt>
                <c:pt idx="26">
                  <c:v>80.55078081881314</c:v>
                </c:pt>
                <c:pt idx="27">
                  <c:v>80.66717548156313</c:v>
                </c:pt>
                <c:pt idx="28">
                  <c:v>80.78305759505415</c:v>
                </c:pt>
                <c:pt idx="29">
                  <c:v>80.89842800040147</c:v>
                </c:pt>
                <c:pt idx="30">
                  <c:v>81.01328754655225</c:v>
                </c:pt>
                <c:pt idx="31">
                  <c:v>81.12763709095115</c:v>
                </c:pt>
                <c:pt idx="32">
                  <c:v>81.24147750178665</c:v>
                </c:pt>
                <c:pt idx="33">
                  <c:v>81.35480965428817</c:v>
                </c:pt>
                <c:pt idx="34">
                  <c:v>81.4666184249763</c:v>
                </c:pt>
                <c:pt idx="35">
                  <c:v>81.57794540233418</c:v>
                </c:pt>
                <c:pt idx="36">
                  <c:v>81.68879087313024</c:v>
                </c:pt>
                <c:pt idx="37">
                  <c:v>81.79915515177563</c:v>
                </c:pt>
                <c:pt idx="38">
                  <c:v>81.90903858039451</c:v>
                </c:pt>
                <c:pt idx="39">
                  <c:v>82.01844152888775</c:v>
                </c:pt>
                <c:pt idx="40">
                  <c:v>82.12736439529644</c:v>
                </c:pt>
                <c:pt idx="41">
                  <c:v>82.23580760592448</c:v>
                </c:pt>
                <c:pt idx="42">
                  <c:v>82.34377161332384</c:v>
                </c:pt>
                <c:pt idx="43">
                  <c:v>82.45125689878644</c:v>
                </c:pt>
                <c:pt idx="44">
                  <c:v>82.5582639714389</c:v>
                </c:pt>
                <c:pt idx="45">
                  <c:v>82.66479336821342</c:v>
                </c:pt>
                <c:pt idx="46">
                  <c:v>82.77084565380031</c:v>
                </c:pt>
                <c:pt idx="47">
                  <c:v>82.87642142058804</c:v>
                </c:pt>
                <c:pt idx="48">
                  <c:v>82.98152128859173</c:v>
                </c:pt>
                <c:pt idx="49">
                  <c:v>83.0861459059755</c:v>
                </c:pt>
                <c:pt idx="50">
                  <c:v>83.18981518318947</c:v>
                </c:pt>
                <c:pt idx="51">
                  <c:v>83.2934564210062</c:v>
                </c:pt>
                <c:pt idx="52">
                  <c:v>83.3966249691619</c:v>
                </c:pt>
                <c:pt idx="53">
                  <c:v>83.49932157847703</c:v>
                </c:pt>
              </c:numCache>
            </c:numRef>
          </c:yVal>
          <c:smooth val="1"/>
        </c:ser>
        <c:ser>
          <c:idx val="7"/>
          <c:order val="8"/>
          <c:tx>
            <c:v>homme, ss gain d'espérance de vie</c:v>
          </c:tx>
          <c:spPr>
            <a:ln w="12700">
              <a:solidFill>
                <a:srgbClr val="000000"/>
              </a:solidFill>
              <a:prstDash val="sysDash"/>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INSEE!$L$94:$L$147</c:f>
              <c:numCache>
                <c:formatCode>General</c:formatCode>
                <c:ptCount val="54"/>
                <c:pt idx="2" formatCode="0.0">
                  <c:v>77.7932</c:v>
                </c:pt>
                <c:pt idx="3" formatCode="0.0">
                  <c:v>77.7932</c:v>
                </c:pt>
                <c:pt idx="4" formatCode="0.0">
                  <c:v>77.7932</c:v>
                </c:pt>
                <c:pt idx="5" formatCode="0.0">
                  <c:v>77.7932</c:v>
                </c:pt>
                <c:pt idx="6" formatCode="0.0">
                  <c:v>77.7932</c:v>
                </c:pt>
                <c:pt idx="7" formatCode="0.0">
                  <c:v>77.7932</c:v>
                </c:pt>
                <c:pt idx="8" formatCode="0.0">
                  <c:v>77.7932</c:v>
                </c:pt>
                <c:pt idx="9" formatCode="0.0">
                  <c:v>77.7932</c:v>
                </c:pt>
                <c:pt idx="10" formatCode="0.0">
                  <c:v>77.7932</c:v>
                </c:pt>
                <c:pt idx="11" formatCode="0.0">
                  <c:v>77.7932</c:v>
                </c:pt>
                <c:pt idx="12" formatCode="0.0">
                  <c:v>77.7932</c:v>
                </c:pt>
                <c:pt idx="13" formatCode="0.0">
                  <c:v>77.7932</c:v>
                </c:pt>
                <c:pt idx="14" formatCode="0.0">
                  <c:v>77.7932</c:v>
                </c:pt>
                <c:pt idx="15" formatCode="0.0">
                  <c:v>77.7932</c:v>
                </c:pt>
                <c:pt idx="16" formatCode="0.0">
                  <c:v>77.7932</c:v>
                </c:pt>
                <c:pt idx="17" formatCode="0.0">
                  <c:v>77.7932</c:v>
                </c:pt>
                <c:pt idx="18" formatCode="0.0">
                  <c:v>77.7932</c:v>
                </c:pt>
                <c:pt idx="19" formatCode="0.0">
                  <c:v>77.7932</c:v>
                </c:pt>
                <c:pt idx="20" formatCode="0.0">
                  <c:v>77.7932</c:v>
                </c:pt>
                <c:pt idx="21" formatCode="0.0">
                  <c:v>77.7932</c:v>
                </c:pt>
                <c:pt idx="22" formatCode="0.0">
                  <c:v>77.7932</c:v>
                </c:pt>
                <c:pt idx="23" formatCode="0.0">
                  <c:v>77.7932</c:v>
                </c:pt>
                <c:pt idx="24" formatCode="0.0">
                  <c:v>77.7932</c:v>
                </c:pt>
                <c:pt idx="25" formatCode="0.0">
                  <c:v>77.7932</c:v>
                </c:pt>
                <c:pt idx="26" formatCode="0.0">
                  <c:v>77.7932</c:v>
                </c:pt>
                <c:pt idx="27" formatCode="0.0">
                  <c:v>77.7932</c:v>
                </c:pt>
                <c:pt idx="28" formatCode="0.0">
                  <c:v>77.7932</c:v>
                </c:pt>
                <c:pt idx="29" formatCode="0.0">
                  <c:v>77.7932</c:v>
                </c:pt>
                <c:pt idx="30" formatCode="0.0">
                  <c:v>77.7932</c:v>
                </c:pt>
                <c:pt idx="31" formatCode="0.0">
                  <c:v>77.7932</c:v>
                </c:pt>
                <c:pt idx="32" formatCode="0.0">
                  <c:v>77.7932</c:v>
                </c:pt>
                <c:pt idx="33" formatCode="0.0">
                  <c:v>77.7932</c:v>
                </c:pt>
                <c:pt idx="34" formatCode="0.0">
                  <c:v>77.7932</c:v>
                </c:pt>
                <c:pt idx="35" formatCode="0.0">
                  <c:v>77.7932</c:v>
                </c:pt>
                <c:pt idx="36" formatCode="0.0">
                  <c:v>77.7932</c:v>
                </c:pt>
                <c:pt idx="37" formatCode="0.0">
                  <c:v>77.7932</c:v>
                </c:pt>
                <c:pt idx="38" formatCode="0.0">
                  <c:v>77.7932</c:v>
                </c:pt>
                <c:pt idx="39" formatCode="0.0">
                  <c:v>77.7932</c:v>
                </c:pt>
                <c:pt idx="40" formatCode="0.0">
                  <c:v>77.7932</c:v>
                </c:pt>
                <c:pt idx="41" formatCode="0.0">
                  <c:v>77.7932</c:v>
                </c:pt>
                <c:pt idx="42" formatCode="0.0">
                  <c:v>77.7932</c:v>
                </c:pt>
                <c:pt idx="43" formatCode="0.0">
                  <c:v>77.7932</c:v>
                </c:pt>
                <c:pt idx="44" formatCode="0.0">
                  <c:v>77.7932</c:v>
                </c:pt>
                <c:pt idx="45" formatCode="0.0">
                  <c:v>77.7932</c:v>
                </c:pt>
                <c:pt idx="46" formatCode="0.0">
                  <c:v>77.7932</c:v>
                </c:pt>
                <c:pt idx="47" formatCode="0.0">
                  <c:v>77.7932</c:v>
                </c:pt>
                <c:pt idx="48" formatCode="0.0">
                  <c:v>77.7932</c:v>
                </c:pt>
                <c:pt idx="49" formatCode="0.0">
                  <c:v>77.7932</c:v>
                </c:pt>
                <c:pt idx="50" formatCode="0.0">
                  <c:v>77.7932</c:v>
                </c:pt>
                <c:pt idx="51" formatCode="0.0">
                  <c:v>77.7932</c:v>
                </c:pt>
                <c:pt idx="52" formatCode="0.0">
                  <c:v>77.7932</c:v>
                </c:pt>
                <c:pt idx="53" formatCode="0.0">
                  <c:v>77.7932</c:v>
                </c:pt>
              </c:numCache>
            </c:numRef>
          </c:yVal>
          <c:smooth val="1"/>
        </c:ser>
        <c:ser>
          <c:idx val="6"/>
          <c:order val="9"/>
          <c:tx>
            <c:v>femme, ss gain d'espérance de vie</c:v>
          </c:tx>
          <c:spPr>
            <a:ln w="12700">
              <a:solidFill>
                <a:srgbClr val="000000"/>
              </a:solidFill>
              <a:prstDash val="sysDash"/>
            </a:ln>
          </c:spPr>
          <c:marker>
            <c:symbol val="none"/>
          </c:marker>
          <c:xVal>
            <c:numRef>
              <c:f>INSEE!$A$94:$A$147</c:f>
              <c:numCache>
                <c:formatCode>General</c:formatCode>
                <c:ptCount val="5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pt idx="14">
                  <c:v>2021.0</c:v>
                </c:pt>
                <c:pt idx="15">
                  <c:v>2022.0</c:v>
                </c:pt>
                <c:pt idx="16">
                  <c:v>2023.0</c:v>
                </c:pt>
                <c:pt idx="17">
                  <c:v>2024.0</c:v>
                </c:pt>
                <c:pt idx="18">
                  <c:v>2025.0</c:v>
                </c:pt>
                <c:pt idx="19">
                  <c:v>2026.0</c:v>
                </c:pt>
                <c:pt idx="20">
                  <c:v>2027.0</c:v>
                </c:pt>
                <c:pt idx="21">
                  <c:v>2028.0</c:v>
                </c:pt>
                <c:pt idx="22">
                  <c:v>2029.0</c:v>
                </c:pt>
                <c:pt idx="23">
                  <c:v>2030.0</c:v>
                </c:pt>
                <c:pt idx="24">
                  <c:v>2031.0</c:v>
                </c:pt>
                <c:pt idx="25">
                  <c:v>2032.0</c:v>
                </c:pt>
                <c:pt idx="26">
                  <c:v>2033.0</c:v>
                </c:pt>
                <c:pt idx="27">
                  <c:v>2034.0</c:v>
                </c:pt>
                <c:pt idx="28">
                  <c:v>2035.0</c:v>
                </c:pt>
                <c:pt idx="29">
                  <c:v>2036.0</c:v>
                </c:pt>
                <c:pt idx="30">
                  <c:v>2037.0</c:v>
                </c:pt>
                <c:pt idx="31">
                  <c:v>2038.0</c:v>
                </c:pt>
                <c:pt idx="32">
                  <c:v>2039.0</c:v>
                </c:pt>
                <c:pt idx="33">
                  <c:v>2040.0</c:v>
                </c:pt>
                <c:pt idx="34">
                  <c:v>2041.0</c:v>
                </c:pt>
                <c:pt idx="35">
                  <c:v>2042.0</c:v>
                </c:pt>
                <c:pt idx="36">
                  <c:v>2043.0</c:v>
                </c:pt>
                <c:pt idx="37">
                  <c:v>2044.0</c:v>
                </c:pt>
                <c:pt idx="38">
                  <c:v>2045.0</c:v>
                </c:pt>
                <c:pt idx="39">
                  <c:v>2046.0</c:v>
                </c:pt>
                <c:pt idx="40">
                  <c:v>2047.0</c:v>
                </c:pt>
                <c:pt idx="41">
                  <c:v>2048.0</c:v>
                </c:pt>
                <c:pt idx="42">
                  <c:v>2049.0</c:v>
                </c:pt>
                <c:pt idx="43">
                  <c:v>2050.0</c:v>
                </c:pt>
                <c:pt idx="44">
                  <c:v>2051.0</c:v>
                </c:pt>
                <c:pt idx="45">
                  <c:v>2052.0</c:v>
                </c:pt>
                <c:pt idx="46">
                  <c:v>2053.0</c:v>
                </c:pt>
                <c:pt idx="47">
                  <c:v>2054.0</c:v>
                </c:pt>
                <c:pt idx="48">
                  <c:v>2055.0</c:v>
                </c:pt>
                <c:pt idx="49">
                  <c:v>2056.0</c:v>
                </c:pt>
                <c:pt idx="50">
                  <c:v>2057.0</c:v>
                </c:pt>
                <c:pt idx="51">
                  <c:v>2058.0</c:v>
                </c:pt>
                <c:pt idx="52">
                  <c:v>2059.0</c:v>
                </c:pt>
                <c:pt idx="53">
                  <c:v>2060.0</c:v>
                </c:pt>
              </c:numCache>
            </c:numRef>
          </c:xVal>
          <c:yVal>
            <c:numRef>
              <c:f>INSEE!$K$94:$K$147</c:f>
              <c:numCache>
                <c:formatCode>General</c:formatCode>
                <c:ptCount val="54"/>
                <c:pt idx="2" formatCode="0.0">
                  <c:v>84.5379</c:v>
                </c:pt>
                <c:pt idx="3" formatCode="0.0">
                  <c:v>84.5379</c:v>
                </c:pt>
                <c:pt idx="4" formatCode="0.0">
                  <c:v>84.5379</c:v>
                </c:pt>
                <c:pt idx="5" formatCode="0.0">
                  <c:v>84.5379</c:v>
                </c:pt>
                <c:pt idx="6" formatCode="0.0">
                  <c:v>84.5379</c:v>
                </c:pt>
                <c:pt idx="7" formatCode="0.0">
                  <c:v>84.5379</c:v>
                </c:pt>
                <c:pt idx="8" formatCode="0.0">
                  <c:v>84.5379</c:v>
                </c:pt>
                <c:pt idx="9" formatCode="0.0">
                  <c:v>84.5379</c:v>
                </c:pt>
                <c:pt idx="10" formatCode="0.0">
                  <c:v>84.5379</c:v>
                </c:pt>
                <c:pt idx="11" formatCode="0.0">
                  <c:v>84.5379</c:v>
                </c:pt>
                <c:pt idx="12" formatCode="0.0">
                  <c:v>84.5379</c:v>
                </c:pt>
                <c:pt idx="13" formatCode="0.0">
                  <c:v>84.5379</c:v>
                </c:pt>
                <c:pt idx="14" formatCode="0.0">
                  <c:v>84.5379</c:v>
                </c:pt>
                <c:pt idx="15" formatCode="0.0">
                  <c:v>84.5379</c:v>
                </c:pt>
                <c:pt idx="16" formatCode="0.0">
                  <c:v>84.5379</c:v>
                </c:pt>
                <c:pt idx="17" formatCode="0.0">
                  <c:v>84.5379</c:v>
                </c:pt>
                <c:pt idx="18" formatCode="0.0">
                  <c:v>84.5379</c:v>
                </c:pt>
                <c:pt idx="19" formatCode="0.0">
                  <c:v>84.5379</c:v>
                </c:pt>
                <c:pt idx="20" formatCode="0.0">
                  <c:v>84.5379</c:v>
                </c:pt>
                <c:pt idx="21" formatCode="0.0">
                  <c:v>84.5379</c:v>
                </c:pt>
                <c:pt idx="22" formatCode="0.0">
                  <c:v>84.5379</c:v>
                </c:pt>
                <c:pt idx="23" formatCode="0.0">
                  <c:v>84.5379</c:v>
                </c:pt>
                <c:pt idx="24" formatCode="0.0">
                  <c:v>84.5379</c:v>
                </c:pt>
                <c:pt idx="25" formatCode="0.0">
                  <c:v>84.5379</c:v>
                </c:pt>
                <c:pt idx="26" formatCode="0.0">
                  <c:v>84.5379</c:v>
                </c:pt>
                <c:pt idx="27" formatCode="0.0">
                  <c:v>84.5379</c:v>
                </c:pt>
                <c:pt idx="28" formatCode="0.0">
                  <c:v>84.5379</c:v>
                </c:pt>
                <c:pt idx="29" formatCode="0.0">
                  <c:v>84.5379</c:v>
                </c:pt>
                <c:pt idx="30" formatCode="0.0">
                  <c:v>84.5379</c:v>
                </c:pt>
                <c:pt idx="31" formatCode="0.0">
                  <c:v>84.5379</c:v>
                </c:pt>
                <c:pt idx="32" formatCode="0.0">
                  <c:v>84.5379</c:v>
                </c:pt>
                <c:pt idx="33" formatCode="0.0">
                  <c:v>84.5379</c:v>
                </c:pt>
                <c:pt idx="34" formatCode="0.0">
                  <c:v>84.5379</c:v>
                </c:pt>
                <c:pt idx="35" formatCode="0.0">
                  <c:v>84.5379</c:v>
                </c:pt>
                <c:pt idx="36" formatCode="0.0">
                  <c:v>84.5379</c:v>
                </c:pt>
                <c:pt idx="37" formatCode="0.0">
                  <c:v>84.5379</c:v>
                </c:pt>
                <c:pt idx="38" formatCode="0.0">
                  <c:v>84.5379</c:v>
                </c:pt>
                <c:pt idx="39" formatCode="0.0">
                  <c:v>84.5379</c:v>
                </c:pt>
                <c:pt idx="40" formatCode="0.0">
                  <c:v>84.5379</c:v>
                </c:pt>
                <c:pt idx="41" formatCode="0.0">
                  <c:v>84.5379</c:v>
                </c:pt>
                <c:pt idx="42" formatCode="0.0">
                  <c:v>84.5379</c:v>
                </c:pt>
                <c:pt idx="43" formatCode="0.0">
                  <c:v>84.5379</c:v>
                </c:pt>
                <c:pt idx="44" formatCode="0.0">
                  <c:v>84.5379</c:v>
                </c:pt>
                <c:pt idx="45" formatCode="0.0">
                  <c:v>84.5379</c:v>
                </c:pt>
                <c:pt idx="46" formatCode="0.0">
                  <c:v>84.5379</c:v>
                </c:pt>
                <c:pt idx="47" formatCode="0.0">
                  <c:v>84.5379</c:v>
                </c:pt>
                <c:pt idx="48" formatCode="0.0">
                  <c:v>84.5379</c:v>
                </c:pt>
                <c:pt idx="49" formatCode="0.0">
                  <c:v>84.5379</c:v>
                </c:pt>
                <c:pt idx="50" formatCode="0.0">
                  <c:v>84.5379</c:v>
                </c:pt>
                <c:pt idx="51" formatCode="0.0">
                  <c:v>84.5379</c:v>
                </c:pt>
                <c:pt idx="52" formatCode="0.0">
                  <c:v>84.5379</c:v>
                </c:pt>
                <c:pt idx="53" formatCode="0.0">
                  <c:v>84.5379</c:v>
                </c:pt>
              </c:numCache>
            </c:numRef>
          </c:yVal>
          <c:smooth val="1"/>
        </c:ser>
        <c:dLbls>
          <c:showLegendKey val="0"/>
          <c:showVal val="0"/>
          <c:showCatName val="0"/>
          <c:showSerName val="0"/>
          <c:showPercent val="0"/>
          <c:showBubbleSize val="0"/>
        </c:dLbls>
        <c:axId val="-2146257144"/>
        <c:axId val="-2146260504"/>
      </c:scatterChart>
      <c:valAx>
        <c:axId val="-2146257144"/>
        <c:scaling>
          <c:orientation val="minMax"/>
          <c:max val="2060.0"/>
          <c:min val="1950.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Arial"/>
                <a:ea typeface="Arial"/>
                <a:cs typeface="Arial"/>
              </a:defRPr>
            </a:pPr>
            <a:endParaRPr lang="en-US"/>
          </a:p>
        </c:txPr>
        <c:crossAx val="-2146260504"/>
        <c:crosses val="autoZero"/>
        <c:crossBetween val="midCat"/>
        <c:majorUnit val="5.0"/>
        <c:minorUnit val="5.0"/>
      </c:valAx>
      <c:valAx>
        <c:axId val="-2146260504"/>
        <c:scaling>
          <c:orientation val="minMax"/>
          <c:max val="94.0"/>
          <c:min val="62.0"/>
        </c:scaling>
        <c:delete val="0"/>
        <c:axPos val="l"/>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146257144"/>
        <c:crosses val="autoZero"/>
        <c:crossBetween val="midCat"/>
        <c:majorUnit val="2.0"/>
        <c:minorUnit val="2.0"/>
      </c:valAx>
      <c:spPr>
        <a:no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0.53572</cdr:x>
      <cdr:y>0.03971</cdr:y>
    </cdr:from>
    <cdr:to>
      <cdr:x>0.53572</cdr:x>
      <cdr:y>0.93099</cdr:y>
    </cdr:to>
    <cdr:sp macro="" textlink="">
      <cdr:nvSpPr>
        <cdr:cNvPr id="96257" name="Line 1025"/>
        <cdr:cNvSpPr>
          <a:spLocks xmlns:a="http://schemas.openxmlformats.org/drawingml/2006/main" noChangeShapeType="1"/>
        </cdr:cNvSpPr>
      </cdr:nvSpPr>
      <cdr:spPr bwMode="auto">
        <a:xfrm xmlns:a="http://schemas.openxmlformats.org/drawingml/2006/main" flipV="1">
          <a:off x="3478121" y="165814"/>
          <a:ext cx="0" cy="365045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0.32929</cdr:x>
      <cdr:y>0.05583</cdr:y>
    </cdr:from>
    <cdr:to>
      <cdr:x>0.49433</cdr:x>
      <cdr:y>0.11638</cdr:y>
    </cdr:to>
    <cdr:sp macro="" textlink="">
      <cdr:nvSpPr>
        <cdr:cNvPr id="96258" name="Text Box 1026"/>
        <cdr:cNvSpPr txBox="1">
          <a:spLocks xmlns:a="http://schemas.openxmlformats.org/drawingml/2006/main" noChangeArrowheads="1"/>
        </cdr:cNvSpPr>
      </cdr:nvSpPr>
      <cdr:spPr bwMode="auto">
        <a:xfrm xmlns:a="http://schemas.openxmlformats.org/drawingml/2006/main">
          <a:off x="2139149" y="231823"/>
          <a:ext cx="1070539" cy="2480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800" b="0" i="0" u="none" strike="noStrike" baseline="0">
              <a:solidFill>
                <a:srgbClr val="000000"/>
              </a:solidFill>
              <a:latin typeface="Arial"/>
              <a:cs typeface="Arial"/>
            </a:rPr>
            <a:t>Expectancy observed</a:t>
          </a:r>
        </a:p>
      </cdr:txBody>
    </cdr:sp>
  </cdr:relSizeAnchor>
  <cdr:relSizeAnchor xmlns:cdr="http://schemas.openxmlformats.org/drawingml/2006/chartDrawing">
    <cdr:from>
      <cdr:x>0.54754</cdr:x>
      <cdr:y>0.05656</cdr:y>
    </cdr:from>
    <cdr:to>
      <cdr:x>0.79535</cdr:x>
      <cdr:y>0.15374</cdr:y>
    </cdr:to>
    <cdr:sp macro="" textlink="">
      <cdr:nvSpPr>
        <cdr:cNvPr id="96259" name="Text Box 1027"/>
        <cdr:cNvSpPr txBox="1">
          <a:spLocks xmlns:a="http://schemas.openxmlformats.org/drawingml/2006/main" noChangeArrowheads="1"/>
        </cdr:cNvSpPr>
      </cdr:nvSpPr>
      <cdr:spPr bwMode="auto">
        <a:xfrm xmlns:a="http://schemas.openxmlformats.org/drawingml/2006/main">
          <a:off x="3554817" y="234823"/>
          <a:ext cx="1607405" cy="398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fr-FR" sz="800" b="0" i="0" u="none" strike="noStrike" baseline="0">
              <a:solidFill>
                <a:srgbClr val="000000"/>
              </a:solidFill>
              <a:latin typeface="Arial"/>
              <a:cs typeface="Arial"/>
            </a:rPr>
            <a:t>Expectancy projection </a:t>
          </a:r>
        </a:p>
        <a:p xmlns:a="http://schemas.openxmlformats.org/drawingml/2006/main">
          <a:pPr algn="ctr" rtl="0">
            <a:defRPr sz="1000"/>
          </a:pPr>
          <a:r>
            <a:rPr lang="fr-FR" sz="800" b="0" i="0" u="none" strike="noStrike" baseline="0">
              <a:solidFill>
                <a:srgbClr val="000000"/>
              </a:solidFill>
              <a:latin typeface="Arial"/>
              <a:cs typeface="Arial"/>
            </a:rPr>
            <a:t>(top-best estimate-low) </a:t>
          </a:r>
        </a:p>
      </cdr:txBody>
    </cdr:sp>
  </cdr:relSizeAnchor>
  <cdr:relSizeAnchor xmlns:cdr="http://schemas.openxmlformats.org/drawingml/2006/chartDrawing">
    <cdr:from>
      <cdr:x>0.39802</cdr:x>
      <cdr:y>0.24092</cdr:y>
    </cdr:from>
    <cdr:to>
      <cdr:x>0.53572</cdr:x>
      <cdr:y>0.31149</cdr:y>
    </cdr:to>
    <cdr:sp macro="" textlink="">
      <cdr:nvSpPr>
        <cdr:cNvPr id="96260" name="Text Box 1028"/>
        <cdr:cNvSpPr txBox="1">
          <a:spLocks xmlns:a="http://schemas.openxmlformats.org/drawingml/2006/main" noChangeArrowheads="1"/>
        </cdr:cNvSpPr>
      </cdr:nvSpPr>
      <cdr:spPr bwMode="auto">
        <a:xfrm xmlns:a="http://schemas.openxmlformats.org/drawingml/2006/main">
          <a:off x="2584941" y="989917"/>
          <a:ext cx="893180" cy="289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800" b="1" i="0" u="none" strike="noStrike" baseline="0">
              <a:solidFill>
                <a:srgbClr val="FBC112"/>
              </a:solidFill>
              <a:latin typeface="Arial"/>
              <a:cs typeface="Arial"/>
            </a:rPr>
            <a:t>Female</a:t>
          </a:r>
        </a:p>
      </cdr:txBody>
    </cdr:sp>
  </cdr:relSizeAnchor>
  <cdr:relSizeAnchor xmlns:cdr="http://schemas.openxmlformats.org/drawingml/2006/chartDrawing">
    <cdr:from>
      <cdr:x>0.39802</cdr:x>
      <cdr:y>0.43871</cdr:y>
    </cdr:from>
    <cdr:to>
      <cdr:x>0.53572</cdr:x>
      <cdr:y>0.50903</cdr:y>
    </cdr:to>
    <cdr:sp macro="" textlink="">
      <cdr:nvSpPr>
        <cdr:cNvPr id="96261" name="Text Box 1029"/>
        <cdr:cNvSpPr txBox="1">
          <a:spLocks xmlns:a="http://schemas.openxmlformats.org/drawingml/2006/main" noChangeArrowheads="1"/>
        </cdr:cNvSpPr>
      </cdr:nvSpPr>
      <cdr:spPr bwMode="auto">
        <a:xfrm xmlns:a="http://schemas.openxmlformats.org/drawingml/2006/main">
          <a:off x="2584941" y="1800019"/>
          <a:ext cx="893180" cy="288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800" b="1" i="0" u="none" strike="noStrike" baseline="0">
              <a:solidFill>
                <a:srgbClr val="213F7C"/>
              </a:solidFill>
              <a:latin typeface="Arial"/>
              <a:cs typeface="Arial"/>
            </a:rPr>
            <a:t>Male</a:t>
          </a:r>
        </a:p>
      </cdr:txBody>
    </cdr:sp>
  </cdr:relSizeAnchor>
  <cdr:relSizeAnchor xmlns:cdr="http://schemas.openxmlformats.org/drawingml/2006/chartDrawing">
    <cdr:from>
      <cdr:x>0.62292</cdr:x>
      <cdr:y>0.50903</cdr:y>
    </cdr:from>
    <cdr:to>
      <cdr:x>0.76062</cdr:x>
      <cdr:y>0.55909</cdr:y>
    </cdr:to>
    <cdr:sp macro="" textlink="">
      <cdr:nvSpPr>
        <cdr:cNvPr id="96262" name="Text Box 1030"/>
        <cdr:cNvSpPr txBox="1">
          <a:spLocks xmlns:a="http://schemas.openxmlformats.org/drawingml/2006/main" noChangeArrowheads="1"/>
        </cdr:cNvSpPr>
      </cdr:nvSpPr>
      <cdr:spPr bwMode="auto">
        <a:xfrm xmlns:a="http://schemas.openxmlformats.org/drawingml/2006/main">
          <a:off x="4043749" y="2088055"/>
          <a:ext cx="893181" cy="2050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800" b="0" i="0" u="none" strike="noStrike" baseline="0">
              <a:solidFill>
                <a:srgbClr val="000000"/>
              </a:solidFill>
              <a:latin typeface="Arial"/>
              <a:cs typeface="Arial"/>
            </a:rPr>
            <a:t> 2009 situation</a:t>
          </a:r>
        </a:p>
      </cdr:txBody>
    </cdr:sp>
  </cdr:relSizeAnchor>
  <cdr:relSizeAnchor xmlns:cdr="http://schemas.openxmlformats.org/drawingml/2006/chartDrawing">
    <cdr:from>
      <cdr:x>0.57612</cdr:x>
      <cdr:y>0.31149</cdr:y>
    </cdr:from>
    <cdr:to>
      <cdr:x>0.70913</cdr:x>
      <cdr:y>0.36033</cdr:y>
    </cdr:to>
    <cdr:sp macro="" textlink="">
      <cdr:nvSpPr>
        <cdr:cNvPr id="96263" name="Text Box 1031"/>
        <cdr:cNvSpPr txBox="1">
          <a:spLocks xmlns:a="http://schemas.openxmlformats.org/drawingml/2006/main" noChangeArrowheads="1"/>
        </cdr:cNvSpPr>
      </cdr:nvSpPr>
      <cdr:spPr bwMode="auto">
        <a:xfrm xmlns:a="http://schemas.openxmlformats.org/drawingml/2006/main">
          <a:off x="3740163" y="1278954"/>
          <a:ext cx="862823" cy="2000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800" b="0" i="0" u="none" strike="noStrike" baseline="0">
              <a:solidFill>
                <a:srgbClr val="000000"/>
              </a:solidFill>
              <a:latin typeface="Arial"/>
              <a:cs typeface="Arial"/>
            </a:rPr>
            <a:t> 2009 situation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5DEB5-DF35-B74C-B1EF-D48E0A2D7712}" type="datetimeFigureOut">
              <a:rPr lang="en-US" smtClean="0"/>
              <a:t>21/03/2014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BE2EF-A721-494B-AB6D-8C173C9AC800}" type="slidenum">
              <a:rPr lang="en-US" smtClean="0"/>
              <a:t>‹#›</a:t>
            </a:fld>
            <a:endParaRPr lang="en-US"/>
          </a:p>
        </p:txBody>
      </p:sp>
    </p:spTree>
    <p:extLst>
      <p:ext uri="{BB962C8B-B14F-4D97-AF65-F5344CB8AC3E}">
        <p14:creationId xmlns:p14="http://schemas.microsoft.com/office/powerpoint/2010/main" val="40192200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3</a:t>
            </a:fld>
            <a:endParaRPr lang="en-US"/>
          </a:p>
        </p:txBody>
      </p:sp>
    </p:spTree>
    <p:extLst>
      <p:ext uri="{BB962C8B-B14F-4D97-AF65-F5344CB8AC3E}">
        <p14:creationId xmlns:p14="http://schemas.microsoft.com/office/powerpoint/2010/main" val="307764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19</a:t>
            </a:fld>
            <a:endParaRPr lang="en-US"/>
          </a:p>
        </p:txBody>
      </p:sp>
    </p:spTree>
    <p:extLst>
      <p:ext uri="{BB962C8B-B14F-4D97-AF65-F5344CB8AC3E}">
        <p14:creationId xmlns:p14="http://schemas.microsoft.com/office/powerpoint/2010/main" val="99030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21</a:t>
            </a:fld>
            <a:endParaRPr lang="en-US"/>
          </a:p>
        </p:txBody>
      </p:sp>
    </p:spTree>
    <p:extLst>
      <p:ext uri="{BB962C8B-B14F-4D97-AF65-F5344CB8AC3E}">
        <p14:creationId xmlns:p14="http://schemas.microsoft.com/office/powerpoint/2010/main" val="307764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22</a:t>
            </a:fld>
            <a:endParaRPr lang="en-US"/>
          </a:p>
        </p:txBody>
      </p:sp>
    </p:spTree>
    <p:extLst>
      <p:ext uri="{BB962C8B-B14F-4D97-AF65-F5344CB8AC3E}">
        <p14:creationId xmlns:p14="http://schemas.microsoft.com/office/powerpoint/2010/main" val="152283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23</a:t>
            </a:fld>
            <a:endParaRPr lang="en-US"/>
          </a:p>
        </p:txBody>
      </p:sp>
    </p:spTree>
    <p:extLst>
      <p:ext uri="{BB962C8B-B14F-4D97-AF65-F5344CB8AC3E}">
        <p14:creationId xmlns:p14="http://schemas.microsoft.com/office/powerpoint/2010/main" val="362557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24</a:t>
            </a:fld>
            <a:endParaRPr lang="en-US"/>
          </a:p>
        </p:txBody>
      </p:sp>
    </p:spTree>
    <p:extLst>
      <p:ext uri="{BB962C8B-B14F-4D97-AF65-F5344CB8AC3E}">
        <p14:creationId xmlns:p14="http://schemas.microsoft.com/office/powerpoint/2010/main" val="206851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0FBE2EF-A721-494B-AB6D-8C173C9AC800}" type="slidenum">
              <a:rPr lang="en-US" smtClean="0"/>
              <a:t>25</a:t>
            </a:fld>
            <a:endParaRPr lang="en-US"/>
          </a:p>
        </p:txBody>
      </p:sp>
    </p:spTree>
    <p:extLst>
      <p:ext uri="{BB962C8B-B14F-4D97-AF65-F5344CB8AC3E}">
        <p14:creationId xmlns:p14="http://schemas.microsoft.com/office/powerpoint/2010/main" val="212296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26</a:t>
            </a:fld>
            <a:endParaRPr lang="en-US"/>
          </a:p>
        </p:txBody>
      </p:sp>
    </p:spTree>
    <p:extLst>
      <p:ext uri="{BB962C8B-B14F-4D97-AF65-F5344CB8AC3E}">
        <p14:creationId xmlns:p14="http://schemas.microsoft.com/office/powerpoint/2010/main" val="224626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40</a:t>
            </a:fld>
            <a:endParaRPr lang="en-US"/>
          </a:p>
        </p:txBody>
      </p:sp>
    </p:spTree>
    <p:extLst>
      <p:ext uri="{BB962C8B-B14F-4D97-AF65-F5344CB8AC3E}">
        <p14:creationId xmlns:p14="http://schemas.microsoft.com/office/powerpoint/2010/main" val="12849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0FBE2EF-A721-494B-AB6D-8C173C9AC800}" type="slidenum">
              <a:rPr lang="en-US" smtClean="0"/>
              <a:t>5</a:t>
            </a:fld>
            <a:endParaRPr lang="en-US"/>
          </a:p>
        </p:txBody>
      </p:sp>
    </p:spTree>
    <p:extLst>
      <p:ext uri="{BB962C8B-B14F-4D97-AF65-F5344CB8AC3E}">
        <p14:creationId xmlns:p14="http://schemas.microsoft.com/office/powerpoint/2010/main" val="120805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FBE2EF-A721-494B-AB6D-8C173C9AC800}" type="slidenum">
              <a:rPr lang="en-US" smtClean="0"/>
              <a:t>6</a:t>
            </a:fld>
            <a:endParaRPr lang="en-US"/>
          </a:p>
        </p:txBody>
      </p:sp>
    </p:spTree>
    <p:extLst>
      <p:ext uri="{BB962C8B-B14F-4D97-AF65-F5344CB8AC3E}">
        <p14:creationId xmlns:p14="http://schemas.microsoft.com/office/powerpoint/2010/main" val="175664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8</a:t>
            </a:fld>
            <a:endParaRPr lang="en-US"/>
          </a:p>
        </p:txBody>
      </p:sp>
    </p:spTree>
    <p:extLst>
      <p:ext uri="{BB962C8B-B14F-4D97-AF65-F5344CB8AC3E}">
        <p14:creationId xmlns:p14="http://schemas.microsoft.com/office/powerpoint/2010/main" val="51906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10</a:t>
            </a:fld>
            <a:endParaRPr lang="en-US"/>
          </a:p>
        </p:txBody>
      </p:sp>
    </p:spTree>
    <p:extLst>
      <p:ext uri="{BB962C8B-B14F-4D97-AF65-F5344CB8AC3E}">
        <p14:creationId xmlns:p14="http://schemas.microsoft.com/office/powerpoint/2010/main" val="341597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BE2EF-A721-494B-AB6D-8C173C9AC800}" type="slidenum">
              <a:rPr lang="en-US" smtClean="0"/>
              <a:t>15</a:t>
            </a:fld>
            <a:endParaRPr lang="en-US"/>
          </a:p>
        </p:txBody>
      </p:sp>
    </p:spTree>
    <p:extLst>
      <p:ext uri="{BB962C8B-B14F-4D97-AF65-F5344CB8AC3E}">
        <p14:creationId xmlns:p14="http://schemas.microsoft.com/office/powerpoint/2010/main" val="20833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FBE2EF-A721-494B-AB6D-8C173C9AC800}" type="slidenum">
              <a:rPr lang="en-US" smtClean="0"/>
              <a:t>16</a:t>
            </a:fld>
            <a:endParaRPr lang="en-US"/>
          </a:p>
        </p:txBody>
      </p:sp>
    </p:spTree>
    <p:extLst>
      <p:ext uri="{BB962C8B-B14F-4D97-AF65-F5344CB8AC3E}">
        <p14:creationId xmlns:p14="http://schemas.microsoft.com/office/powerpoint/2010/main" val="202036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80FBE2EF-A721-494B-AB6D-8C173C9AC800}" type="slidenum">
              <a:rPr lang="en-US" smtClean="0"/>
              <a:t>17</a:t>
            </a:fld>
            <a:endParaRPr lang="en-US"/>
          </a:p>
        </p:txBody>
      </p:sp>
    </p:spTree>
    <p:extLst>
      <p:ext uri="{BB962C8B-B14F-4D97-AF65-F5344CB8AC3E}">
        <p14:creationId xmlns:p14="http://schemas.microsoft.com/office/powerpoint/2010/main" val="265054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FBE2EF-A721-494B-AB6D-8C173C9AC800}" type="slidenum">
              <a:rPr lang="en-US" smtClean="0"/>
              <a:t>18</a:t>
            </a:fld>
            <a:endParaRPr lang="en-US"/>
          </a:p>
        </p:txBody>
      </p:sp>
    </p:spTree>
    <p:extLst>
      <p:ext uri="{BB962C8B-B14F-4D97-AF65-F5344CB8AC3E}">
        <p14:creationId xmlns:p14="http://schemas.microsoft.com/office/powerpoint/2010/main" val="5838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83457" y="1713185"/>
            <a:ext cx="6903194" cy="998479"/>
          </a:xfrm>
        </p:spPr>
        <p:txBody>
          <a:bodyPr anchor="b"/>
          <a:lstStyle>
            <a:lvl1pPr algn="r">
              <a:defRPr sz="3600" b="0" cap="none" spc="0">
                <a:ln w="0"/>
                <a:solidFill>
                  <a:schemeClr val="bg1"/>
                </a:solidFill>
                <a:effectLst>
                  <a:outerShdw blurRad="38100" dist="19050" dir="2700000" algn="tl" rotWithShape="0">
                    <a:schemeClr val="dk1">
                      <a:alpha val="40000"/>
                    </a:schemeClr>
                  </a:outerShdw>
                </a:effectLst>
              </a:defRPr>
            </a:lvl1pPr>
          </a:lstStyle>
          <a:p>
            <a:r>
              <a:rPr lang="fr-FR" dirty="0" smtClean="0"/>
              <a:t>Modifiez le style du titre</a:t>
            </a:r>
            <a:endParaRPr lang="fr-FR" dirty="0"/>
          </a:p>
        </p:txBody>
      </p:sp>
      <p:sp>
        <p:nvSpPr>
          <p:cNvPr id="3" name="Sous-titre 2"/>
          <p:cNvSpPr>
            <a:spLocks noGrp="1"/>
          </p:cNvSpPr>
          <p:nvPr>
            <p:ph type="subTitle" idx="1"/>
          </p:nvPr>
        </p:nvSpPr>
        <p:spPr>
          <a:xfrm>
            <a:off x="1723921" y="3329153"/>
            <a:ext cx="4379715" cy="3075773"/>
          </a:xfrm>
        </p:spPr>
        <p:txBody>
          <a:bodyPr anchor="b"/>
          <a:lstStyle>
            <a:lvl1pPr marL="0" indent="0" algn="r">
              <a:buNone/>
              <a:defRPr sz="1400" b="0" cap="none" spc="0">
                <a:ln w="0"/>
                <a:solidFill>
                  <a:schemeClr val="tx1"/>
                </a:solidFill>
                <a:effectLst>
                  <a:outerShdw blurRad="38100" dist="19050" dir="2700000" algn="tl" rotWithShape="0">
                    <a:schemeClr val="dk1">
                      <a:alpha val="40000"/>
                    </a:scheme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413582953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882868"/>
            <a:ext cx="2949178" cy="1174531"/>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8710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ctrTitle"/>
          </p:nvPr>
        </p:nvSpPr>
        <p:spPr>
          <a:xfrm>
            <a:off x="339215" y="2869324"/>
            <a:ext cx="4989530" cy="3571459"/>
          </a:xfrm>
        </p:spPr>
        <p:txBody>
          <a:bodyPr anchor="b"/>
          <a:lstStyle>
            <a:lvl1pPr algn="r">
              <a:defRPr sz="3600" b="0" cap="none" spc="0">
                <a:ln w="0"/>
                <a:solidFill>
                  <a:schemeClr val="tx1"/>
                </a:solidFill>
                <a:effectLst>
                  <a:outerShdw blurRad="38100" dist="19050" dir="2700000" algn="tl" rotWithShape="0">
                    <a:schemeClr val="dk1">
                      <a:alpha val="40000"/>
                    </a:schemeClr>
                  </a:outerShdw>
                </a:effectLst>
              </a:defRPr>
            </a:lvl1pPr>
          </a:lstStyle>
          <a:p>
            <a:r>
              <a:rPr lang="fr-FR" dirty="0" smtClean="0"/>
              <a:t>Modifiez le style du titre</a:t>
            </a:r>
            <a:endParaRPr lang="fr-FR" dirty="0"/>
          </a:p>
        </p:txBody>
      </p:sp>
    </p:spTree>
    <p:extLst>
      <p:ext uri="{BB962C8B-B14F-4D97-AF65-F5344CB8AC3E}">
        <p14:creationId xmlns:p14="http://schemas.microsoft.com/office/powerpoint/2010/main" val="1479105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849312"/>
            <a:ext cx="7886700" cy="976313"/>
          </a:xfr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8145411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903890"/>
            <a:ext cx="7886700" cy="3658586"/>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spTree>
    <p:extLst>
      <p:ext uri="{BB962C8B-B14F-4D97-AF65-F5344CB8AC3E}">
        <p14:creationId xmlns:p14="http://schemas.microsoft.com/office/powerpoint/2010/main" val="21830344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28650" y="882869"/>
            <a:ext cx="7886700" cy="80782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5436066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893379"/>
            <a:ext cx="7886700" cy="79731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2385096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9840" y="914072"/>
            <a:ext cx="7886700" cy="976313"/>
          </a:xfrm>
        </p:spPr>
        <p:txBody>
          <a:bodyPr/>
          <a:lstStyle/>
          <a:p>
            <a:r>
              <a:rPr lang="fr-FR" smtClean="0"/>
              <a:t>Modifiez le style du titre</a:t>
            </a:r>
            <a:endParaRPr lang="fr-FR"/>
          </a:p>
        </p:txBody>
      </p:sp>
    </p:spTree>
    <p:extLst>
      <p:ext uri="{BB962C8B-B14F-4D97-AF65-F5344CB8AC3E}">
        <p14:creationId xmlns:p14="http://schemas.microsoft.com/office/powerpoint/2010/main" val="280939423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99949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861848"/>
            <a:ext cx="2949178" cy="1195552"/>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84074448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8650" y="872359"/>
            <a:ext cx="7886700" cy="81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iming>
    <p:tnLst>
      <p:par>
        <p:cTn xmlns:p14="http://schemas.microsoft.com/office/powerpoint/2010/mai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Frutiger LT Std 55 Roman" pitchFamily="34" charset="0"/>
        </a:defRPr>
      </a:lvl2pPr>
      <a:lvl3pPr algn="l" rtl="0" fontAlgn="base">
        <a:lnSpc>
          <a:spcPct val="90000"/>
        </a:lnSpc>
        <a:spcBef>
          <a:spcPct val="0"/>
        </a:spcBef>
        <a:spcAft>
          <a:spcPct val="0"/>
        </a:spcAft>
        <a:defRPr sz="4400">
          <a:solidFill>
            <a:schemeClr val="tx1"/>
          </a:solidFill>
          <a:latin typeface="Frutiger LT Std 55 Roman" pitchFamily="34" charset="0"/>
        </a:defRPr>
      </a:lvl3pPr>
      <a:lvl4pPr algn="l" rtl="0" fontAlgn="base">
        <a:lnSpc>
          <a:spcPct val="90000"/>
        </a:lnSpc>
        <a:spcBef>
          <a:spcPct val="0"/>
        </a:spcBef>
        <a:spcAft>
          <a:spcPct val="0"/>
        </a:spcAft>
        <a:defRPr sz="4400">
          <a:solidFill>
            <a:schemeClr val="tx1"/>
          </a:solidFill>
          <a:latin typeface="Frutiger LT Std 55 Roman" pitchFamily="34" charset="0"/>
        </a:defRPr>
      </a:lvl4pPr>
      <a:lvl5pPr algn="l" rtl="0" fontAlgn="base">
        <a:lnSpc>
          <a:spcPct val="90000"/>
        </a:lnSpc>
        <a:spcBef>
          <a:spcPct val="0"/>
        </a:spcBef>
        <a:spcAft>
          <a:spcPct val="0"/>
        </a:spcAft>
        <a:defRPr sz="4400">
          <a:solidFill>
            <a:schemeClr val="tx1"/>
          </a:solidFill>
          <a:latin typeface="Frutiger LT Std 55 Roman" pitchFamily="34" charset="0"/>
        </a:defRPr>
      </a:lvl5pPr>
      <a:lvl6pPr marL="457200" algn="l" rtl="0" fontAlgn="base">
        <a:lnSpc>
          <a:spcPct val="90000"/>
        </a:lnSpc>
        <a:spcBef>
          <a:spcPct val="0"/>
        </a:spcBef>
        <a:spcAft>
          <a:spcPct val="0"/>
        </a:spcAft>
        <a:defRPr sz="4400">
          <a:solidFill>
            <a:schemeClr val="tx1"/>
          </a:solidFill>
          <a:latin typeface="Frutiger LT Std 55 Roman" pitchFamily="34" charset="0"/>
        </a:defRPr>
      </a:lvl6pPr>
      <a:lvl7pPr marL="914400" algn="l" rtl="0" fontAlgn="base">
        <a:lnSpc>
          <a:spcPct val="90000"/>
        </a:lnSpc>
        <a:spcBef>
          <a:spcPct val="0"/>
        </a:spcBef>
        <a:spcAft>
          <a:spcPct val="0"/>
        </a:spcAft>
        <a:defRPr sz="4400">
          <a:solidFill>
            <a:schemeClr val="tx1"/>
          </a:solidFill>
          <a:latin typeface="Frutiger LT Std 55 Roman" pitchFamily="34" charset="0"/>
        </a:defRPr>
      </a:lvl7pPr>
      <a:lvl8pPr marL="1371600" algn="l" rtl="0" fontAlgn="base">
        <a:lnSpc>
          <a:spcPct val="90000"/>
        </a:lnSpc>
        <a:spcBef>
          <a:spcPct val="0"/>
        </a:spcBef>
        <a:spcAft>
          <a:spcPct val="0"/>
        </a:spcAft>
        <a:defRPr sz="4400">
          <a:solidFill>
            <a:schemeClr val="tx1"/>
          </a:solidFill>
          <a:latin typeface="Frutiger LT Std 55 Roman" pitchFamily="34" charset="0"/>
        </a:defRPr>
      </a:lvl8pPr>
      <a:lvl9pPr marL="1828800" algn="l" rtl="0" fontAlgn="base">
        <a:lnSpc>
          <a:spcPct val="90000"/>
        </a:lnSpc>
        <a:spcBef>
          <a:spcPct val="0"/>
        </a:spcBef>
        <a:spcAft>
          <a:spcPct val="0"/>
        </a:spcAft>
        <a:defRPr sz="4400">
          <a:solidFill>
            <a:schemeClr val="tx1"/>
          </a:solidFill>
          <a:latin typeface="Frutiger LT Std 55 Roman"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ionel.texier@riskandanalysis.com" TargetMode="External"/><Relationship Id="rId3" Type="http://schemas.openxmlformats.org/officeDocument/2006/relationships/hyperlink" Target="mailto:Roshni.Bhudia.1@cass.city.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fused.com/life-insurance/articles/gender-equality-ruling-cost-of-life-insurance-for-women-to-rise" TargetMode="External"/><Relationship Id="rId4" Type="http://schemas.openxmlformats.org/officeDocument/2006/relationships/hyperlink" Target="http://www.oxera.com/Oxera/media/Oxera/downloads/Agenda/Gender-in-insurance-market.pdf?ext=.pdf"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gocompare.com/covered/2013/12/the-eu-gender-directive-one-year-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www.postonline.co.uk/post/analysis/2321740/gender-directive-one-year-on" TargetMode="External"/><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hyperlink" Target="http://www.ftadviser.com/2013/02/07/insurance/life-assurance/how-the-new-eu-gender-directive-has-affected-life-insurance-SONEHl1gp4bNr0fTDbHk6L/article.html" TargetMode="External"/><Relationship Id="rId4" Type="http://schemas.openxmlformats.org/officeDocument/2006/relationships/hyperlink" Target="http://www.aviva.co.uk/media-centre/story/17233/the-surprising-effect-of-the-eu-gender-directive-o/" TargetMode="External"/><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k8EEy5dhJW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onfused.com/car-insurance/articles/eu-gender-ruling-your-need-to-know-guide-to-insurance-price-rises" TargetMode="External"/><Relationship Id="rId4" Type="http://schemas.openxmlformats.org/officeDocument/2006/relationships/hyperlink" Target="http://www.postonline.co.uk/post/analysis/2287745/gender-directive-new-tricks" TargetMode="Externa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omparetraite.fr/" TargetMode="External"/><Relationship Id="rId3" Type="http://schemas.openxmlformats.org/officeDocument/2006/relationships/hyperlink" Target="http://www.quialemeilleurservice.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34647" y="1822358"/>
            <a:ext cx="6903194" cy="790250"/>
          </a:xfrm>
        </p:spPr>
        <p:txBody>
          <a:bodyPr/>
          <a:lstStyle/>
          <a:p>
            <a:r>
              <a:rPr lang="en-GB" sz="3000" b="1" smtClean="0"/>
              <a:t>The ECJ Gender Directive </a:t>
            </a:r>
            <a:br>
              <a:rPr lang="en-GB" sz="3000" b="1" smtClean="0"/>
            </a:br>
            <a:r>
              <a:rPr lang="en-GB" sz="3000" b="1" smtClean="0"/>
              <a:t> One year on</a:t>
            </a:r>
            <a:endParaRPr lang="en-GB" sz="3000" b="1"/>
          </a:p>
        </p:txBody>
      </p:sp>
      <p:sp>
        <p:nvSpPr>
          <p:cNvPr id="3" name="Sous-titre 2"/>
          <p:cNvSpPr>
            <a:spLocks noGrp="1"/>
          </p:cNvSpPr>
          <p:nvPr>
            <p:ph type="subTitle" idx="1"/>
          </p:nvPr>
        </p:nvSpPr>
        <p:spPr>
          <a:xfrm>
            <a:off x="4614315" y="2913010"/>
            <a:ext cx="4391636" cy="1601466"/>
          </a:xfrm>
        </p:spPr>
        <p:txBody>
          <a:bodyPr/>
          <a:lstStyle/>
          <a:p>
            <a:r>
              <a:rPr lang="en-GB" dirty="0" smtClean="0"/>
              <a:t>Tuesday 1</a:t>
            </a:r>
            <a:r>
              <a:rPr lang="en-GB" baseline="30000" dirty="0" smtClean="0"/>
              <a:t>st</a:t>
            </a:r>
            <a:r>
              <a:rPr lang="en-GB" dirty="0" smtClean="0"/>
              <a:t> April 2014</a:t>
            </a:r>
          </a:p>
          <a:p>
            <a:r>
              <a:rPr lang="en-GB" dirty="0" smtClean="0"/>
              <a:t>Staple Inn, London</a:t>
            </a:r>
          </a:p>
          <a:p>
            <a:r>
              <a:rPr lang="en-GB" dirty="0" smtClean="0">
                <a:hlinkClick r:id="rId2"/>
              </a:rPr>
              <a:t>lionel.texier</a:t>
            </a:r>
            <a:r>
              <a:rPr lang="en-GB" dirty="0">
                <a:hlinkClick r:id="rId2"/>
              </a:rPr>
              <a:t>@</a:t>
            </a:r>
            <a:r>
              <a:rPr lang="en-GB" dirty="0" smtClean="0">
                <a:hlinkClick r:id="rId2"/>
              </a:rPr>
              <a:t>riskandanalysis.com</a:t>
            </a:r>
            <a:endParaRPr lang="en-GB" dirty="0" smtClean="0"/>
          </a:p>
          <a:p>
            <a:r>
              <a:rPr lang="en-GB" dirty="0" smtClean="0">
                <a:hlinkClick r:id="rId3"/>
              </a:rPr>
              <a:t>Roshni.Bhudia.1@cass.city.ac.uk</a:t>
            </a:r>
            <a:endParaRPr lang="en-GB" dirty="0" smtClean="0"/>
          </a:p>
          <a:p>
            <a:endParaRPr lang="en-GB" dirty="0" smtClean="0"/>
          </a:p>
        </p:txBody>
      </p:sp>
      <p:sp>
        <p:nvSpPr>
          <p:cNvPr id="4" name="Sous-titre 2"/>
          <p:cNvSpPr txBox="1">
            <a:spLocks/>
          </p:cNvSpPr>
          <p:nvPr/>
        </p:nvSpPr>
        <p:spPr bwMode="auto">
          <a:xfrm>
            <a:off x="1723921" y="5370432"/>
            <a:ext cx="4379715" cy="103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r" rtl="0" fontAlgn="base">
              <a:lnSpc>
                <a:spcPct val="90000"/>
              </a:lnSpc>
              <a:spcBef>
                <a:spcPts val="1000"/>
              </a:spcBef>
              <a:spcAft>
                <a:spcPct val="0"/>
              </a:spcAft>
              <a:buFont typeface="Arial" panose="020B0604020202020204" pitchFamily="34" charset="0"/>
              <a:buNone/>
              <a:defRPr sz="1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mtClean="0"/>
              <a:t>Lionel Texier – Managing Director R&amp;A</a:t>
            </a:r>
          </a:p>
          <a:p>
            <a:r>
              <a:rPr lang="fr-FR" smtClean="0"/>
              <a:t>Roshni Bhudia – Trainee R&amp;A</a:t>
            </a:r>
          </a:p>
          <a:p>
            <a:r>
              <a:rPr lang="fr-FR" smtClean="0"/>
              <a:t>Magalie Jousset – Trainee R&amp;A</a:t>
            </a:r>
            <a:endParaRPr lang="fr-FR" dirty="0"/>
          </a:p>
        </p:txBody>
      </p:sp>
    </p:spTree>
    <p:extLst>
      <p:ext uri="{BB962C8B-B14F-4D97-AF65-F5344CB8AC3E}">
        <p14:creationId xmlns:p14="http://schemas.microsoft.com/office/powerpoint/2010/main" val="41752097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EU Guidelines</a:t>
            </a:r>
            <a:endParaRPr lang="fr-FR" sz="3200" dirty="0"/>
          </a:p>
        </p:txBody>
      </p:sp>
      <p:sp>
        <p:nvSpPr>
          <p:cNvPr id="3" name="Espace réservé du contenu 2"/>
          <p:cNvSpPr>
            <a:spLocks noGrp="1"/>
          </p:cNvSpPr>
          <p:nvPr>
            <p:ph idx="1"/>
          </p:nvPr>
        </p:nvSpPr>
        <p:spPr>
          <a:xfrm>
            <a:off x="628650" y="1554163"/>
            <a:ext cx="7886700" cy="4351338"/>
          </a:xfrm>
        </p:spPr>
        <p:txBody>
          <a:bodyPr/>
          <a:lstStyle/>
          <a:p>
            <a:r>
              <a:rPr lang="en-GB" sz="2000" dirty="0" smtClean="0"/>
              <a:t>The contracts concerned are:</a:t>
            </a:r>
          </a:p>
          <a:p>
            <a:pPr lvl="1"/>
            <a:r>
              <a:rPr lang="en-GB" sz="1800" dirty="0" smtClean="0"/>
              <a:t>Contracts concluded after 21 December 2012. Therefore, offers made before 21</a:t>
            </a:r>
            <a:r>
              <a:rPr lang="en-GB" sz="1800" baseline="30000" dirty="0" smtClean="0"/>
              <a:t>st</a:t>
            </a:r>
            <a:r>
              <a:rPr lang="en-GB" sz="1800" dirty="0" smtClean="0"/>
              <a:t> December 2012 but accepted as from that date will need to comply with the unisex rule</a:t>
            </a:r>
          </a:p>
          <a:p>
            <a:pPr lvl="1"/>
            <a:r>
              <a:rPr lang="en-GB" sz="1800" dirty="0" smtClean="0"/>
              <a:t>Agreement to extend contracts concluded before that date which would otherwise have expired</a:t>
            </a:r>
          </a:p>
          <a:p>
            <a:r>
              <a:rPr lang="en-GB" sz="2000" dirty="0" smtClean="0"/>
              <a:t>It is still possible to collect, store and use gender data for:</a:t>
            </a:r>
          </a:p>
          <a:p>
            <a:pPr lvl="1"/>
            <a:r>
              <a:rPr lang="en-GB" sz="1800" dirty="0" smtClean="0"/>
              <a:t>Reserving and internal pricing</a:t>
            </a:r>
          </a:p>
          <a:p>
            <a:pPr lvl="1"/>
            <a:r>
              <a:rPr lang="en-GB" sz="1800" dirty="0" smtClean="0"/>
              <a:t>Reinsurance pricing</a:t>
            </a:r>
          </a:p>
          <a:p>
            <a:pPr lvl="1"/>
            <a:r>
              <a:rPr lang="en-GB" sz="1800" dirty="0" smtClean="0"/>
              <a:t>Marketing and advertising</a:t>
            </a:r>
          </a:p>
          <a:p>
            <a:pPr lvl="1"/>
            <a:r>
              <a:rPr lang="en-GB" sz="1800" dirty="0" smtClean="0"/>
              <a:t>Possible to offer gender-specific insurance products (or options within contracts) to cover conditions, which exclusively or primarily concerns males or females (prostate cancer, uterus cancer, breast cancer…)</a:t>
            </a:r>
          </a:p>
          <a:p>
            <a:pPr lvl="1"/>
            <a:r>
              <a:rPr lang="en-GB" sz="1800" dirty="0" smtClean="0"/>
              <a:t>Using risk factors</a:t>
            </a:r>
          </a:p>
          <a:p>
            <a:pPr lvl="1"/>
            <a:endParaRPr lang="en-GB" sz="1600" dirty="0"/>
          </a:p>
        </p:txBody>
      </p:sp>
    </p:spTree>
    <p:extLst>
      <p:ext uri="{BB962C8B-B14F-4D97-AF65-F5344CB8AC3E}">
        <p14:creationId xmlns:p14="http://schemas.microsoft.com/office/powerpoint/2010/main" val="386898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EU Guidelines</a:t>
            </a:r>
            <a:endParaRPr lang="fr-FR" sz="3200" dirty="0"/>
          </a:p>
        </p:txBody>
      </p:sp>
      <p:sp>
        <p:nvSpPr>
          <p:cNvPr id="3" name="Espace réservé du contenu 2"/>
          <p:cNvSpPr>
            <a:spLocks noGrp="1"/>
          </p:cNvSpPr>
          <p:nvPr>
            <p:ph idx="1"/>
          </p:nvPr>
        </p:nvSpPr>
        <p:spPr>
          <a:xfrm>
            <a:off x="628650" y="1554162"/>
            <a:ext cx="7886700" cy="4675187"/>
          </a:xfrm>
        </p:spPr>
        <p:txBody>
          <a:bodyPr/>
          <a:lstStyle/>
          <a:p>
            <a:pPr marL="0" indent="0">
              <a:buNone/>
            </a:pPr>
            <a:r>
              <a:rPr lang="en-US" sz="2000" u="sng" dirty="0"/>
              <a:t>Scope of the Directive:</a:t>
            </a:r>
            <a:endParaRPr lang="fr-FR" sz="2000" dirty="0"/>
          </a:p>
          <a:p>
            <a:pPr marL="0" indent="0">
              <a:buNone/>
            </a:pPr>
            <a:r>
              <a:rPr lang="en-US" sz="2000" dirty="0" smtClean="0"/>
              <a:t>The </a:t>
            </a:r>
            <a:r>
              <a:rPr lang="en-US" sz="2000" dirty="0"/>
              <a:t>Directive only covers insurance and pension which are private, voluntary and separate from the employment relationship (it excludes group health and accident contracts and occupational pensions covered by Directive 200/54/EC</a:t>
            </a:r>
            <a:r>
              <a:rPr lang="en-US" sz="2000" dirty="0" smtClean="0"/>
              <a:t>).</a:t>
            </a:r>
          </a:p>
          <a:p>
            <a:pPr marL="0" indent="0">
              <a:buNone/>
            </a:pPr>
            <a:r>
              <a:rPr lang="en-US" sz="2000" u="sng" dirty="0"/>
              <a:t>Monitoring of the guidelines:</a:t>
            </a:r>
            <a:endParaRPr lang="fr-FR" sz="2000" dirty="0"/>
          </a:p>
          <a:p>
            <a:pPr marL="0" indent="0">
              <a:buNone/>
            </a:pPr>
            <a:r>
              <a:rPr lang="en-US" sz="2000" dirty="0"/>
              <a:t>The commission will:</a:t>
            </a:r>
            <a:endParaRPr lang="fr-FR" sz="2000" dirty="0"/>
          </a:p>
          <a:p>
            <a:pPr lvl="0"/>
            <a:r>
              <a:rPr lang="en-US" sz="2000" dirty="0"/>
              <a:t>Make sure that all the EU member states comply to the Directive and the guidelines </a:t>
            </a:r>
            <a:r>
              <a:rPr lang="en-US" sz="2000" dirty="0" smtClean="0"/>
              <a:t>that started </a:t>
            </a:r>
            <a:r>
              <a:rPr lang="en-US" sz="2000" dirty="0"/>
              <a:t>from the 21</a:t>
            </a:r>
            <a:r>
              <a:rPr lang="en-US" sz="2000" baseline="30000" dirty="0"/>
              <a:t>st</a:t>
            </a:r>
            <a:r>
              <a:rPr lang="en-US" sz="2000" dirty="0"/>
              <a:t> December 2012 by adapting their legislation</a:t>
            </a:r>
            <a:endParaRPr lang="fr-FR" sz="2000" dirty="0"/>
          </a:p>
          <a:p>
            <a:pPr lvl="0"/>
            <a:r>
              <a:rPr lang="en-US" sz="2000" dirty="0"/>
              <a:t>Remain vigilant to detect any unjustified rise in prices or anti-competitive conduct</a:t>
            </a:r>
            <a:endParaRPr lang="fr-FR" sz="2000" dirty="0"/>
          </a:p>
          <a:p>
            <a:pPr lvl="0"/>
            <a:r>
              <a:rPr lang="en-US" sz="2000" b="1" u="sng" dirty="0">
                <a:solidFill>
                  <a:srgbClr val="FF0000"/>
                </a:solidFill>
              </a:rPr>
              <a:t>Report on the implementation of the Test-</a:t>
            </a:r>
            <a:r>
              <a:rPr lang="en-US" sz="2000" b="1" u="sng" dirty="0" err="1">
                <a:solidFill>
                  <a:srgbClr val="FF0000"/>
                </a:solidFill>
              </a:rPr>
              <a:t>Achats</a:t>
            </a:r>
            <a:r>
              <a:rPr lang="en-US" sz="2000" b="1" u="sng" dirty="0">
                <a:solidFill>
                  <a:srgbClr val="FF0000"/>
                </a:solidFill>
              </a:rPr>
              <a:t> ruling in 2014</a:t>
            </a:r>
            <a:endParaRPr lang="fr-FR" sz="2000" b="1" u="sng" dirty="0">
              <a:solidFill>
                <a:srgbClr val="FF0000"/>
              </a:solidFill>
            </a:endParaRPr>
          </a:p>
          <a:p>
            <a:pPr marL="0" indent="0">
              <a:buNone/>
            </a:pPr>
            <a:endParaRPr lang="en-US" sz="2000" dirty="0"/>
          </a:p>
          <a:p>
            <a:pPr marL="0" indent="0">
              <a:buNone/>
            </a:pPr>
            <a:endParaRPr lang="fr-FR" sz="2000" dirty="0"/>
          </a:p>
          <a:p>
            <a:pPr lvl="1"/>
            <a:endParaRPr lang="fr-FR" sz="1600" dirty="0"/>
          </a:p>
        </p:txBody>
      </p:sp>
    </p:spTree>
    <p:extLst>
      <p:ext uri="{BB962C8B-B14F-4D97-AF65-F5344CB8AC3E}">
        <p14:creationId xmlns:p14="http://schemas.microsoft.com/office/powerpoint/2010/main" val="166055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200" smtClean="0"/>
              <a:t>The situation by country before the 21st of December 2012 </a:t>
            </a:r>
            <a:r>
              <a:rPr lang="en-GB" sz="2000" smtClean="0"/>
              <a:t>(source: EU Test-Achats guidelines)</a:t>
            </a:r>
            <a:endParaRPr lang="en-GB" sz="2000"/>
          </a:p>
        </p:txBody>
      </p:sp>
      <p:graphicFrame>
        <p:nvGraphicFramePr>
          <p:cNvPr id="5" name="Espace réservé du contenu 4"/>
          <p:cNvGraphicFramePr>
            <a:graphicFrameLocks noGrp="1"/>
          </p:cNvGraphicFramePr>
          <p:nvPr>
            <p:ph idx="1"/>
          </p:nvPr>
        </p:nvGraphicFramePr>
        <p:xfrm>
          <a:off x="1282700" y="2105819"/>
          <a:ext cx="6578600" cy="3790950"/>
        </p:xfrm>
        <a:graphic>
          <a:graphicData uri="http://schemas.openxmlformats.org/drawingml/2006/table">
            <a:tbl>
              <a:tblPr/>
              <a:tblGrid>
                <a:gridCol w="760532"/>
                <a:gridCol w="1761899"/>
                <a:gridCol w="256679"/>
                <a:gridCol w="408786"/>
                <a:gridCol w="494346"/>
                <a:gridCol w="256679"/>
                <a:gridCol w="446812"/>
                <a:gridCol w="405617"/>
                <a:gridCol w="507021"/>
                <a:gridCol w="519697"/>
                <a:gridCol w="760532"/>
              </a:tblGrid>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Country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UK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Belgium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Lux.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Nether.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Cyprus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Bulgaria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Slovenia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Life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Private health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Mortgage loans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Motor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Travel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Disability/Income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Consumer credit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Annuity products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Accident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Credit cards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Deposit accounts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Loan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Home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Private liability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Long term care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Critical illness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24065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200" smtClean="0"/>
              <a:t>The situation by country after the 21st of December 2012 </a:t>
            </a:r>
            <a:endParaRPr lang="en-GB" sz="2000"/>
          </a:p>
        </p:txBody>
      </p:sp>
      <p:graphicFrame>
        <p:nvGraphicFramePr>
          <p:cNvPr id="4" name="Espace réservé du contenu 3"/>
          <p:cNvGraphicFramePr>
            <a:graphicFrameLocks noGrp="1"/>
          </p:cNvGraphicFramePr>
          <p:nvPr>
            <p:ph idx="1"/>
          </p:nvPr>
        </p:nvGraphicFramePr>
        <p:xfrm>
          <a:off x="1282700" y="2105819"/>
          <a:ext cx="6578600" cy="3790950"/>
        </p:xfrm>
        <a:graphic>
          <a:graphicData uri="http://schemas.openxmlformats.org/drawingml/2006/table">
            <a:tbl>
              <a:tblPr/>
              <a:tblGrid>
                <a:gridCol w="760532"/>
                <a:gridCol w="1761899"/>
                <a:gridCol w="256679"/>
                <a:gridCol w="408786"/>
                <a:gridCol w="494346"/>
                <a:gridCol w="256679"/>
                <a:gridCol w="446812"/>
                <a:gridCol w="405617"/>
                <a:gridCol w="507021"/>
                <a:gridCol w="519697"/>
                <a:gridCol w="760532"/>
              </a:tblGrid>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Country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UK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Belgium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Lux.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Nether.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Cyprus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Bulgaria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Slovenia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Life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Private health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Mortgage loans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Motor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Travel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Disability/Income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Consumer credit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Annuity products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Accident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Credit cards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Deposit accounts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Loan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Home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Private liability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Long term care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Critical illness insurance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ctr" fontAlgn="b"/>
                      <a:r>
                        <a:rPr lang="fr-FR" sz="900" b="1" i="0" u="none" strike="noStrike">
                          <a:solidFill>
                            <a:srgbClr val="0070C0"/>
                          </a:solidFill>
                          <a:effectLst/>
                          <a:latin typeface="Calibri" panose="020F0502020204030204" pitchFamily="34" charset="0"/>
                        </a:rPr>
                        <a:t>NO</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C000"/>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61258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solidFill>
                  <a:schemeClr val="accent5"/>
                </a:solidFill>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2501843"/>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419241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4088"/>
            <a:ext cx="7886700" cy="976313"/>
          </a:xfrm>
        </p:spPr>
        <p:txBody>
          <a:bodyPr/>
          <a:lstStyle/>
          <a:p>
            <a:r>
              <a:rPr lang="en-GB" sz="3600" dirty="0" smtClean="0"/>
              <a:t>Expected impact from Unisex Pricing</a:t>
            </a:r>
            <a:endParaRPr lang="en-GB" sz="3600" dirty="0"/>
          </a:p>
        </p:txBody>
      </p:sp>
      <p:sp>
        <p:nvSpPr>
          <p:cNvPr id="3" name="Content Placeholder 2"/>
          <p:cNvSpPr>
            <a:spLocks noGrp="1"/>
          </p:cNvSpPr>
          <p:nvPr>
            <p:ph idx="1"/>
          </p:nvPr>
        </p:nvSpPr>
        <p:spPr>
          <a:xfrm>
            <a:off x="628650" y="1684514"/>
            <a:ext cx="7886700" cy="4351338"/>
          </a:xfrm>
        </p:spPr>
        <p:txBody>
          <a:bodyPr/>
          <a:lstStyle/>
          <a:p>
            <a:r>
              <a:rPr lang="en-US" sz="2200" dirty="0"/>
              <a:t>R</a:t>
            </a:r>
            <a:r>
              <a:rPr lang="en-US" sz="2200" dirty="0" smtClean="0"/>
              <a:t>isk </a:t>
            </a:r>
            <a:r>
              <a:rPr lang="en-US" sz="2200" dirty="0"/>
              <a:t>based </a:t>
            </a:r>
            <a:r>
              <a:rPr lang="en-US" sz="2200" dirty="0" smtClean="0"/>
              <a:t>pricing</a:t>
            </a:r>
          </a:p>
          <a:p>
            <a:r>
              <a:rPr lang="en-US" sz="2200" dirty="0"/>
              <a:t>Gender is used for accuracy of pricing premiums that cover these risks. </a:t>
            </a:r>
            <a:endParaRPr lang="en-GB" sz="2200" dirty="0"/>
          </a:p>
          <a:p>
            <a:r>
              <a:rPr lang="en-GB" sz="2200" dirty="0" smtClean="0"/>
              <a:t>Setting </a:t>
            </a:r>
            <a:r>
              <a:rPr lang="en-US" sz="2200" dirty="0" smtClean="0"/>
              <a:t>low </a:t>
            </a:r>
            <a:r>
              <a:rPr lang="en-US" sz="2200" dirty="0"/>
              <a:t>premiums for a risky </a:t>
            </a:r>
            <a:r>
              <a:rPr lang="en-US" sz="2200" dirty="0" smtClean="0"/>
              <a:t>consumer, insurers employ </a:t>
            </a:r>
            <a:r>
              <a:rPr lang="en-US" sz="2200" dirty="0"/>
              <a:t>a higher risk consumer group of which the policy </a:t>
            </a:r>
            <a:r>
              <a:rPr lang="en-US" sz="2200" dirty="0" smtClean="0"/>
              <a:t>can be underpriced</a:t>
            </a:r>
          </a:p>
          <a:p>
            <a:r>
              <a:rPr lang="en-US" sz="2200" dirty="0"/>
              <a:t>Since one group of consumers benefit from the ban, then it will always make the other group worse </a:t>
            </a:r>
            <a:r>
              <a:rPr lang="en-US" sz="2200" dirty="0" smtClean="0"/>
              <a:t>off</a:t>
            </a:r>
          </a:p>
          <a:p>
            <a:r>
              <a:rPr lang="en-US" sz="2200" dirty="0"/>
              <a:t>The lower risk gender may opt out and the higher risk gender may opt in which in turn, will create more riskiness in the </a:t>
            </a:r>
            <a:r>
              <a:rPr lang="en-US" sz="2200" dirty="0" smtClean="0"/>
              <a:t>market </a:t>
            </a:r>
            <a:endParaRPr lang="en-US" sz="2200" dirty="0"/>
          </a:p>
        </p:txBody>
      </p:sp>
    </p:spTree>
    <p:extLst>
      <p:ext uri="{BB962C8B-B14F-4D97-AF65-F5344CB8AC3E}">
        <p14:creationId xmlns:p14="http://schemas.microsoft.com/office/powerpoint/2010/main" val="100318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600" dirty="0" smtClean="0"/>
              <a:t>Expected impact from Unisex Pricing</a:t>
            </a:r>
            <a:endParaRPr lang="en-GB" sz="3600" dirty="0"/>
          </a:p>
        </p:txBody>
      </p:sp>
      <p:sp>
        <p:nvSpPr>
          <p:cNvPr id="3" name="Espace réservé du contenu 2"/>
          <p:cNvSpPr>
            <a:spLocks noGrp="1"/>
          </p:cNvSpPr>
          <p:nvPr>
            <p:ph idx="1"/>
          </p:nvPr>
        </p:nvSpPr>
        <p:spPr/>
        <p:txBody>
          <a:bodyPr/>
          <a:lstStyle/>
          <a:p>
            <a:pPr marL="0" indent="0" algn="ctr">
              <a:buNone/>
            </a:pPr>
            <a:r>
              <a:rPr lang="en-GB" sz="2200" u="sng" dirty="0" smtClean="0"/>
              <a:t>Life insurance</a:t>
            </a:r>
          </a:p>
          <a:p>
            <a:r>
              <a:rPr lang="en-US" sz="2200" dirty="0"/>
              <a:t>Life insurance premiums for new policies </a:t>
            </a:r>
            <a:r>
              <a:rPr lang="en-US" sz="2200" dirty="0" smtClean="0"/>
              <a:t>were </a:t>
            </a:r>
            <a:r>
              <a:rPr lang="en-US" sz="2200" dirty="0"/>
              <a:t>expected to leap by up to a </a:t>
            </a:r>
            <a:r>
              <a:rPr lang="en-US" sz="2200" dirty="0" smtClean="0"/>
              <a:t>third </a:t>
            </a:r>
            <a:r>
              <a:rPr lang="en-US" sz="2200" dirty="0"/>
              <a:t>towards the end of </a:t>
            </a:r>
            <a:r>
              <a:rPr lang="en-US" sz="2200" dirty="0" smtClean="0"/>
              <a:t>2012</a:t>
            </a:r>
          </a:p>
          <a:p>
            <a:r>
              <a:rPr lang="en-US" sz="2200" dirty="0"/>
              <a:t>Premiums have fallen over the past decade, </a:t>
            </a:r>
            <a:r>
              <a:rPr lang="en-US" sz="2200" dirty="0" smtClean="0"/>
              <a:t>and expected </a:t>
            </a:r>
            <a:r>
              <a:rPr lang="en-US" sz="2200" dirty="0"/>
              <a:t>to </a:t>
            </a:r>
            <a:r>
              <a:rPr lang="en-US" sz="2200" dirty="0" smtClean="0"/>
              <a:t>rise after the Directive</a:t>
            </a:r>
          </a:p>
          <a:p>
            <a:r>
              <a:rPr lang="en-US" sz="2200" dirty="0"/>
              <a:t>Premiums for women </a:t>
            </a:r>
            <a:r>
              <a:rPr lang="en-US" sz="2200" dirty="0" smtClean="0"/>
              <a:t>were </a:t>
            </a:r>
            <a:r>
              <a:rPr lang="en-US" sz="2200" dirty="0"/>
              <a:t>likely to rise </a:t>
            </a:r>
            <a:r>
              <a:rPr lang="en-US" sz="2200" dirty="0" smtClean="0"/>
              <a:t>significantly</a:t>
            </a:r>
          </a:p>
          <a:p>
            <a:r>
              <a:rPr lang="en-US" sz="2200" dirty="0" smtClean="0"/>
              <a:t>According to </a:t>
            </a:r>
            <a:r>
              <a:rPr lang="en-US" sz="2200" dirty="0" err="1" smtClean="0"/>
              <a:t>Confused.com</a:t>
            </a:r>
            <a:r>
              <a:rPr lang="en-US" sz="2200" dirty="0" smtClean="0"/>
              <a:t>, they expected that women </a:t>
            </a:r>
            <a:r>
              <a:rPr lang="en-US" sz="2200" dirty="0"/>
              <a:t>could end up paying around 20 per cent more for life insurance as a </a:t>
            </a:r>
            <a:r>
              <a:rPr lang="en-US" sz="2200" dirty="0" smtClean="0"/>
              <a:t>result</a:t>
            </a:r>
          </a:p>
          <a:p>
            <a:r>
              <a:rPr lang="en-US" sz="2200" dirty="0"/>
              <a:t>A study from Oxera predicted</a:t>
            </a:r>
            <a:r>
              <a:rPr lang="en-GB" sz="2200" dirty="0"/>
              <a:t> </a:t>
            </a:r>
            <a:r>
              <a:rPr lang="en-US" sz="2200" dirty="0"/>
              <a:t>“on average women (aged 40) could see life insurance premiums rise by around 30% or more</a:t>
            </a:r>
            <a:r>
              <a:rPr lang="en-GB" sz="2200" dirty="0"/>
              <a:t>”</a:t>
            </a:r>
            <a:endParaRPr lang="en-US" sz="2200" dirty="0" smtClean="0"/>
          </a:p>
        </p:txBody>
      </p:sp>
      <p:sp>
        <p:nvSpPr>
          <p:cNvPr id="4" name="TextBox 3"/>
          <p:cNvSpPr txBox="1"/>
          <p:nvPr/>
        </p:nvSpPr>
        <p:spPr>
          <a:xfrm>
            <a:off x="985329" y="6015005"/>
            <a:ext cx="8862726" cy="600164"/>
          </a:xfrm>
          <a:prstGeom prst="rect">
            <a:avLst/>
          </a:prstGeom>
          <a:noFill/>
        </p:spPr>
        <p:txBody>
          <a:bodyPr wrap="square" rtlCol="0">
            <a:spAutoFit/>
          </a:bodyPr>
          <a:lstStyle/>
          <a:p>
            <a:r>
              <a:rPr lang="en-US" sz="1100" dirty="0">
                <a:hlinkClick r:id="rId3"/>
              </a:rPr>
              <a:t>http://www.confused.com/life-insurance/articles/gender-equality-ruling-cost-of-life-insurance-for-women-to-</a:t>
            </a:r>
            <a:r>
              <a:rPr lang="en-US" sz="1100" dirty="0" smtClean="0">
                <a:hlinkClick r:id="rId3"/>
              </a:rPr>
              <a:t>rise</a:t>
            </a:r>
            <a:endParaRPr lang="en-US" sz="1100" dirty="0" smtClean="0"/>
          </a:p>
          <a:p>
            <a:r>
              <a:rPr lang="en-US" sz="1100" dirty="0" smtClean="0">
                <a:hlinkClick r:id="rId4"/>
              </a:rPr>
              <a:t>http</a:t>
            </a:r>
            <a:r>
              <a:rPr lang="en-US" sz="1100" dirty="0">
                <a:hlinkClick r:id="rId4"/>
              </a:rPr>
              <a:t>://www.oxera.com/Oxera/media/Oxera/downloads/Agenda/Gender-in-insurance-market.pdf?ext=.</a:t>
            </a:r>
            <a:r>
              <a:rPr lang="en-US" sz="1100" dirty="0" smtClean="0">
                <a:hlinkClick r:id="rId4"/>
              </a:rPr>
              <a:t>pdf</a:t>
            </a:r>
            <a:endParaRPr lang="en-US" sz="1100" dirty="0" smtClean="0"/>
          </a:p>
          <a:p>
            <a:endParaRPr lang="en-US" sz="1100" dirty="0"/>
          </a:p>
        </p:txBody>
      </p:sp>
    </p:spTree>
    <p:extLst>
      <p:ext uri="{BB962C8B-B14F-4D97-AF65-F5344CB8AC3E}">
        <p14:creationId xmlns:p14="http://schemas.microsoft.com/office/powerpoint/2010/main" val="179254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55" y="863117"/>
            <a:ext cx="7886700" cy="976313"/>
          </a:xfrm>
        </p:spPr>
        <p:txBody>
          <a:bodyPr/>
          <a:lstStyle/>
          <a:p>
            <a:r>
              <a:rPr lang="en-GB" sz="4000" dirty="0"/>
              <a:t>Expected impact from Unisex Pricing</a:t>
            </a:r>
            <a:endParaRPr lang="en-US" sz="4000" dirty="0"/>
          </a:p>
        </p:txBody>
      </p:sp>
      <p:sp>
        <p:nvSpPr>
          <p:cNvPr id="3" name="Content Placeholder 2"/>
          <p:cNvSpPr>
            <a:spLocks noGrp="1"/>
          </p:cNvSpPr>
          <p:nvPr>
            <p:ph idx="1"/>
          </p:nvPr>
        </p:nvSpPr>
        <p:spPr/>
        <p:txBody>
          <a:bodyPr/>
          <a:lstStyle/>
          <a:p>
            <a:pPr marL="0" indent="0" algn="ctr">
              <a:buNone/>
            </a:pPr>
            <a:r>
              <a:rPr lang="en-US" sz="2300" u="sng" dirty="0" smtClean="0"/>
              <a:t>Annuities and pensions</a:t>
            </a:r>
          </a:p>
          <a:p>
            <a:r>
              <a:rPr lang="en-GB" sz="2300" dirty="0"/>
              <a:t>An annuity converts a pension pot into income, which is received </a:t>
            </a:r>
            <a:r>
              <a:rPr lang="en-GB" sz="2300" dirty="0" smtClean="0"/>
              <a:t>annually. </a:t>
            </a:r>
            <a:r>
              <a:rPr lang="en-GB" sz="2300" dirty="0"/>
              <a:t>Not include occupational pension schemes </a:t>
            </a:r>
            <a:endParaRPr lang="en-US" sz="2300" u="sng" dirty="0"/>
          </a:p>
          <a:p>
            <a:r>
              <a:rPr lang="en-GB" sz="2300" dirty="0"/>
              <a:t>If you are a male considering purchasing an annuity with your pension pot, you are likely to get a more attractive pension than a woman of your age</a:t>
            </a:r>
          </a:p>
          <a:p>
            <a:r>
              <a:rPr lang="en-US" sz="2300" dirty="0" smtClean="0"/>
              <a:t>‘Which?’ - Their </a:t>
            </a:r>
            <a:r>
              <a:rPr lang="en-US" sz="2300" dirty="0"/>
              <a:t>general consensus </a:t>
            </a:r>
            <a:r>
              <a:rPr lang="en-US" sz="2300" dirty="0" smtClean="0"/>
              <a:t>was </a:t>
            </a:r>
            <a:r>
              <a:rPr lang="en-US" sz="2300" dirty="0"/>
              <a:t>that women’s annuity income will rise by 2.5% and that men’s will fall by 2.5</a:t>
            </a:r>
            <a:r>
              <a:rPr lang="en-US" sz="2300" dirty="0" smtClean="0"/>
              <a:t>%</a:t>
            </a:r>
          </a:p>
          <a:p>
            <a:r>
              <a:rPr lang="en-US" sz="2300" dirty="0" smtClean="0"/>
              <a:t>‘ABI’ - </a:t>
            </a:r>
            <a:r>
              <a:rPr lang="en-US" sz="2300" dirty="0"/>
              <a:t>They </a:t>
            </a:r>
            <a:r>
              <a:rPr lang="en-US" sz="2300" dirty="0" smtClean="0"/>
              <a:t>predicted </a:t>
            </a:r>
            <a:r>
              <a:rPr lang="en-US" sz="2300" dirty="0"/>
              <a:t>an 8% decrease for men and a 6% increase for women</a:t>
            </a:r>
            <a:endParaRPr lang="en-GB" sz="2300" dirty="0"/>
          </a:p>
          <a:p>
            <a:endParaRPr lang="en-US" sz="2300" dirty="0"/>
          </a:p>
        </p:txBody>
      </p:sp>
    </p:spTree>
    <p:extLst>
      <p:ext uri="{BB962C8B-B14F-4D97-AF65-F5344CB8AC3E}">
        <p14:creationId xmlns:p14="http://schemas.microsoft.com/office/powerpoint/2010/main" val="63253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p:txBody>
          <a:bodyPr/>
          <a:lstStyle/>
          <a:p>
            <a:r>
              <a:rPr lang="en-US" dirty="0" smtClean="0"/>
              <a:t>Eliminating gender is very costly and these costs are transferred </a:t>
            </a:r>
            <a:r>
              <a:rPr lang="en-US" dirty="0"/>
              <a:t>to clients through higher premiums, even if the concurrence may moderate this impact for </a:t>
            </a:r>
            <a:r>
              <a:rPr lang="en-US" dirty="0" smtClean="0"/>
              <a:t>clients</a:t>
            </a:r>
            <a:endParaRPr lang="en-GB" dirty="0"/>
          </a:p>
          <a:p>
            <a:r>
              <a:rPr lang="en-US" dirty="0"/>
              <a:t>I</a:t>
            </a:r>
            <a:r>
              <a:rPr lang="en-US" dirty="0" smtClean="0"/>
              <a:t>nvest </a:t>
            </a:r>
            <a:r>
              <a:rPr lang="en-US" dirty="0"/>
              <a:t>their time and money into re-pricing, altering and printing of updated documents and training their staff as a result of the </a:t>
            </a:r>
            <a:r>
              <a:rPr lang="en-US" dirty="0" smtClean="0"/>
              <a:t>ban</a:t>
            </a:r>
          </a:p>
          <a:p>
            <a:r>
              <a:rPr lang="en-US" dirty="0" smtClean="0"/>
              <a:t>Insures will also have to boost the amount of capital reserves to protect them against any future financial crises, further pushing premiums</a:t>
            </a:r>
            <a:endParaRPr lang="en-US" dirty="0"/>
          </a:p>
        </p:txBody>
      </p:sp>
    </p:spTree>
    <p:extLst>
      <p:ext uri="{BB962C8B-B14F-4D97-AF65-F5344CB8AC3E}">
        <p14:creationId xmlns:p14="http://schemas.microsoft.com/office/powerpoint/2010/main" val="63750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uncertainty</a:t>
            </a:r>
            <a:endParaRPr lang="en-US" dirty="0"/>
          </a:p>
        </p:txBody>
      </p:sp>
      <p:sp>
        <p:nvSpPr>
          <p:cNvPr id="3" name="Content Placeholder 2"/>
          <p:cNvSpPr>
            <a:spLocks noGrp="1"/>
          </p:cNvSpPr>
          <p:nvPr>
            <p:ph idx="1"/>
          </p:nvPr>
        </p:nvSpPr>
        <p:spPr/>
        <p:txBody>
          <a:bodyPr/>
          <a:lstStyle/>
          <a:p>
            <a:r>
              <a:rPr lang="en-US" dirty="0" smtClean="0"/>
              <a:t>European crisis i.e. in Greece and Italy</a:t>
            </a:r>
          </a:p>
          <a:p>
            <a:r>
              <a:rPr lang="en-US" dirty="0" smtClean="0"/>
              <a:t>People have less disposable income so they have had to sacrifice luxuries</a:t>
            </a:r>
          </a:p>
          <a:p>
            <a:r>
              <a:rPr lang="en-US" dirty="0" smtClean="0"/>
              <a:t>Competition</a:t>
            </a:r>
          </a:p>
          <a:p>
            <a:pPr marL="0" indent="0">
              <a:buNone/>
            </a:pPr>
            <a:endParaRPr lang="en-US" dirty="0" smtClean="0"/>
          </a:p>
          <a:p>
            <a:endParaRPr lang="en-US" dirty="0"/>
          </a:p>
        </p:txBody>
      </p:sp>
    </p:spTree>
    <p:extLst>
      <p:ext uri="{BB962C8B-B14F-4D97-AF65-F5344CB8AC3E}">
        <p14:creationId xmlns:p14="http://schemas.microsoft.com/office/powerpoint/2010/main" val="384651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GB" sz="1400" smtClean="0">
                <a:solidFill>
                  <a:srgbClr val="463926"/>
                </a:solidFill>
                <a:effectLst>
                  <a:outerShdw blurRad="38100" dist="38100" dir="2700000" algn="tl">
                    <a:srgbClr val="C0C0C0"/>
                  </a:outerShdw>
                </a:effectLst>
                <a:latin typeface="Trebuchet MS" pitchFamily="34" charset="0"/>
              </a:rPr>
              <a:t>EU Gender Directive </a:t>
            </a:r>
            <a:endParaRPr lang="en-GB" sz="1400">
              <a:solidFill>
                <a:srgbClr val="463926"/>
              </a:solidFill>
              <a:effectLst>
                <a:outerShdw blurRad="38100" dist="38100" dir="2700000" algn="tl">
                  <a:srgbClr val="C0C0C0"/>
                </a:outerShdw>
              </a:effectLst>
              <a:latin typeface="Trebuchet MS" pitchFamily="34" charset="0"/>
            </a:endParaRP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defRPr/>
            </a:pPr>
            <a:r>
              <a:rPr lang="fr-FR" sz="1400" dirty="0">
                <a:solidFill>
                  <a:srgbClr val="463926"/>
                </a:solidFill>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defRPr/>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39946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solidFill>
                  <a:schemeClr val="accent5"/>
                </a:solidFill>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3036421"/>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407759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628650" y="1756596"/>
            <a:ext cx="7886700" cy="3986591"/>
          </a:xfrm>
        </p:spPr>
        <p:txBody>
          <a:bodyPr/>
          <a:lstStyle/>
          <a:p>
            <a:r>
              <a:rPr lang="en-US" dirty="0"/>
              <a:t>only women aged 17-20 have seen a rise in their premiums, and that was only £9 (£1,706 in November 2013 compared with £1,697 in November 2012</a:t>
            </a:r>
            <a:r>
              <a:rPr lang="en-US" dirty="0" smtClean="0"/>
              <a:t>)</a:t>
            </a:r>
          </a:p>
          <a:p>
            <a:r>
              <a:rPr lang="en-US" dirty="0"/>
              <a:t>Men of the same age have seen </a:t>
            </a:r>
            <a:r>
              <a:rPr lang="en-US" dirty="0" smtClean="0"/>
              <a:t>a drop </a:t>
            </a:r>
            <a:r>
              <a:rPr lang="en-US" dirty="0"/>
              <a:t>in </a:t>
            </a:r>
            <a:r>
              <a:rPr lang="en-US" dirty="0" smtClean="0"/>
              <a:t>prices, </a:t>
            </a:r>
            <a:r>
              <a:rPr lang="en-US" dirty="0"/>
              <a:t>with the average premium now coming in at £2,358, as compared with £3,293 (</a:t>
            </a:r>
            <a:r>
              <a:rPr lang="en-US" dirty="0" smtClean="0"/>
              <a:t>a </a:t>
            </a:r>
            <a:r>
              <a:rPr lang="en-US" dirty="0"/>
              <a:t>reduction of £</a:t>
            </a:r>
            <a:r>
              <a:rPr lang="en-US" dirty="0" smtClean="0"/>
              <a:t>936)</a:t>
            </a:r>
          </a:p>
          <a:p>
            <a:r>
              <a:rPr lang="en-US" dirty="0"/>
              <a:t>Women overall have seen a </a:t>
            </a:r>
            <a:r>
              <a:rPr lang="en-US" dirty="0" smtClean="0"/>
              <a:t>fall </a:t>
            </a:r>
            <a:r>
              <a:rPr lang="en-US" dirty="0"/>
              <a:t>in premiums of £</a:t>
            </a:r>
            <a:r>
              <a:rPr lang="en-US" dirty="0" smtClean="0"/>
              <a:t>59</a:t>
            </a:r>
          </a:p>
        </p:txBody>
      </p:sp>
      <p:sp>
        <p:nvSpPr>
          <p:cNvPr id="4" name="TextBox 3"/>
          <p:cNvSpPr txBox="1"/>
          <p:nvPr/>
        </p:nvSpPr>
        <p:spPr>
          <a:xfrm>
            <a:off x="1656585" y="6129749"/>
            <a:ext cx="5521948" cy="430887"/>
          </a:xfrm>
          <a:prstGeom prst="rect">
            <a:avLst/>
          </a:prstGeom>
          <a:noFill/>
        </p:spPr>
        <p:txBody>
          <a:bodyPr wrap="square" rtlCol="0">
            <a:spAutoFit/>
          </a:bodyPr>
          <a:lstStyle/>
          <a:p>
            <a:r>
              <a:rPr lang="en-US" sz="1100" dirty="0">
                <a:solidFill>
                  <a:schemeClr val="accent2"/>
                </a:solidFill>
                <a:hlinkClick r:id="rId3"/>
              </a:rPr>
              <a:t>http://www.gocompare.com/covered/2013/12/the-eu-gender-directive-one-year-on</a:t>
            </a:r>
            <a:r>
              <a:rPr lang="en-US" sz="1100" dirty="0" smtClean="0">
                <a:solidFill>
                  <a:schemeClr val="accent2"/>
                </a:solidFill>
                <a:hlinkClick r:id="rId3"/>
              </a:rPr>
              <a:t>/</a:t>
            </a:r>
            <a:endParaRPr lang="en-US" sz="1100" dirty="0" smtClean="0">
              <a:solidFill>
                <a:schemeClr val="accent2"/>
              </a:solidFill>
            </a:endParaRPr>
          </a:p>
          <a:p>
            <a:endParaRPr lang="en-US" sz="1100" dirty="0">
              <a:solidFill>
                <a:schemeClr val="accent2"/>
              </a:solidFill>
            </a:endParaRPr>
          </a:p>
        </p:txBody>
      </p:sp>
    </p:spTree>
    <p:extLst>
      <p:ext uri="{BB962C8B-B14F-4D97-AF65-F5344CB8AC3E}">
        <p14:creationId xmlns:p14="http://schemas.microsoft.com/office/powerpoint/2010/main" val="296842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Impact assessment</a:t>
            </a:r>
            <a:endParaRPr lang="en-GB" sz="4000" dirty="0"/>
          </a:p>
        </p:txBody>
      </p:sp>
      <p:sp>
        <p:nvSpPr>
          <p:cNvPr id="3" name="Content Placeholder 2"/>
          <p:cNvSpPr>
            <a:spLocks noGrp="1"/>
          </p:cNvSpPr>
          <p:nvPr>
            <p:ph sz="half" idx="1"/>
          </p:nvPr>
        </p:nvSpPr>
        <p:spPr/>
        <p:txBody>
          <a:bodyPr/>
          <a:lstStyle/>
          <a:p>
            <a:endParaRPr lang="en-US" dirty="0"/>
          </a:p>
          <a:p>
            <a:endParaRPr lang="en-US" dirty="0"/>
          </a:p>
        </p:txBody>
      </p:sp>
      <p:pic>
        <p:nvPicPr>
          <p:cNvPr id="8" name="Picture 7" descr="Screen Shot 2014-02-26 at 13.44.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038" y="1533382"/>
            <a:ext cx="3607558" cy="4622800"/>
          </a:xfrm>
          <a:prstGeom prst="rect">
            <a:avLst/>
          </a:prstGeom>
        </p:spPr>
      </p:pic>
      <p:pic>
        <p:nvPicPr>
          <p:cNvPr id="9" name="Picture 8" descr="Screen Shot 2014-02-26 at 13.44.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10" y="1567249"/>
            <a:ext cx="3614157" cy="4601632"/>
          </a:xfrm>
          <a:prstGeom prst="rect">
            <a:avLst/>
          </a:prstGeom>
        </p:spPr>
      </p:pic>
      <p:sp>
        <p:nvSpPr>
          <p:cNvPr id="5" name="TextBox 4"/>
          <p:cNvSpPr txBox="1"/>
          <p:nvPr/>
        </p:nvSpPr>
        <p:spPr>
          <a:xfrm>
            <a:off x="441757" y="6184967"/>
            <a:ext cx="9428724" cy="430887"/>
          </a:xfrm>
          <a:prstGeom prst="rect">
            <a:avLst/>
          </a:prstGeom>
          <a:noFill/>
        </p:spPr>
        <p:txBody>
          <a:bodyPr wrap="square" rtlCol="0">
            <a:spAutoFit/>
          </a:bodyPr>
          <a:lstStyle/>
          <a:p>
            <a:pPr defTabSz="457200" eaLnBrk="1" fontAlgn="auto" hangingPunct="1">
              <a:spcBef>
                <a:spcPts val="0"/>
              </a:spcBef>
              <a:spcAft>
                <a:spcPts val="0"/>
              </a:spcAft>
              <a:defRPr/>
            </a:pPr>
            <a:r>
              <a:rPr lang="en-GB" sz="1100" b="1" dirty="0" smtClean="0"/>
              <a:t>Premium changes following the Gender Directive: </a:t>
            </a:r>
            <a:r>
              <a:rPr lang="en-US" sz="1100" dirty="0">
                <a:hlinkClick r:id="rId5"/>
              </a:rPr>
              <a:t>http://www.postonline.co.uk/post/analysis/2321740/gender-directive-one-year-</a:t>
            </a:r>
            <a:r>
              <a:rPr lang="en-US" sz="1100" dirty="0" smtClean="0">
                <a:hlinkClick r:id="rId5"/>
              </a:rPr>
              <a:t>on</a:t>
            </a:r>
            <a:endParaRPr lang="en-GB" sz="1100" dirty="0"/>
          </a:p>
          <a:p>
            <a:pPr defTabSz="457200" eaLnBrk="1" fontAlgn="auto" hangingPunct="1">
              <a:spcBef>
                <a:spcPts val="0"/>
              </a:spcBef>
              <a:spcAft>
                <a:spcPts val="0"/>
              </a:spcAft>
              <a:defRPr/>
            </a:pPr>
            <a:r>
              <a:rPr lang="en-GB" sz="1100" b="1" dirty="0" smtClean="0"/>
              <a:t> </a:t>
            </a:r>
            <a:endParaRPr lang="en-GB" sz="1100" b="1" dirty="0"/>
          </a:p>
        </p:txBody>
      </p:sp>
    </p:spTree>
    <p:extLst>
      <p:ext uri="{BB962C8B-B14F-4D97-AF65-F5344CB8AC3E}">
        <p14:creationId xmlns:p14="http://schemas.microsoft.com/office/powerpoint/2010/main" val="299444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2868"/>
            <a:ext cx="7886700" cy="976313"/>
          </a:xfrm>
        </p:spPr>
        <p:txBody>
          <a:bodyPr/>
          <a:lstStyle/>
          <a:p>
            <a:r>
              <a:rPr lang="en-US" sz="2800" b="1" dirty="0">
                <a:solidFill>
                  <a:srgbClr val="000090"/>
                </a:solidFill>
              </a:rPr>
              <a:t>The impact of the ban on gender-based pricing</a:t>
            </a:r>
            <a:r>
              <a:rPr lang="en-GB" sz="2800" b="1" dirty="0">
                <a:solidFill>
                  <a:srgbClr val="000090"/>
                </a:solidFill>
              </a:rPr>
              <a:t> </a:t>
            </a:r>
            <a:endParaRPr lang="en-US" sz="2800" b="1" dirty="0">
              <a:solidFill>
                <a:srgbClr val="000090"/>
              </a:solidFill>
            </a:endParaRPr>
          </a:p>
        </p:txBody>
      </p:sp>
      <p:sp>
        <p:nvSpPr>
          <p:cNvPr id="3" name="Content Placeholder 2"/>
          <p:cNvSpPr>
            <a:spLocks noGrp="1"/>
          </p:cNvSpPr>
          <p:nvPr>
            <p:ph idx="1"/>
          </p:nvPr>
        </p:nvSpPr>
        <p:spPr>
          <a:xfrm>
            <a:off x="628650" y="1622178"/>
            <a:ext cx="7886700" cy="4351338"/>
          </a:xfrm>
        </p:spPr>
        <p:txBody>
          <a:bodyPr/>
          <a:lstStyle/>
          <a:p>
            <a:r>
              <a:rPr lang="en-US" dirty="0" smtClean="0"/>
              <a:t>Motor insurance</a:t>
            </a:r>
          </a:p>
          <a:p>
            <a:pPr marL="0" indent="0">
              <a:buNone/>
            </a:pPr>
            <a:r>
              <a:rPr lang="en-US" dirty="0"/>
              <a:t>AA insurance premium index announced at the end of January </a:t>
            </a:r>
            <a:r>
              <a:rPr lang="en-US" dirty="0" smtClean="0"/>
              <a:t>2013:</a:t>
            </a:r>
          </a:p>
          <a:p>
            <a:pPr marL="0" indent="0">
              <a:buNone/>
            </a:pPr>
            <a:r>
              <a:rPr lang="en-US" dirty="0" smtClean="0"/>
              <a:t>“There was </a:t>
            </a:r>
            <a:r>
              <a:rPr lang="en-US" dirty="0"/>
              <a:t>a </a:t>
            </a:r>
            <a:r>
              <a:rPr lang="en-US" b="1" dirty="0"/>
              <a:t>42%</a:t>
            </a:r>
            <a:r>
              <a:rPr lang="en-US" dirty="0"/>
              <a:t> increase in the average best premium for </a:t>
            </a:r>
            <a:r>
              <a:rPr lang="en-US" dirty="0" smtClean="0"/>
              <a:t>17-18</a:t>
            </a:r>
            <a:r>
              <a:rPr lang="en-US" dirty="0"/>
              <a:t> </a:t>
            </a:r>
            <a:r>
              <a:rPr lang="en-US" dirty="0" smtClean="0"/>
              <a:t>year</a:t>
            </a:r>
            <a:r>
              <a:rPr lang="en-US" dirty="0"/>
              <a:t>-old female drivers since 1</a:t>
            </a:r>
            <a:r>
              <a:rPr lang="en-US" baseline="30000" dirty="0"/>
              <a:t>st</a:t>
            </a:r>
            <a:r>
              <a:rPr lang="en-US" dirty="0"/>
              <a:t> December 2012, while premiums for </a:t>
            </a:r>
            <a:r>
              <a:rPr lang="en-US" dirty="0" smtClean="0"/>
              <a:t>17-18</a:t>
            </a:r>
            <a:r>
              <a:rPr lang="en-US" dirty="0"/>
              <a:t> </a:t>
            </a:r>
            <a:r>
              <a:rPr lang="en-US" dirty="0" smtClean="0"/>
              <a:t>year</a:t>
            </a:r>
            <a:r>
              <a:rPr lang="en-US" dirty="0"/>
              <a:t>-old males decreased by </a:t>
            </a:r>
            <a:r>
              <a:rPr lang="en-US" b="1" dirty="0"/>
              <a:t>17%</a:t>
            </a:r>
            <a:r>
              <a:rPr lang="en-US" dirty="0"/>
              <a:t> in the same </a:t>
            </a:r>
            <a:r>
              <a:rPr lang="en-US" dirty="0" smtClean="0"/>
              <a:t>period”</a:t>
            </a:r>
          </a:p>
        </p:txBody>
      </p:sp>
    </p:spTree>
    <p:extLst>
      <p:ext uri="{BB962C8B-B14F-4D97-AF65-F5344CB8AC3E}">
        <p14:creationId xmlns:p14="http://schemas.microsoft.com/office/powerpoint/2010/main" val="91831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a:t>
            </a:r>
            <a:endParaRPr lang="en-US" dirty="0"/>
          </a:p>
        </p:txBody>
      </p:sp>
      <p:sp>
        <p:nvSpPr>
          <p:cNvPr id="3" name="Content Placeholder 2"/>
          <p:cNvSpPr>
            <a:spLocks noGrp="1"/>
          </p:cNvSpPr>
          <p:nvPr>
            <p:ph sz="half" idx="1"/>
          </p:nvPr>
        </p:nvSpPr>
        <p:spPr/>
        <p:txBody>
          <a:bodyPr/>
          <a:lstStyle/>
          <a:p>
            <a:r>
              <a:rPr lang="en-US" sz="2000" dirty="0" smtClean="0"/>
              <a:t>Life insurance</a:t>
            </a:r>
          </a:p>
          <a:p>
            <a:r>
              <a:rPr lang="en-US" sz="2000" dirty="0" smtClean="0"/>
              <a:t>‘Zurich’ - </a:t>
            </a:r>
            <a:r>
              <a:rPr lang="en-US" sz="2000" dirty="0"/>
              <a:t>Coupled with changes to life office taxation, it has meant an increase in prices of some 15-20 per cent for </a:t>
            </a:r>
            <a:r>
              <a:rPr lang="en-US" sz="2000" dirty="0" smtClean="0"/>
              <a:t>2013</a:t>
            </a:r>
          </a:p>
          <a:p>
            <a:r>
              <a:rPr lang="en-US" sz="2000" dirty="0" smtClean="0"/>
              <a:t>It is harder </a:t>
            </a:r>
            <a:r>
              <a:rPr lang="en-US" sz="2000" dirty="0"/>
              <a:t>to switch existing cover on price because rates have recently risen</a:t>
            </a:r>
          </a:p>
        </p:txBody>
      </p:sp>
      <p:sp>
        <p:nvSpPr>
          <p:cNvPr id="4" name="Content Placeholder 3"/>
          <p:cNvSpPr>
            <a:spLocks noGrp="1"/>
          </p:cNvSpPr>
          <p:nvPr>
            <p:ph sz="half" idx="2"/>
          </p:nvPr>
        </p:nvSpPr>
        <p:spPr/>
        <p:txBody>
          <a:bodyPr/>
          <a:lstStyle/>
          <a:p>
            <a:pPr marL="0" indent="0" algn="ctr">
              <a:buNone/>
            </a:pPr>
            <a:r>
              <a:rPr lang="en-US" sz="2000" dirty="0"/>
              <a:t>Annuities and pensions</a:t>
            </a:r>
          </a:p>
          <a:p>
            <a:r>
              <a:rPr lang="en-GB" sz="2000" dirty="0"/>
              <a:t>Annuity rates have said to decline for males, but female annuity rates are said to have improved </a:t>
            </a:r>
            <a:endParaRPr lang="en-GB" sz="2000" dirty="0" smtClean="0"/>
          </a:p>
          <a:p>
            <a:r>
              <a:rPr lang="en-US" sz="2000" dirty="0"/>
              <a:t>I</a:t>
            </a:r>
            <a:r>
              <a:rPr lang="en-US" sz="2000" dirty="0" smtClean="0"/>
              <a:t>n </a:t>
            </a:r>
            <a:r>
              <a:rPr lang="en-US" sz="2000" dirty="0"/>
              <a:t>the second half 2012 </a:t>
            </a:r>
            <a:r>
              <a:rPr lang="en-US" sz="2000" dirty="0" smtClean="0"/>
              <a:t>an </a:t>
            </a:r>
            <a:r>
              <a:rPr lang="en-US" sz="2000" dirty="0"/>
              <a:t>increasing number of men bought an annuity before the Gender Directive came into </a:t>
            </a:r>
            <a:r>
              <a:rPr lang="en-US" sz="2000" dirty="0" smtClean="0"/>
              <a:t>force</a:t>
            </a:r>
          </a:p>
          <a:p>
            <a:r>
              <a:rPr lang="en-US" sz="2000" dirty="0" smtClean="0"/>
              <a:t>Increase in </a:t>
            </a:r>
            <a:r>
              <a:rPr lang="en-US" sz="2000" dirty="0"/>
              <a:t>the number of men bringing their retirement forward to benefit from pre-Gender Directive annuity </a:t>
            </a:r>
            <a:r>
              <a:rPr lang="en-US" sz="2000" dirty="0" smtClean="0"/>
              <a:t>rates</a:t>
            </a:r>
            <a:endParaRPr lang="en-GB" sz="2000" dirty="0"/>
          </a:p>
          <a:p>
            <a:endParaRPr lang="en-US" sz="2000" dirty="0"/>
          </a:p>
        </p:txBody>
      </p:sp>
      <p:sp>
        <p:nvSpPr>
          <p:cNvPr id="6" name="TextBox 5"/>
          <p:cNvSpPr txBox="1"/>
          <p:nvPr/>
        </p:nvSpPr>
        <p:spPr>
          <a:xfrm>
            <a:off x="524585" y="5853633"/>
            <a:ext cx="8158678" cy="938719"/>
          </a:xfrm>
          <a:prstGeom prst="rect">
            <a:avLst/>
          </a:prstGeom>
          <a:noFill/>
        </p:spPr>
        <p:txBody>
          <a:bodyPr wrap="square" rtlCol="0">
            <a:spAutoFit/>
          </a:bodyPr>
          <a:lstStyle/>
          <a:p>
            <a:r>
              <a:rPr lang="en-US" sz="1100" dirty="0">
                <a:hlinkClick r:id="rId3"/>
              </a:rPr>
              <a:t>http://www.ftadviser.com/2013/02/07/insurance/life-assurance/how-the-new-eu-gender-directive-has-affected-life-insurance-SONEHl1gp4bNr0fTDbHk6L/</a:t>
            </a:r>
            <a:r>
              <a:rPr lang="en-US" sz="1100" dirty="0" smtClean="0">
                <a:hlinkClick r:id="rId3"/>
              </a:rPr>
              <a:t>article.html</a:t>
            </a:r>
            <a:endParaRPr lang="en-US" sz="1100" dirty="0" smtClean="0"/>
          </a:p>
          <a:p>
            <a:r>
              <a:rPr lang="en-US" sz="1100" dirty="0">
                <a:hlinkClick r:id="rId4"/>
              </a:rPr>
              <a:t>http://www.aviva.co.uk/media-centre/story/17233/the-surprising-effect-of-the-eu-gender-directive-o</a:t>
            </a:r>
            <a:r>
              <a:rPr lang="en-US" sz="1100" dirty="0" smtClean="0">
                <a:hlinkClick r:id="rId4"/>
              </a:rPr>
              <a:t>/</a:t>
            </a:r>
            <a:endParaRPr lang="en-US" sz="1100" dirty="0" smtClean="0"/>
          </a:p>
          <a:p>
            <a:endParaRPr lang="en-US" sz="1100" dirty="0"/>
          </a:p>
          <a:p>
            <a:endParaRPr lang="en-US" sz="1100" dirty="0"/>
          </a:p>
        </p:txBody>
      </p:sp>
    </p:spTree>
    <p:extLst>
      <p:ext uri="{BB962C8B-B14F-4D97-AF65-F5344CB8AC3E}">
        <p14:creationId xmlns:p14="http://schemas.microsoft.com/office/powerpoint/2010/main" val="393885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a:t>
            </a:r>
            <a:r>
              <a:rPr lang="fr-FR" dirty="0" err="1" smtClean="0"/>
              <a:t>assessment</a:t>
            </a:r>
            <a:endParaRPr lang="fr-FR" dirty="0"/>
          </a:p>
        </p:txBody>
      </p:sp>
      <p:sp>
        <p:nvSpPr>
          <p:cNvPr id="3" name="Espace réservé du contenu 2"/>
          <p:cNvSpPr>
            <a:spLocks noGrp="1"/>
          </p:cNvSpPr>
          <p:nvPr>
            <p:ph idx="1"/>
          </p:nvPr>
        </p:nvSpPr>
        <p:spPr/>
        <p:txBody>
          <a:bodyPr/>
          <a:lstStyle/>
          <a:p>
            <a:r>
              <a:rPr lang="en-GB" dirty="0" smtClean="0"/>
              <a:t>Although consumer impacts are clearly adverse, and any available data has supported the central assumptions, quantitative calculations are based on very limited sources of data. We will seek to build a more complete set of data on which to base any calculations during the subsequent consultation phase</a:t>
            </a:r>
          </a:p>
          <a:p>
            <a:endParaRPr lang="en-GB" dirty="0"/>
          </a:p>
        </p:txBody>
      </p:sp>
    </p:spTree>
    <p:extLst>
      <p:ext uri="{BB962C8B-B14F-4D97-AF65-F5344CB8AC3E}">
        <p14:creationId xmlns:p14="http://schemas.microsoft.com/office/powerpoint/2010/main" val="49503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 markets</a:t>
            </a:r>
            <a:endParaRPr lang="en-US" dirty="0"/>
          </a:p>
        </p:txBody>
      </p:sp>
      <p:sp>
        <p:nvSpPr>
          <p:cNvPr id="3" name="Content Placeholder 2"/>
          <p:cNvSpPr>
            <a:spLocks noGrp="1"/>
          </p:cNvSpPr>
          <p:nvPr>
            <p:ph idx="1"/>
          </p:nvPr>
        </p:nvSpPr>
        <p:spPr/>
        <p:txBody>
          <a:bodyPr/>
          <a:lstStyle/>
          <a:p>
            <a:r>
              <a:rPr lang="en-US" dirty="0"/>
              <a:t>Sheilas’ wheels and Diamond, </a:t>
            </a:r>
            <a:r>
              <a:rPr lang="en-US" dirty="0" smtClean="0"/>
              <a:t>target women which </a:t>
            </a:r>
            <a:r>
              <a:rPr lang="en-US" dirty="0"/>
              <a:t>may not be so unique anymore because they now pay the same premiums as male </a:t>
            </a:r>
            <a:r>
              <a:rPr lang="en-US" dirty="0" smtClean="0"/>
              <a:t>drivers</a:t>
            </a:r>
          </a:p>
          <a:p>
            <a:r>
              <a:rPr lang="en-US" dirty="0" smtClean="0"/>
              <a:t>‘1</a:t>
            </a:r>
            <a:r>
              <a:rPr lang="en-US" baseline="30000" dirty="0" smtClean="0"/>
              <a:t>st</a:t>
            </a:r>
            <a:r>
              <a:rPr lang="en-US" dirty="0" smtClean="0"/>
              <a:t> </a:t>
            </a:r>
            <a:r>
              <a:rPr lang="en-US" dirty="0"/>
              <a:t>for </a:t>
            </a:r>
            <a:r>
              <a:rPr lang="en-US" dirty="0" smtClean="0"/>
              <a:t>women’ is a </a:t>
            </a:r>
            <a:r>
              <a:rPr lang="en-US" dirty="0"/>
              <a:t>South African insurance company appealing to women. They effectively target the female market because in their advertisements, they convey the message that women are generally more </a:t>
            </a:r>
            <a:r>
              <a:rPr lang="en-US" dirty="0" smtClean="0"/>
              <a:t>responsible</a:t>
            </a:r>
            <a:endParaRPr lang="en-US" dirty="0"/>
          </a:p>
          <a:p>
            <a:r>
              <a:rPr lang="en-US" dirty="0">
                <a:hlinkClick r:id="rId3"/>
              </a:rPr>
              <a:t>http://www.youtube.com/watch?v=</a:t>
            </a:r>
            <a:r>
              <a:rPr lang="en-US" dirty="0" smtClean="0">
                <a:hlinkClick r:id="rId3"/>
              </a:rPr>
              <a:t>k8EEy5dhJWc</a:t>
            </a:r>
            <a:endParaRPr lang="en-US" dirty="0" smtClean="0"/>
          </a:p>
          <a:p>
            <a:pPr marL="0" indent="0">
              <a:buNone/>
            </a:pPr>
            <a:endParaRPr lang="en-US" dirty="0"/>
          </a:p>
        </p:txBody>
      </p:sp>
    </p:spTree>
    <p:extLst>
      <p:ext uri="{BB962C8B-B14F-4D97-AF65-F5344CB8AC3E}">
        <p14:creationId xmlns:p14="http://schemas.microsoft.com/office/powerpoint/2010/main" val="227114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solidFill>
                  <a:schemeClr val="accent5"/>
                </a:solidFill>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3585063"/>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1457998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600" smtClean="0"/>
              <a:t>The situation in the UK market</a:t>
            </a:r>
            <a:endParaRPr lang="en-GB" sz="3600"/>
          </a:p>
        </p:txBody>
      </p:sp>
      <p:sp>
        <p:nvSpPr>
          <p:cNvPr id="3" name="Espace réservé du contenu 2"/>
          <p:cNvSpPr>
            <a:spLocks noGrp="1"/>
          </p:cNvSpPr>
          <p:nvPr>
            <p:ph idx="1"/>
          </p:nvPr>
        </p:nvSpPr>
        <p:spPr/>
        <p:txBody>
          <a:bodyPr/>
          <a:lstStyle/>
          <a:p>
            <a:r>
              <a:rPr lang="en-GB" sz="2600" dirty="0" smtClean="0"/>
              <a:t>The </a:t>
            </a:r>
            <a:r>
              <a:rPr lang="en-GB" sz="2600" dirty="0"/>
              <a:t>search to find alternative sets of data has become more difficult for underwriters assessing the </a:t>
            </a:r>
            <a:r>
              <a:rPr lang="en-GB" sz="2600" dirty="0" smtClean="0"/>
              <a:t>risks</a:t>
            </a:r>
            <a:endParaRPr lang="en-GB" sz="2600" dirty="0"/>
          </a:p>
          <a:p>
            <a:r>
              <a:rPr lang="en-GB" sz="2600" dirty="0" smtClean="0"/>
              <a:t>It </a:t>
            </a:r>
            <a:r>
              <a:rPr lang="en-GB" sz="2600" dirty="0"/>
              <a:t>has become clear that consumers are not really benefiting from this law by a great </a:t>
            </a:r>
            <a:r>
              <a:rPr lang="en-GB" sz="2600" dirty="0" smtClean="0"/>
              <a:t>deal</a:t>
            </a:r>
          </a:p>
          <a:p>
            <a:r>
              <a:rPr lang="en-GB" sz="2600" dirty="0"/>
              <a:t>It is likely that </a:t>
            </a:r>
            <a:r>
              <a:rPr lang="en-GB" sz="2600" dirty="0" smtClean="0"/>
              <a:t>insurers </a:t>
            </a:r>
            <a:r>
              <a:rPr lang="en-GB" sz="2600" dirty="0"/>
              <a:t>are experiencing unpredictability in their pricing grounds as this law makes its impact </a:t>
            </a:r>
            <a:endParaRPr lang="en-GB" sz="2600" dirty="0" smtClean="0"/>
          </a:p>
          <a:p>
            <a:r>
              <a:rPr lang="en-GB" sz="2600" dirty="0"/>
              <a:t>T</a:t>
            </a:r>
            <a:r>
              <a:rPr lang="en-GB" sz="2600" dirty="0" smtClean="0"/>
              <a:t>he </a:t>
            </a:r>
            <a:r>
              <a:rPr lang="en-GB" sz="2600" dirty="0"/>
              <a:t>gender directive has so far, had a positive effect in terms of ethics, culture and fairness as a principle </a:t>
            </a:r>
            <a:endParaRPr lang="en-GB" sz="2600" dirty="0" smtClean="0"/>
          </a:p>
          <a:p>
            <a:r>
              <a:rPr lang="en-GB" sz="2600" dirty="0" smtClean="0"/>
              <a:t>There are winners and losers</a:t>
            </a:r>
            <a:endParaRPr lang="fr-FR" sz="2600" dirty="0"/>
          </a:p>
        </p:txBody>
      </p:sp>
    </p:spTree>
    <p:extLst>
      <p:ext uri="{BB962C8B-B14F-4D97-AF65-F5344CB8AC3E}">
        <p14:creationId xmlns:p14="http://schemas.microsoft.com/office/powerpoint/2010/main" val="3458939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solidFill>
                  <a:schemeClr val="accent5"/>
                </a:solidFill>
                <a:effectLst>
                  <a:outerShdw blurRad="38100" dist="38100" dir="2700000" algn="tl">
                    <a:srgbClr val="C0C0C0"/>
                  </a:outerShdw>
                </a:effectLst>
                <a:latin typeface="Trebuchet MS" pitchFamily="34" charset="0"/>
              </a:rPr>
              <a:t>A brief overview of other EU countries : Fr., </a:t>
            </a:r>
            <a:r>
              <a:rPr lang="en-US" sz="1400" dirty="0" err="1">
                <a:solidFill>
                  <a:schemeClr val="accent5"/>
                </a:solidFill>
                <a:effectLst>
                  <a:outerShdw blurRad="38100" dist="38100" dir="2700000" algn="tl">
                    <a:srgbClr val="C0C0C0"/>
                  </a:outerShdw>
                </a:effectLst>
                <a:latin typeface="Trebuchet MS" pitchFamily="34" charset="0"/>
              </a:rPr>
              <a:t>Bel</a:t>
            </a:r>
            <a:r>
              <a:rPr lang="en-US" sz="1400" dirty="0">
                <a:solidFill>
                  <a:schemeClr val="accent5"/>
                </a:solidFill>
                <a:effectLst>
                  <a:outerShdw blurRad="38100" dist="38100" dir="2700000" algn="tl">
                    <a:srgbClr val="C0C0C0"/>
                  </a:outerShdw>
                </a:effectLst>
                <a:latin typeface="Trebuchet MS" pitchFamily="34" charset="0"/>
              </a:rPr>
              <a:t>. &amp; Lux.</a:t>
            </a:r>
            <a:endParaRPr lang="fr-FR" sz="1400" dirty="0">
              <a:solidFill>
                <a:schemeClr val="accent5"/>
              </a:solidFill>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4175904"/>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24893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trigger</a:t>
            </a:r>
            <a:endParaRPr lang="en-US" dirty="0"/>
          </a:p>
        </p:txBody>
      </p:sp>
      <p:sp>
        <p:nvSpPr>
          <p:cNvPr id="3" name="Content Placeholder 2"/>
          <p:cNvSpPr>
            <a:spLocks noGrp="1"/>
          </p:cNvSpPr>
          <p:nvPr>
            <p:ph idx="1"/>
          </p:nvPr>
        </p:nvSpPr>
        <p:spPr>
          <a:xfrm>
            <a:off x="628650" y="1756596"/>
            <a:ext cx="7886700" cy="4351338"/>
          </a:xfrm>
        </p:spPr>
        <p:txBody>
          <a:bodyPr/>
          <a:lstStyle/>
          <a:p>
            <a:r>
              <a:rPr lang="en-GB" dirty="0" smtClean="0"/>
              <a:t>53% of people did not know the gender ruling was happening</a:t>
            </a:r>
          </a:p>
          <a:p>
            <a:r>
              <a:rPr lang="en-GB" dirty="0" smtClean="0"/>
              <a:t>Just under 45% believed that they had been unfairly discriminated against </a:t>
            </a:r>
          </a:p>
          <a:p>
            <a:r>
              <a:rPr lang="en-GB" dirty="0" smtClean="0"/>
              <a:t>18% of women considered this ruling acceptable</a:t>
            </a:r>
          </a:p>
          <a:p>
            <a:r>
              <a:rPr lang="en-GB" dirty="0" smtClean="0"/>
              <a:t>45% of men were unclear about the impact of the gender directive </a:t>
            </a:r>
          </a:p>
          <a:p>
            <a:r>
              <a:rPr lang="en-GB" dirty="0" smtClean="0"/>
              <a:t>16% of men thought their premiums would increase</a:t>
            </a:r>
            <a:endParaRPr lang="en-GB" dirty="0"/>
          </a:p>
        </p:txBody>
      </p:sp>
      <p:sp>
        <p:nvSpPr>
          <p:cNvPr id="5" name="TextBox 4"/>
          <p:cNvSpPr txBox="1"/>
          <p:nvPr/>
        </p:nvSpPr>
        <p:spPr>
          <a:xfrm>
            <a:off x="800683" y="5980837"/>
            <a:ext cx="7868775" cy="877163"/>
          </a:xfrm>
          <a:prstGeom prst="rect">
            <a:avLst/>
          </a:prstGeom>
          <a:noFill/>
        </p:spPr>
        <p:txBody>
          <a:bodyPr wrap="square" rtlCol="0">
            <a:spAutoFit/>
          </a:bodyPr>
          <a:lstStyle/>
          <a:p>
            <a:r>
              <a:rPr lang="en-US" sz="1100" dirty="0">
                <a:hlinkClick r:id="rId3"/>
              </a:rPr>
              <a:t>http://www.confused.com/car-insurance/articles/eu-gender-ruling-your-need-to-know-guide-to-insurance-price-</a:t>
            </a:r>
            <a:r>
              <a:rPr lang="en-US" sz="1100" dirty="0" smtClean="0">
                <a:hlinkClick r:id="rId3"/>
              </a:rPr>
              <a:t>rises</a:t>
            </a:r>
            <a:endParaRPr lang="en-US" sz="1100" dirty="0" smtClean="0"/>
          </a:p>
          <a:p>
            <a:r>
              <a:rPr lang="en-US" sz="1100" dirty="0" smtClean="0">
                <a:hlinkClick r:id="rId4"/>
              </a:rPr>
              <a:t>http</a:t>
            </a:r>
            <a:r>
              <a:rPr lang="en-US" sz="1100" dirty="0">
                <a:hlinkClick r:id="rId4"/>
              </a:rPr>
              <a:t>://www.postonline.co.uk/post/analysis/2287745/gender-directive-new-</a:t>
            </a:r>
            <a:r>
              <a:rPr lang="en-US" sz="1100" dirty="0" smtClean="0">
                <a:hlinkClick r:id="rId4"/>
              </a:rPr>
              <a:t>tricks</a:t>
            </a:r>
            <a:endParaRPr lang="en-US" sz="1100" dirty="0" smtClean="0"/>
          </a:p>
          <a:p>
            <a:endParaRPr lang="en-US" sz="1100" dirty="0" smtClean="0"/>
          </a:p>
          <a:p>
            <a:pPr marL="228600" indent="-228600">
              <a:buAutoNum type="arabicPeriod"/>
            </a:pPr>
            <a:endParaRPr lang="en-US" dirty="0"/>
          </a:p>
        </p:txBody>
      </p:sp>
    </p:spTree>
    <p:extLst>
      <p:ext uri="{BB962C8B-B14F-4D97-AF65-F5344CB8AC3E}">
        <p14:creationId xmlns:p14="http://schemas.microsoft.com/office/powerpoint/2010/main" val="4106168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France</a:t>
            </a:r>
            <a:endParaRPr lang="fr-FR" dirty="0"/>
          </a:p>
        </p:txBody>
      </p:sp>
      <p:sp>
        <p:nvSpPr>
          <p:cNvPr id="6" name="Espace réservé du contenu 5"/>
          <p:cNvSpPr>
            <a:spLocks noGrp="1"/>
          </p:cNvSpPr>
          <p:nvPr>
            <p:ph idx="1"/>
          </p:nvPr>
        </p:nvSpPr>
        <p:spPr>
          <a:xfrm>
            <a:off x="628650" y="1825625"/>
            <a:ext cx="7886700" cy="4351338"/>
          </a:xfrm>
        </p:spPr>
        <p:txBody>
          <a:bodyPr/>
          <a:lstStyle/>
          <a:p>
            <a:r>
              <a:rPr lang="en-GB" sz="2000" smtClean="0"/>
              <a:t>3 categories of insurance companies with 3 different laws impacted </a:t>
            </a:r>
          </a:p>
          <a:p>
            <a:r>
              <a:rPr lang="en-GB" sz="2000" smtClean="0"/>
              <a:t>Non-life insurance similar to the UK</a:t>
            </a:r>
          </a:p>
          <a:p>
            <a:r>
              <a:rPr lang="en-GB" sz="2000" smtClean="0"/>
              <a:t>Life insurance:</a:t>
            </a:r>
          </a:p>
          <a:p>
            <a:pPr lvl="1"/>
            <a:r>
              <a:rPr lang="en-GB" sz="1600" smtClean="0"/>
              <a:t> The mortality table used to define the premium must be at least the most prudent between the official female/male mortality tables provided by the French Institute of Statistics (INSEE) given the guarantee</a:t>
            </a:r>
          </a:p>
          <a:p>
            <a:pPr lvl="1"/>
            <a:r>
              <a:rPr lang="en-GB" sz="1600" smtClean="0"/>
              <a:t>The French law also mentions that insurance companies must payback at least 90% of the technical profit to policyholders. For instance, if one year there are less death claims benefits than expected in the premium, the insurer will payback at least 90% of the extra-premium (through for instance an increase of the sum insured)</a:t>
            </a:r>
          </a:p>
          <a:p>
            <a:pPr lvl="1"/>
            <a:r>
              <a:rPr lang="en-GB" sz="1600" smtClean="0"/>
              <a:t>It is possible to use a certified mortality table based on a weighted average between female and male mortality tables if and only if it is more prudent than the most prudent between the official female/male mortality tables</a:t>
            </a:r>
          </a:p>
          <a:p>
            <a:endParaRPr lang="en-GB" smtClean="0"/>
          </a:p>
          <a:p>
            <a:endParaRPr lang="en-GB"/>
          </a:p>
        </p:txBody>
      </p:sp>
    </p:spTree>
    <p:extLst>
      <p:ext uri="{BB962C8B-B14F-4D97-AF65-F5344CB8AC3E}">
        <p14:creationId xmlns:p14="http://schemas.microsoft.com/office/powerpoint/2010/main" val="1809052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Belgium</a:t>
            </a:r>
            <a:endParaRPr lang="en-GB"/>
          </a:p>
        </p:txBody>
      </p:sp>
      <p:sp>
        <p:nvSpPr>
          <p:cNvPr id="6" name="Espace réservé du contenu 5"/>
          <p:cNvSpPr>
            <a:spLocks noGrp="1"/>
          </p:cNvSpPr>
          <p:nvPr>
            <p:ph idx="1"/>
          </p:nvPr>
        </p:nvSpPr>
        <p:spPr>
          <a:xfrm>
            <a:off x="628650" y="1825625"/>
            <a:ext cx="7886700" cy="4629766"/>
          </a:xfrm>
        </p:spPr>
        <p:txBody>
          <a:bodyPr/>
          <a:lstStyle/>
          <a:p>
            <a:r>
              <a:rPr lang="en-GB" sz="2000" dirty="0" smtClean="0"/>
              <a:t>Unisex pricing in non-life insurance was already applied before the Test-Achats Case</a:t>
            </a:r>
          </a:p>
          <a:p>
            <a:r>
              <a:rPr lang="en-GB" sz="2000" dirty="0" smtClean="0"/>
              <a:t>In Life insurance:</a:t>
            </a:r>
          </a:p>
          <a:p>
            <a:pPr lvl="1"/>
            <a:r>
              <a:rPr lang="en-GB" sz="2000" dirty="0" smtClean="0"/>
              <a:t>For life guarantees : mortality table equals or not higher than the XR table (based on a 50/50 average of the MR-FR tables)</a:t>
            </a:r>
          </a:p>
          <a:p>
            <a:pPr lvl="1"/>
            <a:r>
              <a:rPr lang="en-GB" sz="2000" dirty="0" smtClean="0"/>
              <a:t>For death cover : mortality table equals or not lower than the XK table (based on a 50/50 average of the MK-FK table)</a:t>
            </a:r>
          </a:p>
          <a:p>
            <a:r>
              <a:rPr lang="en-GB" sz="2000" dirty="0" smtClean="0"/>
              <a:t>All the stakeholders were consulted in the implementation of the Test-Achats Case for the law</a:t>
            </a:r>
          </a:p>
          <a:p>
            <a:r>
              <a:rPr lang="en-GB" sz="2000" dirty="0" smtClean="0"/>
              <a:t>Some disagreement remains about the impact and the equality of this new law between the stakeholders</a:t>
            </a:r>
            <a:endParaRPr lang="en-GB" sz="2000" dirty="0"/>
          </a:p>
        </p:txBody>
      </p:sp>
    </p:spTree>
    <p:extLst>
      <p:ext uri="{BB962C8B-B14F-4D97-AF65-F5344CB8AC3E}">
        <p14:creationId xmlns:p14="http://schemas.microsoft.com/office/powerpoint/2010/main" val="490639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Luxembourg </a:t>
            </a:r>
            <a:r>
              <a:rPr lang="en-GB" sz="2000" smtClean="0"/>
              <a:t>(mainly freedom to provide services across EU)</a:t>
            </a:r>
            <a:endParaRPr lang="en-GB" sz="2000"/>
          </a:p>
        </p:txBody>
      </p:sp>
      <p:sp>
        <p:nvSpPr>
          <p:cNvPr id="6" name="Espace réservé du contenu 5"/>
          <p:cNvSpPr>
            <a:spLocks noGrp="1"/>
          </p:cNvSpPr>
          <p:nvPr>
            <p:ph idx="1"/>
          </p:nvPr>
        </p:nvSpPr>
        <p:spPr>
          <a:xfrm>
            <a:off x="628650" y="1825625"/>
            <a:ext cx="7886700" cy="4629766"/>
          </a:xfrm>
        </p:spPr>
        <p:txBody>
          <a:bodyPr/>
          <a:lstStyle/>
          <a:p>
            <a:r>
              <a:rPr lang="en-GB" sz="2000" smtClean="0"/>
              <a:t>Up to june 2013, the project of law was not inverted yet (because it is complex to impact all the laws related to this), but insurers apply the supervisors guidelines that are in line with the EU directive and guidelines</a:t>
            </a:r>
          </a:p>
          <a:p>
            <a:r>
              <a:rPr lang="en-GB" sz="2000" smtClean="0"/>
              <a:t>Non-life insurance Similar to the UK</a:t>
            </a:r>
          </a:p>
          <a:p>
            <a:r>
              <a:rPr lang="en-GB" sz="2000" smtClean="0"/>
              <a:t>In Life insurance:</a:t>
            </a:r>
          </a:p>
          <a:p>
            <a:pPr lvl="1"/>
            <a:r>
              <a:rPr lang="en-GB" sz="2000" smtClean="0"/>
              <a:t>Unisex mortality table for pricing</a:t>
            </a:r>
          </a:p>
          <a:p>
            <a:pPr lvl="1"/>
            <a:r>
              <a:rPr lang="en-GB" sz="2000" smtClean="0"/>
              <a:t>Reserving based on the Unisex Mortality table used for pricing or not:</a:t>
            </a:r>
          </a:p>
          <a:p>
            <a:pPr lvl="2"/>
            <a:r>
              <a:rPr lang="en-GB" sz="1600" smtClean="0"/>
              <a:t>If not the national supervisor provides very detailled guidelines to calculate reserves by using female/male or weighted average mortality table</a:t>
            </a:r>
          </a:p>
        </p:txBody>
      </p:sp>
    </p:spTree>
    <p:extLst>
      <p:ext uri="{BB962C8B-B14F-4D97-AF65-F5344CB8AC3E}">
        <p14:creationId xmlns:p14="http://schemas.microsoft.com/office/powerpoint/2010/main" val="4074133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Fr., </a:t>
            </a:r>
            <a:r>
              <a:rPr lang="en-US" sz="1400" dirty="0" err="1">
                <a:effectLst>
                  <a:outerShdw blurRad="38100" dist="38100" dir="2700000" algn="tl">
                    <a:srgbClr val="C0C0C0"/>
                  </a:outerShdw>
                </a:effectLst>
                <a:latin typeface="Trebuchet MS" pitchFamily="34" charset="0"/>
              </a:rPr>
              <a:t>Bel</a:t>
            </a:r>
            <a:r>
              <a:rPr lang="en-US" sz="1400" dirty="0">
                <a:effectLst>
                  <a:outerShdw blurRad="38100" dist="38100" dir="2700000" algn="tl">
                    <a:srgbClr val="C0C0C0"/>
                  </a:outerShdw>
                </a:effectLst>
                <a:latin typeface="Trebuchet MS" pitchFamily="34" charset="0"/>
              </a:rPr>
              <a:t>. &amp; 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4738618"/>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solidFill>
                  <a:schemeClr val="accent5"/>
                </a:solidFill>
                <a:effectLst>
                  <a:outerShdw blurRad="38100" dist="38100" dir="2700000" algn="tl">
                    <a:srgbClr val="C0C0C0"/>
                  </a:outerShdw>
                </a:effectLst>
                <a:latin typeface="Trebuchet MS" pitchFamily="34" charset="0"/>
              </a:rPr>
              <a:t>One year on, our prospective</a:t>
            </a: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1317982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4000" smtClean="0"/>
              <a:t>Gender gap is not homogeneous in EU</a:t>
            </a:r>
            <a:endParaRPr lang="en-GB" sz="4000"/>
          </a:p>
        </p:txBody>
      </p:sp>
      <p:graphicFrame>
        <p:nvGraphicFramePr>
          <p:cNvPr id="7" name="Espace réservé du contenu 6"/>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171575" y="6053435"/>
            <a:ext cx="6472238" cy="461665"/>
          </a:xfrm>
          <a:prstGeom prst="rect">
            <a:avLst/>
          </a:prstGeom>
        </p:spPr>
        <p:txBody>
          <a:bodyPr wrap="square">
            <a:spAutoFit/>
          </a:bodyPr>
          <a:lstStyle/>
          <a:p>
            <a:pPr algn="just">
              <a:spcAft>
                <a:spcPts val="1000"/>
              </a:spcAft>
            </a:pP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Figure 7: Gender Gap (Women – Men) in life expectancy at age 65 1998 &amp; 2011 in years - Source : Eurostat [</a:t>
            </a:r>
            <a:r>
              <a:rPr lang="en-US" sz="1200" i="1" dirty="0" err="1">
                <a:solidFill>
                  <a:srgbClr val="1F497D"/>
                </a:solidFill>
                <a:latin typeface="Cambria" panose="02040503050406030204" pitchFamily="18" charset="0"/>
                <a:ea typeface="MS Mincho" panose="02020609040205080304" pitchFamily="49" charset="-128"/>
                <a:cs typeface="Times New Roman" panose="02020603050405020304" pitchFamily="18" charset="0"/>
              </a:rPr>
              <a:t>demo_mlexpec</a:t>
            </a: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a:t>
            </a:r>
            <a:endParaRPr lang="fr-FR" sz="1200" i="1"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17189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Gender</a:t>
            </a:r>
            <a:r>
              <a:rPr lang="fr-FR" dirty="0" smtClean="0"/>
              <a:t> gap </a:t>
            </a:r>
            <a:r>
              <a:rPr lang="fr-FR" dirty="0" err="1" smtClean="0"/>
              <a:t>is</a:t>
            </a:r>
            <a:r>
              <a:rPr lang="fr-FR" dirty="0" smtClean="0"/>
              <a:t> not </a:t>
            </a:r>
            <a:r>
              <a:rPr lang="fr-FR" dirty="0" err="1" smtClean="0"/>
              <a:t>homogeneous</a:t>
            </a:r>
            <a:r>
              <a:rPr lang="fr-FR" dirty="0" smtClean="0"/>
              <a:t> in EU</a:t>
            </a:r>
            <a:endParaRPr lang="fr-FR" dirty="0"/>
          </a:p>
        </p:txBody>
      </p:sp>
      <p:sp>
        <p:nvSpPr>
          <p:cNvPr id="3" name="Espace réservé du texte 2"/>
          <p:cNvSpPr>
            <a:spLocks noGrp="1"/>
          </p:cNvSpPr>
          <p:nvPr>
            <p:ph type="body" idx="1"/>
          </p:nvPr>
        </p:nvSpPr>
        <p:spPr/>
        <p:txBody>
          <a:bodyPr/>
          <a:lstStyle/>
          <a:p>
            <a:r>
              <a:rPr lang="en-US" sz="2000" dirty="0"/>
              <a:t>Life expectancy at birth, </a:t>
            </a:r>
            <a:r>
              <a:rPr lang="en-US" sz="2000" dirty="0" smtClean="0"/>
              <a:t>male </a:t>
            </a:r>
            <a:r>
              <a:rPr lang="en-US" sz="2000" dirty="0"/>
              <a:t>2011 - Source Eurostat Atlas</a:t>
            </a:r>
            <a:endParaRPr lang="fr-FR" sz="2000" dirty="0"/>
          </a:p>
        </p:txBody>
      </p:sp>
      <p:pic>
        <p:nvPicPr>
          <p:cNvPr id="7" name="Espace réservé du contenu 6"/>
          <p:cNvPicPr>
            <a:picLocks noGrp="1" noChangeAspect="1"/>
          </p:cNvPicPr>
          <p:nvPr>
            <p:ph sz="half" idx="2"/>
          </p:nvPr>
        </p:nvPicPr>
        <p:blipFill>
          <a:blip r:embed="rId2"/>
          <a:stretch>
            <a:fillRect/>
          </a:stretch>
        </p:blipFill>
        <p:spPr>
          <a:xfrm>
            <a:off x="975789" y="2603551"/>
            <a:ext cx="3177635" cy="3684588"/>
          </a:xfrm>
          <a:prstGeom prst="rect">
            <a:avLst/>
          </a:prstGeom>
        </p:spPr>
      </p:pic>
      <p:sp>
        <p:nvSpPr>
          <p:cNvPr id="5" name="Espace réservé du texte 4"/>
          <p:cNvSpPr>
            <a:spLocks noGrp="1"/>
          </p:cNvSpPr>
          <p:nvPr>
            <p:ph type="body" sz="quarter" idx="3"/>
          </p:nvPr>
        </p:nvSpPr>
        <p:spPr/>
        <p:txBody>
          <a:bodyPr/>
          <a:lstStyle/>
          <a:p>
            <a:r>
              <a:rPr lang="en-US" sz="2000" dirty="0"/>
              <a:t>Life expectancy at birth, female 2011 - Source Eurostat Atlas</a:t>
            </a:r>
            <a:endParaRPr lang="fr-FR" sz="2000" dirty="0"/>
          </a:p>
        </p:txBody>
      </p:sp>
      <p:pic>
        <p:nvPicPr>
          <p:cNvPr id="8" name="Espace réservé du contenu 7"/>
          <p:cNvPicPr>
            <a:picLocks noGrp="1" noChangeAspect="1"/>
          </p:cNvPicPr>
          <p:nvPr>
            <p:ph sz="quarter" idx="4"/>
          </p:nvPr>
        </p:nvPicPr>
        <p:blipFill>
          <a:blip r:embed="rId3"/>
          <a:stretch>
            <a:fillRect/>
          </a:stretch>
        </p:blipFill>
        <p:spPr>
          <a:xfrm>
            <a:off x="4973060" y="2575415"/>
            <a:ext cx="3199968" cy="3684588"/>
          </a:xfrm>
          <a:prstGeom prst="rect">
            <a:avLst/>
          </a:prstGeom>
        </p:spPr>
      </p:pic>
    </p:spTree>
    <p:extLst>
      <p:ext uri="{BB962C8B-B14F-4D97-AF65-F5344CB8AC3E}">
        <p14:creationId xmlns:p14="http://schemas.microsoft.com/office/powerpoint/2010/main" val="2877749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25058"/>
            <a:ext cx="7886700" cy="976313"/>
          </a:xfrm>
        </p:spPr>
        <p:txBody>
          <a:bodyPr/>
          <a:lstStyle/>
          <a:p>
            <a:r>
              <a:rPr lang="en-GB" smtClean="0"/>
              <a:t>France gender gap projection</a:t>
            </a:r>
            <a:endParaRPr lang="en-GB"/>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146820608"/>
              </p:ext>
            </p:extLst>
          </p:nvPr>
        </p:nvGraphicFramePr>
        <p:xfrm>
          <a:off x="628650" y="1583332"/>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42951" y="5934670"/>
            <a:ext cx="8201025" cy="461665"/>
          </a:xfrm>
          <a:prstGeom prst="rect">
            <a:avLst/>
          </a:prstGeom>
        </p:spPr>
        <p:txBody>
          <a:bodyPr wrap="square">
            <a:spAutoFit/>
          </a:bodyPr>
          <a:lstStyle/>
          <a:p>
            <a:pPr algn="just">
              <a:spcAft>
                <a:spcPts val="1000"/>
              </a:spcAft>
            </a:pP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Figure 6 : Life expectancy at birth time </a:t>
            </a:r>
            <a:r>
              <a:rPr lang="en-US" sz="1200" i="1" dirty="0" err="1">
                <a:solidFill>
                  <a:srgbClr val="1F497D"/>
                </a:solidFill>
                <a:latin typeface="Cambria" panose="02040503050406030204" pitchFamily="18" charset="0"/>
                <a:ea typeface="MS Mincho" panose="02020609040205080304" pitchFamily="49" charset="-128"/>
                <a:cs typeface="Times New Roman" panose="02020603050405020304" pitchFamily="18" charset="0"/>
              </a:rPr>
              <a:t>serie</a:t>
            </a: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 and projection by gender in France - Source: INSEE, estimation de population et </a:t>
            </a:r>
            <a:r>
              <a:rPr lang="en-US" sz="1200" i="1" dirty="0" err="1">
                <a:solidFill>
                  <a:srgbClr val="1F497D"/>
                </a:solidFill>
                <a:latin typeface="Cambria" panose="02040503050406030204" pitchFamily="18" charset="0"/>
                <a:ea typeface="MS Mincho" panose="02020609040205080304" pitchFamily="49" charset="-128"/>
                <a:cs typeface="Times New Roman" panose="02020603050405020304" pitchFamily="18" charset="0"/>
              </a:rPr>
              <a:t>statistiques</a:t>
            </a: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 de </a:t>
            </a:r>
            <a:r>
              <a:rPr lang="en-US" sz="1200" i="1" dirty="0" err="1">
                <a:solidFill>
                  <a:srgbClr val="1F497D"/>
                </a:solidFill>
                <a:latin typeface="Cambria" panose="02040503050406030204" pitchFamily="18" charset="0"/>
                <a:ea typeface="MS Mincho" panose="02020609040205080304" pitchFamily="49" charset="-128"/>
                <a:cs typeface="Times New Roman" panose="02020603050405020304" pitchFamily="18" charset="0"/>
              </a:rPr>
              <a:t>l'état</a:t>
            </a: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 civil et projection de population 2007-2060</a:t>
            </a:r>
            <a:endParaRPr lang="fr-FR" sz="1200" i="1"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27038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UK gender gap projection</a:t>
            </a:r>
            <a:endParaRPr lang="en-GB"/>
          </a:p>
        </p:txBody>
      </p:sp>
      <p:pic>
        <p:nvPicPr>
          <p:cNvPr id="4" name="Espace réservé du contenu 3"/>
          <p:cNvPicPr>
            <a:picLocks noGrp="1" noChangeAspect="1"/>
          </p:cNvPicPr>
          <p:nvPr>
            <p:ph idx="1"/>
          </p:nvPr>
        </p:nvPicPr>
        <p:blipFill>
          <a:blip r:embed="rId2"/>
          <a:stretch>
            <a:fillRect/>
          </a:stretch>
        </p:blipFill>
        <p:spPr>
          <a:xfrm>
            <a:off x="1100963" y="1827122"/>
            <a:ext cx="6739170" cy="3862477"/>
          </a:xfrm>
          <a:prstGeom prst="rect">
            <a:avLst/>
          </a:prstGeom>
        </p:spPr>
      </p:pic>
      <p:sp>
        <p:nvSpPr>
          <p:cNvPr id="5" name="Rectangle 4"/>
          <p:cNvSpPr/>
          <p:nvPr/>
        </p:nvSpPr>
        <p:spPr>
          <a:xfrm>
            <a:off x="3974544" y="5706825"/>
            <a:ext cx="4572000" cy="523220"/>
          </a:xfrm>
          <a:prstGeom prst="rect">
            <a:avLst/>
          </a:prstGeom>
        </p:spPr>
        <p:txBody>
          <a:bodyPr>
            <a:spAutoFit/>
          </a:bodyPr>
          <a:lstStyle/>
          <a:p>
            <a:pPr algn="just">
              <a:spcAft>
                <a:spcPts val="1000"/>
              </a:spcAft>
            </a:pPr>
            <a:r>
              <a:rPr lang="en-US" sz="14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Figure 5 : UK mortality rates prediction 1980-2030 - Source: Office for National Statistics</a:t>
            </a:r>
            <a:endParaRPr lang="fr-FR" sz="1400" i="1"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8487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Consumer will be more and more well-informed</a:t>
            </a:r>
            <a:endParaRPr lang="en-GB" dirty="0"/>
          </a:p>
        </p:txBody>
      </p:sp>
      <p:sp>
        <p:nvSpPr>
          <p:cNvPr id="6" name="Espace réservé du contenu 5"/>
          <p:cNvSpPr>
            <a:spLocks noGrp="1"/>
          </p:cNvSpPr>
          <p:nvPr>
            <p:ph idx="1"/>
          </p:nvPr>
        </p:nvSpPr>
        <p:spPr>
          <a:xfrm>
            <a:off x="628650" y="1922075"/>
            <a:ext cx="7886700" cy="4351338"/>
          </a:xfrm>
        </p:spPr>
        <p:txBody>
          <a:bodyPr/>
          <a:lstStyle/>
          <a:p>
            <a:r>
              <a:rPr lang="en-GB" sz="2100" dirty="0" smtClean="0"/>
              <a:t>Comparison website for insurance product become very important and consumers are more and more confortable to compare prices</a:t>
            </a:r>
          </a:p>
          <a:p>
            <a:r>
              <a:rPr lang="en-GB" sz="2100" dirty="0" smtClean="0"/>
              <a:t>Step by step the range of insurance product the consumers can compare online is increasing:</a:t>
            </a:r>
          </a:p>
          <a:p>
            <a:pPr lvl="1"/>
            <a:r>
              <a:rPr lang="en-GB" sz="1700" dirty="0" smtClean="0"/>
              <a:t>The FCA published a report and make recommendations to </a:t>
            </a:r>
            <a:r>
              <a:rPr lang="en-GB" sz="1700" dirty="0" err="1" smtClean="0"/>
              <a:t>incent</a:t>
            </a:r>
            <a:r>
              <a:rPr lang="en-GB" sz="1700" dirty="0" smtClean="0"/>
              <a:t> consumer to compare annuity prices</a:t>
            </a:r>
          </a:p>
          <a:p>
            <a:pPr lvl="1"/>
            <a:r>
              <a:rPr lang="en-GB" sz="1700" dirty="0" smtClean="0"/>
              <a:t>In France, an aggregator dedicated to annuity and pensions was launched in 2014 : </a:t>
            </a:r>
            <a:r>
              <a:rPr lang="en-GB" sz="1700" dirty="0" smtClean="0">
                <a:hlinkClick r:id="rId2"/>
              </a:rPr>
              <a:t>www.comparetraite.fr</a:t>
            </a:r>
            <a:endParaRPr lang="en-GB" sz="1700" dirty="0" smtClean="0"/>
          </a:p>
          <a:p>
            <a:r>
              <a:rPr lang="en-GB" sz="2100" dirty="0" smtClean="0"/>
              <a:t>Consumers do not only compare the prices but also the services thanks to website like </a:t>
            </a:r>
            <a:r>
              <a:rPr lang="en-GB" sz="2100" dirty="0" smtClean="0">
                <a:hlinkClick r:id="rId3"/>
              </a:rPr>
              <a:t>www.quialemeilleurservice.com</a:t>
            </a:r>
            <a:r>
              <a:rPr lang="en-GB" sz="2100" dirty="0" smtClean="0"/>
              <a:t>  provided by Axa in France</a:t>
            </a:r>
          </a:p>
          <a:p>
            <a:r>
              <a:rPr lang="en-GB" sz="2100" dirty="0" smtClean="0"/>
              <a:t>The insurance industry will have to adapt to this new period where the competition is higher and the product design and pricing model will change more frequently than before</a:t>
            </a:r>
          </a:p>
          <a:p>
            <a:endParaRPr lang="en-GB" sz="2100" dirty="0"/>
          </a:p>
        </p:txBody>
      </p:sp>
    </p:spTree>
    <p:extLst>
      <p:ext uri="{BB962C8B-B14F-4D97-AF65-F5344CB8AC3E}">
        <p14:creationId xmlns:p14="http://schemas.microsoft.com/office/powerpoint/2010/main" val="1252212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Fr., </a:t>
            </a:r>
            <a:r>
              <a:rPr lang="en-US" sz="1400" dirty="0" err="1">
                <a:effectLst>
                  <a:outerShdw blurRad="38100" dist="38100" dir="2700000" algn="tl">
                    <a:srgbClr val="C0C0C0"/>
                  </a:outerShdw>
                </a:effectLst>
                <a:latin typeface="Trebuchet MS" pitchFamily="34" charset="0"/>
              </a:rPr>
              <a:t>Bel</a:t>
            </a:r>
            <a:r>
              <a:rPr lang="en-US" sz="1400" dirty="0">
                <a:effectLst>
                  <a:outerShdw blurRad="38100" dist="38100" dir="2700000" algn="tl">
                    <a:srgbClr val="C0C0C0"/>
                  </a:outerShdw>
                </a:effectLst>
                <a:latin typeface="Trebuchet MS" pitchFamily="34" charset="0"/>
              </a:rPr>
              <a:t>. &amp; 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5259127"/>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solidFill>
                  <a:schemeClr val="accent5"/>
                </a:solidFill>
                <a:effectLst>
                  <a:outerShdw blurRad="38100" dist="38100" dir="2700000" algn="tl">
                    <a:srgbClr val="C0C0C0"/>
                  </a:outerShdw>
                </a:effectLst>
                <a:latin typeface="Trebuchet MS" pitchFamily="34" charset="0"/>
              </a:rPr>
              <a:t>One year on, our prospective</a:t>
            </a:r>
          </a:p>
        </p:txBody>
      </p:sp>
      <p:sp>
        <p:nvSpPr>
          <p:cNvPr id="29" name="Rectangle 6"/>
          <p:cNvSpPr>
            <a:spLocks noChangeArrowheads="1"/>
          </p:cNvSpPr>
          <p:nvPr/>
        </p:nvSpPr>
        <p:spPr bwMode="auto">
          <a:xfrm>
            <a:off x="1174522" y="5244717"/>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solidFill>
                  <a:schemeClr val="accent5"/>
                </a:solidFill>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390804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solidFill>
                  <a:schemeClr val="accent5"/>
                </a:solidFill>
                <a:effectLst>
                  <a:outerShdw blurRad="38100" dist="38100" dir="2700000" algn="tl">
                    <a:srgbClr val="C0C0C0"/>
                  </a:outerShdw>
                </a:effectLst>
                <a:latin typeface="Trebuchet MS" pitchFamily="34" charset="0"/>
              </a:rPr>
              <a:t>EU </a:t>
            </a:r>
            <a:r>
              <a:rPr lang="fr-FR" sz="1400" dirty="0" err="1">
                <a:solidFill>
                  <a:schemeClr val="accent5"/>
                </a:solidFill>
                <a:effectLst>
                  <a:outerShdw blurRad="38100" dist="38100" dir="2700000" algn="tl">
                    <a:srgbClr val="C0C0C0"/>
                  </a:outerShdw>
                </a:effectLst>
                <a:latin typeface="Trebuchet MS" pitchFamily="34" charset="0"/>
              </a:rPr>
              <a:t>Gender</a:t>
            </a:r>
            <a:r>
              <a:rPr lang="fr-FR" sz="1400" dirty="0">
                <a:solidFill>
                  <a:schemeClr val="accent5"/>
                </a:solidFill>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defRPr/>
            </a:pPr>
            <a:r>
              <a:rPr lang="fr-FR" sz="1400" dirty="0">
                <a:solidFill>
                  <a:srgbClr val="463926"/>
                </a:solidFill>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defRPr/>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912185"/>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387350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6" name="Espace réservé du contenu 5"/>
          <p:cNvSpPr>
            <a:spLocks noGrp="1"/>
          </p:cNvSpPr>
          <p:nvPr>
            <p:ph idx="1"/>
          </p:nvPr>
        </p:nvSpPr>
        <p:spPr/>
        <p:txBody>
          <a:bodyPr/>
          <a:lstStyle/>
          <a:p>
            <a:r>
              <a:rPr lang="en-GB" smtClean="0"/>
              <a:t>It is difficult to assess the impact of the Test-Achats case on the market</a:t>
            </a:r>
          </a:p>
          <a:p>
            <a:r>
              <a:rPr lang="en-GB" smtClean="0"/>
              <a:t>A common rule for an heterogeneous situation in EU</a:t>
            </a:r>
          </a:p>
          <a:p>
            <a:r>
              <a:rPr lang="en-GB" smtClean="0"/>
              <a:t>At the same time, some US insurers ban unisex pricing for long-term care insurance</a:t>
            </a:r>
          </a:p>
          <a:p>
            <a:r>
              <a:rPr lang="en-GB" smtClean="0"/>
              <a:t>Big data, telematics, predictive analytics: gender is just an element of a wider question about insurance principles based on statistical discrimination versus ethics</a:t>
            </a:r>
            <a:endParaRPr lang="en-GB"/>
          </a:p>
        </p:txBody>
      </p:sp>
    </p:spTree>
    <p:extLst>
      <p:ext uri="{BB962C8B-B14F-4D97-AF65-F5344CB8AC3E}">
        <p14:creationId xmlns:p14="http://schemas.microsoft.com/office/powerpoint/2010/main" val="2520789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09725"/>
            <a:ext cx="7886700" cy="976313"/>
          </a:xfrm>
        </p:spPr>
        <p:txBody>
          <a:bodyPr/>
          <a:lstStyle/>
          <a:p>
            <a:r>
              <a:rPr lang="en-US" dirty="0" smtClean="0"/>
              <a:t>Questions?</a:t>
            </a:r>
            <a:endParaRPr lang="en-US" dirty="0"/>
          </a:p>
        </p:txBody>
      </p:sp>
    </p:spTree>
    <p:extLst>
      <p:ext uri="{BB962C8B-B14F-4D97-AF65-F5344CB8AC3E}">
        <p14:creationId xmlns:p14="http://schemas.microsoft.com/office/powerpoint/2010/main" val="88999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 Gender Directive</a:t>
            </a:r>
          </a:p>
        </p:txBody>
      </p:sp>
      <p:sp>
        <p:nvSpPr>
          <p:cNvPr id="3" name="Content Placeholder 2"/>
          <p:cNvSpPr>
            <a:spLocks noGrp="1"/>
          </p:cNvSpPr>
          <p:nvPr>
            <p:ph idx="1"/>
          </p:nvPr>
        </p:nvSpPr>
        <p:spPr/>
        <p:txBody>
          <a:bodyPr/>
          <a:lstStyle/>
          <a:p>
            <a:r>
              <a:rPr lang="en-US" dirty="0" smtClean="0"/>
              <a:t>Premiums </a:t>
            </a:r>
            <a:r>
              <a:rPr lang="en-US" b="1" dirty="0" smtClean="0"/>
              <a:t>must</a:t>
            </a:r>
            <a:r>
              <a:rPr lang="en-US" dirty="0" smtClean="0"/>
              <a:t> be based on </a:t>
            </a:r>
            <a:r>
              <a:rPr lang="en-US" i="1" dirty="0" smtClean="0"/>
              <a:t>"</a:t>
            </a:r>
            <a:r>
              <a:rPr lang="en-US" i="1" dirty="0"/>
              <a:t>relevant and accurate actuarial and statistical data" </a:t>
            </a:r>
            <a:r>
              <a:rPr lang="en-US" dirty="0"/>
              <a:t>(section 13(3ai) e)</a:t>
            </a:r>
            <a:r>
              <a:rPr lang="en-GB" dirty="0"/>
              <a:t> </a:t>
            </a:r>
            <a:endParaRPr lang="en-GB" dirty="0" smtClean="0"/>
          </a:p>
          <a:p>
            <a:r>
              <a:rPr lang="en-US" dirty="0"/>
              <a:t>I</a:t>
            </a:r>
            <a:r>
              <a:rPr lang="en-US" dirty="0" smtClean="0"/>
              <a:t>nsurance </a:t>
            </a:r>
            <a:r>
              <a:rPr lang="en-US" dirty="0"/>
              <a:t>companies are </a:t>
            </a:r>
            <a:r>
              <a:rPr lang="en-US" b="1" dirty="0" smtClean="0">
                <a:solidFill>
                  <a:srgbClr val="FF0000"/>
                </a:solidFill>
              </a:rPr>
              <a:t>prohibited </a:t>
            </a:r>
            <a:r>
              <a:rPr lang="en-US" dirty="0" smtClean="0"/>
              <a:t>to </a:t>
            </a:r>
            <a:r>
              <a:rPr lang="en-US" dirty="0"/>
              <a:t>support sexual discrimination in their policies </a:t>
            </a:r>
            <a:r>
              <a:rPr lang="en-US" dirty="0" smtClean="0"/>
              <a:t>since </a:t>
            </a:r>
            <a:r>
              <a:rPr lang="en-US" dirty="0"/>
              <a:t>21</a:t>
            </a:r>
            <a:r>
              <a:rPr lang="en-US" baseline="30000" dirty="0"/>
              <a:t>st</a:t>
            </a:r>
            <a:r>
              <a:rPr lang="en-US" dirty="0"/>
              <a:t> December </a:t>
            </a:r>
            <a:r>
              <a:rPr lang="en-US" dirty="0" smtClean="0"/>
              <a:t>2012</a:t>
            </a:r>
            <a:endParaRPr lang="en-GB" dirty="0" smtClean="0"/>
          </a:p>
          <a:p>
            <a:r>
              <a:rPr lang="en-US" dirty="0"/>
              <a:t>B</a:t>
            </a:r>
            <a:r>
              <a:rPr lang="en-US" dirty="0" smtClean="0"/>
              <a:t>efore </a:t>
            </a:r>
            <a:r>
              <a:rPr lang="en-US" dirty="0"/>
              <a:t>this date, insurance companies </a:t>
            </a:r>
            <a:r>
              <a:rPr lang="en-US" dirty="0" smtClean="0"/>
              <a:t>were given </a:t>
            </a:r>
            <a:r>
              <a:rPr lang="en-US" dirty="0"/>
              <a:t>a short period of time to prepare and adjust to this </a:t>
            </a:r>
            <a:r>
              <a:rPr lang="en-US" dirty="0" smtClean="0"/>
              <a:t>ruling</a:t>
            </a:r>
            <a:endParaRPr lang="en-GB" dirty="0" smtClean="0"/>
          </a:p>
        </p:txBody>
      </p:sp>
    </p:spTree>
    <p:extLst>
      <p:ext uri="{BB962C8B-B14F-4D97-AF65-F5344CB8AC3E}">
        <p14:creationId xmlns:p14="http://schemas.microsoft.com/office/powerpoint/2010/main" val="207491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Gender Directive</a:t>
            </a:r>
            <a:endParaRPr lang="en-US" dirty="0"/>
          </a:p>
        </p:txBody>
      </p:sp>
      <p:pic>
        <p:nvPicPr>
          <p:cNvPr id="6"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44" y="1772257"/>
            <a:ext cx="8045427" cy="4476206"/>
          </a:xfrm>
          <a:prstGeom prst="rect">
            <a:avLst/>
          </a:prstGeom>
          <a:noFill/>
          <a:ln>
            <a:noFill/>
          </a:ln>
        </p:spPr>
      </p:pic>
    </p:spTree>
    <p:extLst>
      <p:ext uri="{BB962C8B-B14F-4D97-AF65-F5344CB8AC3E}">
        <p14:creationId xmlns:p14="http://schemas.microsoft.com/office/powerpoint/2010/main" val="211543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solidFill>
                  <a:schemeClr val="accent5"/>
                </a:solidFill>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defRPr/>
            </a:pPr>
            <a:r>
              <a:rPr lang="fr-FR" sz="1400" dirty="0">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1432690"/>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247167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Test-Achats Case</a:t>
            </a:r>
            <a:endParaRPr lang="fr-FR" dirty="0"/>
          </a:p>
        </p:txBody>
      </p:sp>
      <p:pic>
        <p:nvPicPr>
          <p:cNvPr id="4" name="Espace réservé du contenu 3"/>
          <p:cNvPicPr>
            <a:picLocks noGrp="1" noChangeAspect="1"/>
          </p:cNvPicPr>
          <p:nvPr>
            <p:ph idx="1"/>
          </p:nvPr>
        </p:nvPicPr>
        <p:blipFill>
          <a:blip r:embed="rId3"/>
          <a:stretch>
            <a:fillRect/>
          </a:stretch>
        </p:blipFill>
        <p:spPr>
          <a:xfrm>
            <a:off x="820555" y="3078679"/>
            <a:ext cx="7605593" cy="2743289"/>
          </a:xfrm>
          <a:prstGeom prst="rect">
            <a:avLst/>
          </a:prstGeom>
        </p:spPr>
      </p:pic>
      <p:sp>
        <p:nvSpPr>
          <p:cNvPr id="5" name="Rectangle 4"/>
          <p:cNvSpPr/>
          <p:nvPr/>
        </p:nvSpPr>
        <p:spPr>
          <a:xfrm>
            <a:off x="5066387" y="5826021"/>
            <a:ext cx="3802781" cy="461665"/>
          </a:xfrm>
          <a:prstGeom prst="rect">
            <a:avLst/>
          </a:prstGeom>
        </p:spPr>
        <p:txBody>
          <a:bodyPr wrap="square">
            <a:spAutoFit/>
          </a:bodyPr>
          <a:lstStyle/>
          <a:p>
            <a:pPr algn="just">
              <a:spcAft>
                <a:spcPts val="1000"/>
              </a:spcAft>
            </a:pP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Figure 2 : The Test-</a:t>
            </a:r>
            <a:r>
              <a:rPr lang="en-US" sz="1200" i="1" dirty="0" err="1">
                <a:solidFill>
                  <a:srgbClr val="1F497D"/>
                </a:solidFill>
                <a:latin typeface="Cambria" panose="02040503050406030204" pitchFamily="18" charset="0"/>
                <a:ea typeface="MS Mincho" panose="02020609040205080304" pitchFamily="49" charset="-128"/>
                <a:cs typeface="Times New Roman" panose="02020603050405020304" pitchFamily="18" charset="0"/>
              </a:rPr>
              <a:t>Achats</a:t>
            </a:r>
            <a:r>
              <a:rPr lang="en-US"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rPr>
              <a:t> case, from Belgium to the EU - Credits © European Union 2013</a:t>
            </a:r>
            <a:endParaRPr lang="fr-FR" sz="1200" i="1"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Espace réservé du contenu 2"/>
          <p:cNvSpPr txBox="1">
            <a:spLocks/>
          </p:cNvSpPr>
          <p:nvPr/>
        </p:nvSpPr>
        <p:spPr bwMode="auto">
          <a:xfrm>
            <a:off x="628650" y="1790472"/>
            <a:ext cx="7886700" cy="127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GB" sz="2000" dirty="0" smtClean="0"/>
              <a:t>Belgian consumer organization that challenged the Gender Directive 2004/113/EC article 5(2) of the European Union. The European Court of Justice (ECJ) passed down its ruling on a case regarding a provision of the Directive. There has been no appeal against this ruling.</a:t>
            </a:r>
            <a:endParaRPr lang="en-GB" sz="2000" dirty="0"/>
          </a:p>
        </p:txBody>
      </p:sp>
    </p:spTree>
    <p:extLst>
      <p:ext uri="{BB962C8B-B14F-4D97-AF65-F5344CB8AC3E}">
        <p14:creationId xmlns:p14="http://schemas.microsoft.com/office/powerpoint/2010/main" val="45394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75159" y="897528"/>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EU </a:t>
            </a:r>
            <a:r>
              <a:rPr lang="fr-FR" sz="1400" dirty="0" err="1">
                <a:effectLst>
                  <a:outerShdw blurRad="38100" dist="38100" dir="2700000" algn="tl">
                    <a:srgbClr val="C0C0C0"/>
                  </a:outerShdw>
                </a:effectLst>
                <a:latin typeface="Trebuchet MS" pitchFamily="34" charset="0"/>
              </a:rPr>
              <a:t>Gender</a:t>
            </a:r>
            <a:r>
              <a:rPr lang="fr-FR" sz="1400" dirty="0">
                <a:effectLst>
                  <a:outerShdw blurRad="38100" dist="38100" dir="2700000" algn="tl">
                    <a:srgbClr val="C0C0C0"/>
                  </a:outerShdw>
                </a:effectLst>
                <a:latin typeface="Trebuchet MS" pitchFamily="34" charset="0"/>
              </a:rPr>
              <a:t> Directive </a:t>
            </a:r>
          </a:p>
        </p:txBody>
      </p:sp>
      <p:sp>
        <p:nvSpPr>
          <p:cNvPr id="21" name="Rectangle 4"/>
          <p:cNvSpPr>
            <a:spLocks noChangeArrowheads="1"/>
          </p:cNvSpPr>
          <p:nvPr/>
        </p:nvSpPr>
        <p:spPr bwMode="auto">
          <a:xfrm>
            <a:off x="1175159" y="141346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Test-Achats Case </a:t>
            </a:r>
          </a:p>
        </p:txBody>
      </p:sp>
      <p:sp>
        <p:nvSpPr>
          <p:cNvPr id="22" name="Rectangle 5"/>
          <p:cNvSpPr>
            <a:spLocks noChangeArrowheads="1"/>
          </p:cNvSpPr>
          <p:nvPr/>
        </p:nvSpPr>
        <p:spPr bwMode="auto">
          <a:xfrm>
            <a:off x="1175159" y="1953215"/>
            <a:ext cx="5761302" cy="415925"/>
          </a:xfrm>
          <a:prstGeom prst="rect">
            <a:avLst/>
          </a:prstGeom>
          <a:solidFill>
            <a:srgbClr val="002060"/>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solidFill>
                  <a:schemeClr val="accent5"/>
                </a:solidFill>
                <a:effectLst>
                  <a:outerShdw blurRad="38100" dist="38100" dir="2700000" algn="tl">
                    <a:srgbClr val="C0C0C0"/>
                  </a:outerShdw>
                </a:effectLst>
                <a:latin typeface="Trebuchet MS" pitchFamily="34" charset="0"/>
              </a:rPr>
              <a:t>EU Guidelines </a:t>
            </a:r>
          </a:p>
        </p:txBody>
      </p:sp>
      <p:sp>
        <p:nvSpPr>
          <p:cNvPr id="23" name="Rectangle 6"/>
          <p:cNvSpPr>
            <a:spLocks noChangeArrowheads="1"/>
          </p:cNvSpPr>
          <p:nvPr/>
        </p:nvSpPr>
        <p:spPr bwMode="auto">
          <a:xfrm>
            <a:off x="1175159" y="3032715"/>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Impact assessment of the ban on gender-based pricing </a:t>
            </a:r>
          </a:p>
        </p:txBody>
      </p:sp>
      <p:sp>
        <p:nvSpPr>
          <p:cNvPr id="24" name="Rectangle 7"/>
          <p:cNvSpPr>
            <a:spLocks noChangeArrowheads="1"/>
          </p:cNvSpPr>
          <p:nvPr/>
        </p:nvSpPr>
        <p:spPr bwMode="auto">
          <a:xfrm>
            <a:off x="1176879" y="2492965"/>
            <a:ext cx="575958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Expected impact of Unisex Pricing </a:t>
            </a:r>
          </a:p>
        </p:txBody>
      </p:sp>
      <p:sp>
        <p:nvSpPr>
          <p:cNvPr id="26" name="Rectangle 6"/>
          <p:cNvSpPr>
            <a:spLocks noChangeArrowheads="1"/>
          </p:cNvSpPr>
          <p:nvPr/>
        </p:nvSpPr>
        <p:spPr bwMode="auto">
          <a:xfrm>
            <a:off x="1168280" y="3580403"/>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Unisex pricing in the UK </a:t>
            </a:r>
          </a:p>
        </p:txBody>
      </p:sp>
      <p:sp>
        <p:nvSpPr>
          <p:cNvPr id="27" name="Rectangle 6"/>
          <p:cNvSpPr>
            <a:spLocks noChangeArrowheads="1"/>
          </p:cNvSpPr>
          <p:nvPr/>
        </p:nvSpPr>
        <p:spPr bwMode="auto">
          <a:xfrm>
            <a:off x="1151082" y="4166190"/>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A brief overview of other EU countries : </a:t>
            </a:r>
            <a:r>
              <a:rPr lang="en-US" sz="1400" dirty="0" smtClean="0">
                <a:effectLst>
                  <a:outerShdw blurRad="38100" dist="38100" dir="2700000" algn="tl">
                    <a:srgbClr val="C0C0C0"/>
                  </a:outerShdw>
                </a:effectLst>
                <a:latin typeface="Trebuchet MS" pitchFamily="34" charset="0"/>
              </a:rPr>
              <a:t>Fr., </a:t>
            </a:r>
            <a:r>
              <a:rPr lang="en-US" sz="1400" dirty="0" err="1" smtClean="0">
                <a:effectLst>
                  <a:outerShdw blurRad="38100" dist="38100" dir="2700000" algn="tl">
                    <a:srgbClr val="C0C0C0"/>
                  </a:outerShdw>
                </a:effectLst>
                <a:latin typeface="Trebuchet MS" pitchFamily="34" charset="0"/>
              </a:rPr>
              <a:t>Bel</a:t>
            </a:r>
            <a:r>
              <a:rPr lang="en-US" sz="1400" dirty="0" smtClean="0">
                <a:effectLst>
                  <a:outerShdw blurRad="38100" dist="38100" dir="2700000" algn="tl">
                    <a:srgbClr val="C0C0C0"/>
                  </a:outerShdw>
                </a:effectLst>
                <a:latin typeface="Trebuchet MS" pitchFamily="34" charset="0"/>
              </a:rPr>
              <a:t>. </a:t>
            </a:r>
            <a:r>
              <a:rPr lang="en-US" sz="1400" dirty="0">
                <a:effectLst>
                  <a:outerShdw blurRad="38100" dist="38100" dir="2700000" algn="tl">
                    <a:srgbClr val="C0C0C0"/>
                  </a:outerShdw>
                </a:effectLst>
                <a:latin typeface="Trebuchet MS" pitchFamily="34" charset="0"/>
              </a:rPr>
              <a:t>&amp; </a:t>
            </a:r>
            <a:r>
              <a:rPr lang="en-US" sz="1400" dirty="0" smtClean="0">
                <a:effectLst>
                  <a:outerShdw blurRad="38100" dist="38100" dir="2700000" algn="tl">
                    <a:srgbClr val="C0C0C0"/>
                  </a:outerShdw>
                </a:effectLst>
                <a:latin typeface="Trebuchet MS" pitchFamily="34" charset="0"/>
              </a:rPr>
              <a:t>Lux.</a:t>
            </a:r>
            <a:endParaRPr lang="fr-FR" sz="1400" dirty="0">
              <a:effectLst>
                <a:outerShdw blurRad="38100" dist="38100" dir="2700000" algn="tl">
                  <a:srgbClr val="C0C0C0"/>
                </a:outerShdw>
              </a:effectLst>
              <a:latin typeface="Trebuchet MS" pitchFamily="34" charset="0"/>
            </a:endParaRPr>
          </a:p>
        </p:txBody>
      </p:sp>
      <p:sp>
        <p:nvSpPr>
          <p:cNvPr id="2" name="Organigramme : Données 1"/>
          <p:cNvSpPr/>
          <p:nvPr/>
        </p:nvSpPr>
        <p:spPr>
          <a:xfrm flipH="1">
            <a:off x="707739" y="1967267"/>
            <a:ext cx="319203" cy="40126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6"/>
          <p:cNvSpPr>
            <a:spLocks noChangeArrowheads="1"/>
          </p:cNvSpPr>
          <p:nvPr/>
        </p:nvSpPr>
        <p:spPr bwMode="auto">
          <a:xfrm>
            <a:off x="1148734" y="4712486"/>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en-US" sz="1400" dirty="0">
                <a:effectLst>
                  <a:outerShdw blurRad="38100" dist="38100" dir="2700000" algn="tl">
                    <a:srgbClr val="C0C0C0"/>
                  </a:outerShdw>
                </a:effectLst>
                <a:latin typeface="Trebuchet MS" pitchFamily="34" charset="0"/>
              </a:rPr>
              <a:t>One year on, our </a:t>
            </a:r>
            <a:r>
              <a:rPr lang="en-US" sz="1400" dirty="0" smtClean="0">
                <a:effectLst>
                  <a:outerShdw blurRad="38100" dist="38100" dir="2700000" algn="tl">
                    <a:srgbClr val="C0C0C0"/>
                  </a:outerShdw>
                </a:effectLst>
                <a:latin typeface="Trebuchet MS" pitchFamily="34" charset="0"/>
              </a:rPr>
              <a:t>prospective</a:t>
            </a:r>
            <a:endParaRPr lang="en-US" sz="1400" dirty="0">
              <a:effectLst>
                <a:outerShdw blurRad="38100" dist="38100" dir="2700000" algn="tl">
                  <a:srgbClr val="C0C0C0"/>
                </a:outerShdw>
              </a:effectLst>
              <a:latin typeface="Trebuchet MS" pitchFamily="34" charset="0"/>
            </a:endParaRPr>
          </a:p>
        </p:txBody>
      </p:sp>
      <p:sp>
        <p:nvSpPr>
          <p:cNvPr id="29" name="Rectangle 6"/>
          <p:cNvSpPr>
            <a:spLocks noChangeArrowheads="1"/>
          </p:cNvSpPr>
          <p:nvPr/>
        </p:nvSpPr>
        <p:spPr bwMode="auto">
          <a:xfrm>
            <a:off x="1174522" y="5244717"/>
            <a:ext cx="5761302" cy="415925"/>
          </a:xfrm>
          <a:prstGeom prst="rect">
            <a:avLst/>
          </a:prstGeom>
          <a:solidFill>
            <a:schemeClr val="accent5"/>
          </a:solidFill>
          <a:ln w="9525" algn="ctr">
            <a:solidFill>
              <a:srgbClr val="0070C0"/>
            </a:solidFill>
            <a:prstDash val="sysDot"/>
            <a:miter lim="800000"/>
            <a:headEnd/>
            <a:tailEnd/>
          </a:ln>
          <a:effectLst/>
        </p:spPr>
        <p:txBody>
          <a:bodyPr lIns="360000" tIns="0" anchor="ctr"/>
          <a:lstStyle/>
          <a:p>
            <a:pPr>
              <a:lnSpc>
                <a:spcPct val="140000"/>
              </a:lnSpc>
              <a:spcBef>
                <a:spcPct val="100000"/>
              </a:spcBef>
            </a:pPr>
            <a:r>
              <a:rPr lang="fr-FR" sz="1400" dirty="0">
                <a:effectLst>
                  <a:outerShdw blurRad="38100" dist="38100" dir="2700000" algn="tl">
                    <a:srgbClr val="C0C0C0"/>
                  </a:outerShdw>
                </a:effectLst>
                <a:latin typeface="Trebuchet MS" pitchFamily="34" charset="0"/>
              </a:rPr>
              <a:t>Conclusion</a:t>
            </a:r>
          </a:p>
        </p:txBody>
      </p:sp>
    </p:spTree>
    <p:extLst>
      <p:ext uri="{BB962C8B-B14F-4D97-AF65-F5344CB8AC3E}">
        <p14:creationId xmlns:p14="http://schemas.microsoft.com/office/powerpoint/2010/main" val="1528439524"/>
      </p:ext>
    </p:extLst>
  </p:cSld>
  <p:clrMapOvr>
    <a:masterClrMapping/>
  </p:clrMapOvr>
</p:sld>
</file>

<file path=ppt/theme/theme1.xml><?xml version="1.0" encoding="utf-8"?>
<a:theme xmlns:a="http://schemas.openxmlformats.org/drawingml/2006/main" name="Thème Office">
  <a:themeElements>
    <a:clrScheme name="R&amp;A">
      <a:dk1>
        <a:srgbClr val="002060"/>
      </a:dk1>
      <a:lt1>
        <a:sysClr val="window" lastClr="FFFFFF"/>
      </a:lt1>
      <a:dk2>
        <a:srgbClr val="505046"/>
      </a:dk2>
      <a:lt2>
        <a:srgbClr val="F2F2F2"/>
      </a:lt2>
      <a:accent1>
        <a:srgbClr val="002060"/>
      </a:accent1>
      <a:accent2>
        <a:srgbClr val="FFBD47"/>
      </a:accent2>
      <a:accent3>
        <a:srgbClr val="262626"/>
      </a:accent3>
      <a:accent4>
        <a:srgbClr val="E84C22"/>
      </a:accent4>
      <a:accent5>
        <a:srgbClr val="FFBD47"/>
      </a:accent5>
      <a:accent6>
        <a:srgbClr val="A5A5A5"/>
      </a:accent6>
      <a:hlink>
        <a:srgbClr val="FFBD47"/>
      </a:hlink>
      <a:folHlink>
        <a:srgbClr val="00206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ésentation assur-finance [Mode de compatibilité]" id="{7F6BA805-A160-43AC-A10E-D4DACC4032EA}" vid="{1E397F3E-1FB3-4C04-A860-AD5C486088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3263</Words>
  <Application>Microsoft Macintosh PowerPoint</Application>
  <PresentationFormat>On-screen Show (4:3)</PresentationFormat>
  <Paragraphs>571</Paragraphs>
  <Slides>41</Slides>
  <Notes>17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Thème Office</vt:lpstr>
      <vt:lpstr>The ECJ Gender Directive   One year on</vt:lpstr>
      <vt:lpstr>PowerPoint Presentation</vt:lpstr>
      <vt:lpstr>Fact trigger</vt:lpstr>
      <vt:lpstr>PowerPoint Presentation</vt:lpstr>
      <vt:lpstr>EU Gender Directive</vt:lpstr>
      <vt:lpstr>EU Gender Directive</vt:lpstr>
      <vt:lpstr>PowerPoint Presentation</vt:lpstr>
      <vt:lpstr>Test-Achats Case</vt:lpstr>
      <vt:lpstr>PowerPoint Presentation</vt:lpstr>
      <vt:lpstr>EU Guidelines</vt:lpstr>
      <vt:lpstr>EU Guidelines</vt:lpstr>
      <vt:lpstr>The situation by country before the 21st of December 2012 (source: EU Test-Achats guidelines)</vt:lpstr>
      <vt:lpstr>The situation by country after the 21st of December 2012 </vt:lpstr>
      <vt:lpstr>PowerPoint Presentation</vt:lpstr>
      <vt:lpstr>Expected impact from Unisex Pricing</vt:lpstr>
      <vt:lpstr>Expected impact from Unisex Pricing</vt:lpstr>
      <vt:lpstr>Expected impact from Unisex Pricing</vt:lpstr>
      <vt:lpstr>Costs</vt:lpstr>
      <vt:lpstr>Economic uncertainty</vt:lpstr>
      <vt:lpstr>PowerPoint Presentation</vt:lpstr>
      <vt:lpstr>Statistics</vt:lpstr>
      <vt:lpstr>Impact assessment</vt:lpstr>
      <vt:lpstr>The impact of the ban on gender-based pricing </vt:lpstr>
      <vt:lpstr>Impact assessment</vt:lpstr>
      <vt:lpstr>Impact assessment</vt:lpstr>
      <vt:lpstr>Niche markets</vt:lpstr>
      <vt:lpstr>PowerPoint Presentation</vt:lpstr>
      <vt:lpstr>The situation in the UK market</vt:lpstr>
      <vt:lpstr>PowerPoint Presentation</vt:lpstr>
      <vt:lpstr>France</vt:lpstr>
      <vt:lpstr>Belgium</vt:lpstr>
      <vt:lpstr>Luxembourg (mainly freedom to provide services across EU)</vt:lpstr>
      <vt:lpstr>PowerPoint Presentation</vt:lpstr>
      <vt:lpstr>Gender gap is not homogeneous in EU</vt:lpstr>
      <vt:lpstr>Gender gap is not homogeneous in EU</vt:lpstr>
      <vt:lpstr>France gender gap projection</vt:lpstr>
      <vt:lpstr>UK gender gap projection</vt:lpstr>
      <vt:lpstr>Consumer will be more and more well-informed</vt:lpstr>
      <vt:lpstr>PowerPoint Presentation</vt:lpstr>
      <vt:lpstr>Conclusion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2013-11-06T11:35:18Z</dcterms:created>
  <dcterms:modified xsi:type="dcterms:W3CDTF">2014-03-21T12:17:11Z</dcterms:modified>
</cp:coreProperties>
</file>