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0" r:id="rId2"/>
    <p:sldMasterId id="2147483685" r:id="rId3"/>
    <p:sldMasterId id="2147483700" r:id="rId4"/>
  </p:sldMasterIdLst>
  <p:notesMasterIdLst>
    <p:notesMasterId r:id="rId37"/>
  </p:notesMasterIdLst>
  <p:sldIdLst>
    <p:sldId id="256" r:id="rId5"/>
    <p:sldId id="307" r:id="rId6"/>
    <p:sldId id="312" r:id="rId7"/>
    <p:sldId id="311" r:id="rId8"/>
    <p:sldId id="316" r:id="rId9"/>
    <p:sldId id="300" r:id="rId10"/>
    <p:sldId id="314" r:id="rId11"/>
    <p:sldId id="302" r:id="rId12"/>
    <p:sldId id="303" r:id="rId13"/>
    <p:sldId id="318" r:id="rId14"/>
    <p:sldId id="319" r:id="rId15"/>
    <p:sldId id="320" r:id="rId16"/>
    <p:sldId id="304" r:id="rId17"/>
    <p:sldId id="306" r:id="rId18"/>
    <p:sldId id="321" r:id="rId19"/>
    <p:sldId id="322" r:id="rId20"/>
    <p:sldId id="315" r:id="rId21"/>
    <p:sldId id="275" r:id="rId22"/>
    <p:sldId id="290" r:id="rId23"/>
    <p:sldId id="291" r:id="rId24"/>
    <p:sldId id="292" r:id="rId25"/>
    <p:sldId id="293" r:id="rId26"/>
    <p:sldId id="294" r:id="rId27"/>
    <p:sldId id="295" r:id="rId28"/>
    <p:sldId id="296" r:id="rId29"/>
    <p:sldId id="297" r:id="rId30"/>
    <p:sldId id="299" r:id="rId31"/>
    <p:sldId id="277" r:id="rId32"/>
    <p:sldId id="317" r:id="rId33"/>
    <p:sldId id="298" r:id="rId34"/>
    <p:sldId id="313" r:id="rId35"/>
    <p:sldId id="270" r:id="rId36"/>
  </p:sldIdLst>
  <p:sldSz cx="9906000" cy="6858000" type="A4"/>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userDrawn="1">
          <p15:clr>
            <a:srgbClr val="A4A3A4"/>
          </p15:clr>
        </p15:guide>
        <p15:guide id="2" pos="2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AA95"/>
    <a:srgbClr val="E61111"/>
    <a:srgbClr val="D26E8A"/>
    <a:srgbClr val="008877"/>
    <a:srgbClr val="76DCC9"/>
    <a:srgbClr val="C81E45"/>
    <a:srgbClr val="E9458C"/>
    <a:srgbClr val="8F4693"/>
    <a:srgbClr val="113458"/>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5" autoAdjust="0"/>
    <p:restoredTop sz="94249" autoAdjust="0"/>
  </p:normalViewPr>
  <p:slideViewPr>
    <p:cSldViewPr showGuides="1">
      <p:cViewPr>
        <p:scale>
          <a:sx n="116" d="100"/>
          <a:sy n="116" d="100"/>
        </p:scale>
        <p:origin x="-1038" y="-72"/>
      </p:cViewPr>
      <p:guideLst>
        <p:guide orient="horz" pos="2160"/>
        <p:guide pos="262"/>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Upper quartile</c:v>
                </c:pt>
              </c:strCache>
            </c:strRef>
          </c:tx>
          <c:spPr>
            <a:ln w="28575" cap="rnd">
              <a:solidFill>
                <a:schemeClr val="accent1"/>
              </a:solidFill>
              <a:round/>
            </a:ln>
            <a:effectLst/>
          </c:spPr>
          <c:marker>
            <c:symbol val="none"/>
          </c:marker>
          <c:cat>
            <c:numRef>
              <c:f>Sheet1!$A$2:$A$13</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Sheet1!$B$2:$B$13</c:f>
              <c:numCache>
                <c:formatCode>General</c:formatCode>
                <c:ptCount val="12"/>
                <c:pt idx="0">
                  <c:v>2.9</c:v>
                </c:pt>
                <c:pt idx="1">
                  <c:v>2.9</c:v>
                </c:pt>
                <c:pt idx="2">
                  <c:v>4.4000000000000004</c:v>
                </c:pt>
                <c:pt idx="3">
                  <c:v>6</c:v>
                </c:pt>
                <c:pt idx="4">
                  <c:v>7.5</c:v>
                </c:pt>
                <c:pt idx="5">
                  <c:v>6.9</c:v>
                </c:pt>
                <c:pt idx="6">
                  <c:v>9.8000000000000007</c:v>
                </c:pt>
                <c:pt idx="7">
                  <c:v>10.1</c:v>
                </c:pt>
                <c:pt idx="8">
                  <c:v>11.5</c:v>
                </c:pt>
                <c:pt idx="9">
                  <c:v>12.8</c:v>
                </c:pt>
                <c:pt idx="10">
                  <c:v>15</c:v>
                </c:pt>
                <c:pt idx="11">
                  <c:v>14</c:v>
                </c:pt>
              </c:numCache>
            </c:numRef>
          </c:val>
          <c:smooth val="0"/>
          <c:extLst xmlns:c16r2="http://schemas.microsoft.com/office/drawing/2015/06/chart">
            <c:ext xmlns:c16="http://schemas.microsoft.com/office/drawing/2014/chart" uri="{C3380CC4-5D6E-409C-BE32-E72D297353CC}">
              <c16:uniqueId val="{00000000-293F-4216-AE7E-E75CD8652602}"/>
            </c:ext>
          </c:extLst>
        </c:ser>
        <c:ser>
          <c:idx val="1"/>
          <c:order val="1"/>
          <c:tx>
            <c:strRef>
              <c:f>Sheet1!$C$1</c:f>
              <c:strCache>
                <c:ptCount val="1"/>
                <c:pt idx="0">
                  <c:v>Median</c:v>
                </c:pt>
              </c:strCache>
            </c:strRef>
          </c:tx>
          <c:spPr>
            <a:ln w="28575" cap="rnd">
              <a:solidFill>
                <a:schemeClr val="accent2"/>
              </a:solidFill>
              <a:round/>
            </a:ln>
            <a:effectLst/>
          </c:spPr>
          <c:marker>
            <c:symbol val="none"/>
          </c:marker>
          <c:cat>
            <c:numRef>
              <c:f>Sheet1!$A$2:$A$13</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Sheet1!$C$2:$C$13</c:f>
              <c:numCache>
                <c:formatCode>General</c:formatCode>
                <c:ptCount val="12"/>
                <c:pt idx="0">
                  <c:v>0.8</c:v>
                </c:pt>
                <c:pt idx="1">
                  <c:v>1.8</c:v>
                </c:pt>
                <c:pt idx="2">
                  <c:v>1.9</c:v>
                </c:pt>
                <c:pt idx="3">
                  <c:v>2.9</c:v>
                </c:pt>
                <c:pt idx="4">
                  <c:v>3.5</c:v>
                </c:pt>
                <c:pt idx="5">
                  <c:v>4.0999999999999996</c:v>
                </c:pt>
                <c:pt idx="6">
                  <c:v>5.0999999999999996</c:v>
                </c:pt>
                <c:pt idx="7">
                  <c:v>5.8</c:v>
                </c:pt>
                <c:pt idx="8">
                  <c:v>8.5</c:v>
                </c:pt>
                <c:pt idx="9">
                  <c:v>9</c:v>
                </c:pt>
                <c:pt idx="10">
                  <c:v>9.5</c:v>
                </c:pt>
                <c:pt idx="11">
                  <c:v>10.5</c:v>
                </c:pt>
              </c:numCache>
            </c:numRef>
          </c:val>
          <c:smooth val="0"/>
          <c:extLst xmlns:c16r2="http://schemas.microsoft.com/office/drawing/2015/06/chart">
            <c:ext xmlns:c16="http://schemas.microsoft.com/office/drawing/2014/chart" uri="{C3380CC4-5D6E-409C-BE32-E72D297353CC}">
              <c16:uniqueId val="{00000001-293F-4216-AE7E-E75CD8652602}"/>
            </c:ext>
          </c:extLst>
        </c:ser>
        <c:ser>
          <c:idx val="2"/>
          <c:order val="2"/>
          <c:tx>
            <c:strRef>
              <c:f>Sheet1!$D$1</c:f>
              <c:strCache>
                <c:ptCount val="1"/>
                <c:pt idx="0">
                  <c:v>Lower quartile</c:v>
                </c:pt>
              </c:strCache>
            </c:strRef>
          </c:tx>
          <c:spPr>
            <a:ln w="28575" cap="rnd">
              <a:solidFill>
                <a:schemeClr val="accent3"/>
              </a:solidFill>
              <a:round/>
            </a:ln>
            <a:effectLst/>
          </c:spPr>
          <c:marker>
            <c:symbol val="none"/>
          </c:marker>
          <c:cat>
            <c:numRef>
              <c:f>Sheet1!$A$2:$A$13</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Sheet1!$D$2:$D$13</c:f>
              <c:numCache>
                <c:formatCode>General</c:formatCode>
                <c:ptCount val="12"/>
                <c:pt idx="0">
                  <c:v>0.4</c:v>
                </c:pt>
                <c:pt idx="1">
                  <c:v>1</c:v>
                </c:pt>
                <c:pt idx="2">
                  <c:v>1</c:v>
                </c:pt>
                <c:pt idx="3">
                  <c:v>1.4</c:v>
                </c:pt>
                <c:pt idx="4">
                  <c:v>1.4</c:v>
                </c:pt>
                <c:pt idx="5">
                  <c:v>1.8</c:v>
                </c:pt>
                <c:pt idx="6">
                  <c:v>2.8</c:v>
                </c:pt>
                <c:pt idx="7">
                  <c:v>3.8</c:v>
                </c:pt>
                <c:pt idx="8">
                  <c:v>5.7</c:v>
                </c:pt>
                <c:pt idx="9">
                  <c:v>6.4</c:v>
                </c:pt>
                <c:pt idx="10">
                  <c:v>7.6</c:v>
                </c:pt>
                <c:pt idx="11">
                  <c:v>7.2</c:v>
                </c:pt>
              </c:numCache>
            </c:numRef>
          </c:val>
          <c:smooth val="0"/>
          <c:extLst xmlns:c16r2="http://schemas.microsoft.com/office/drawing/2015/06/chart">
            <c:ext xmlns:c16="http://schemas.microsoft.com/office/drawing/2014/chart" uri="{C3380CC4-5D6E-409C-BE32-E72D297353CC}">
              <c16:uniqueId val="{00000002-293F-4216-AE7E-E75CD8652602}"/>
            </c:ext>
          </c:extLst>
        </c:ser>
        <c:ser>
          <c:idx val="3"/>
          <c:order val="3"/>
          <c:tx>
            <c:strRef>
              <c:f>Sheet1!$E$1</c:f>
              <c:strCache>
                <c:ptCount val="1"/>
                <c:pt idx="0">
                  <c:v>UK</c:v>
                </c:pt>
              </c:strCache>
            </c:strRef>
          </c:tx>
          <c:spPr>
            <a:ln w="28575" cap="rnd">
              <a:solidFill>
                <a:schemeClr val="accent4"/>
              </a:solidFill>
              <a:round/>
            </a:ln>
            <a:effectLst/>
          </c:spPr>
          <c:marker>
            <c:symbol val="none"/>
          </c:marker>
          <c:cat>
            <c:numRef>
              <c:f>Sheet1!$A$2:$A$13</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Sheet1!$E$2:$E$13</c:f>
              <c:numCache>
                <c:formatCode>General</c:formatCode>
                <c:ptCount val="12"/>
                <c:pt idx="0">
                  <c:v>1.2</c:v>
                </c:pt>
                <c:pt idx="1">
                  <c:v>2</c:v>
                </c:pt>
                <c:pt idx="2">
                  <c:v>3</c:v>
                </c:pt>
                <c:pt idx="3">
                  <c:v>3</c:v>
                </c:pt>
                <c:pt idx="4">
                  <c:v>6.4</c:v>
                </c:pt>
                <c:pt idx="5">
                  <c:v>7.4</c:v>
                </c:pt>
                <c:pt idx="6">
                  <c:v>9.8000000000000007</c:v>
                </c:pt>
                <c:pt idx="7">
                  <c:v>6.9</c:v>
                </c:pt>
                <c:pt idx="8">
                  <c:v>9.5</c:v>
                </c:pt>
                <c:pt idx="9">
                  <c:v>9.1999999999999993</c:v>
                </c:pt>
                <c:pt idx="10">
                  <c:v>9.6999999999999993</c:v>
                </c:pt>
                <c:pt idx="11">
                  <c:v>13.8</c:v>
                </c:pt>
              </c:numCache>
            </c:numRef>
          </c:val>
          <c:smooth val="0"/>
          <c:extLst xmlns:c16r2="http://schemas.microsoft.com/office/drawing/2015/06/chart">
            <c:ext xmlns:c16="http://schemas.microsoft.com/office/drawing/2014/chart" uri="{C3380CC4-5D6E-409C-BE32-E72D297353CC}">
              <c16:uniqueId val="{00000003-293F-4216-AE7E-E75CD8652602}"/>
            </c:ext>
          </c:extLst>
        </c:ser>
        <c:dLbls>
          <c:showLegendKey val="0"/>
          <c:showVal val="0"/>
          <c:showCatName val="0"/>
          <c:showSerName val="0"/>
          <c:showPercent val="0"/>
          <c:showBubbleSize val="0"/>
        </c:dLbls>
        <c:marker val="1"/>
        <c:smooth val="0"/>
        <c:axId val="272275712"/>
        <c:axId val="272289792"/>
      </c:lineChart>
      <c:catAx>
        <c:axId val="27227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3F4548"/>
                </a:solidFill>
                <a:latin typeface="+mn-lt"/>
                <a:ea typeface="+mn-ea"/>
                <a:cs typeface="+mn-cs"/>
              </a:defRPr>
            </a:pPr>
            <a:endParaRPr lang="en-US"/>
          </a:p>
        </c:txPr>
        <c:crossAx val="272289792"/>
        <c:crosses val="autoZero"/>
        <c:auto val="1"/>
        <c:lblAlgn val="ctr"/>
        <c:lblOffset val="100"/>
        <c:noMultiLvlLbl val="0"/>
      </c:catAx>
      <c:valAx>
        <c:axId val="272289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3F4548"/>
                    </a:solidFill>
                    <a:latin typeface="+mn-lt"/>
                    <a:ea typeface="+mn-ea"/>
                    <a:cs typeface="+mn-cs"/>
                  </a:defRPr>
                </a:pPr>
                <a:r>
                  <a:rPr lang="en-GB"/>
                  <a:t>% of samples resistant</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3F4548"/>
                </a:solidFill>
                <a:latin typeface="+mn-lt"/>
                <a:ea typeface="+mn-ea"/>
                <a:cs typeface="+mn-cs"/>
              </a:defRPr>
            </a:pPr>
            <a:endParaRPr lang="en-US"/>
          </a:p>
        </c:txPr>
        <c:crossAx val="2722757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rgbClr val="3F4548"/>
              </a:solidFill>
              <a:latin typeface="+mn-lt"/>
              <a:ea typeface="+mn-ea"/>
              <a:cs typeface="+mn-cs"/>
            </a:defRPr>
          </a:pPr>
          <a:endParaRPr lang="en-US"/>
        </a:p>
      </c:txPr>
    </c:legend>
    <c:plotVisOnly val="1"/>
    <c:dispBlanksAs val="gap"/>
    <c:showDLblsOverMax val="0"/>
  </c:chart>
  <c:spPr>
    <a:solidFill>
      <a:sysClr val="window" lastClr="FFFFFF"/>
    </a:solidFill>
    <a:ln w="12700" cap="flat" cmpd="sng" algn="ctr">
      <a:solidFill>
        <a:srgbClr val="3F4548"/>
      </a:solidFill>
      <a:prstDash val="solid"/>
      <a:miter lim="800000"/>
    </a:ln>
    <a:effectLst/>
  </c:spPr>
  <c:txPr>
    <a:bodyPr/>
    <a:lstStyle/>
    <a:p>
      <a:pPr>
        <a:defRPr>
          <a:solidFill>
            <a:srgbClr val="3F4548"/>
          </a:solidFill>
          <a:latin typeface="+mn-lt"/>
          <a:ea typeface="+mn-ea"/>
          <a:cs typeface="+mn-cs"/>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Sheet1!$C$2</c:f>
              <c:strCache>
                <c:ptCount val="1"/>
                <c:pt idx="0">
                  <c:v>Continued resistace</c:v>
                </c:pt>
              </c:strCache>
            </c:strRef>
          </c:tx>
          <c:spPr>
            <a:ln w="28575" cap="rnd">
              <a:solidFill>
                <a:schemeClr val="tx2">
                  <a:lumMod val="65000"/>
                  <a:lumOff val="35000"/>
                </a:schemeClr>
              </a:solidFill>
              <a:round/>
            </a:ln>
            <a:effectLst/>
          </c:spPr>
          <c:marker>
            <c:symbol val="none"/>
          </c:marker>
          <c:cat>
            <c:numRef>
              <c:f>Sheet1!$A$3:$A$53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Sheet1!$C$3:$C$53</c:f>
              <c:numCache>
                <c:formatCode>General</c:formatCode>
                <c:ptCount val="51"/>
                <c:pt idx="1">
                  <c:v>5</c:v>
                </c:pt>
                <c:pt idx="2">
                  <c:v>4</c:v>
                </c:pt>
                <c:pt idx="3">
                  <c:v>9</c:v>
                </c:pt>
                <c:pt idx="4">
                  <c:v>16</c:v>
                </c:pt>
                <c:pt idx="5">
                  <c:v>25</c:v>
                </c:pt>
                <c:pt idx="6">
                  <c:v>36</c:v>
                </c:pt>
                <c:pt idx="7">
                  <c:v>49</c:v>
                </c:pt>
                <c:pt idx="8">
                  <c:v>64</c:v>
                </c:pt>
                <c:pt idx="9">
                  <c:v>81</c:v>
                </c:pt>
                <c:pt idx="10">
                  <c:v>100</c:v>
                </c:pt>
                <c:pt idx="11">
                  <c:v>121</c:v>
                </c:pt>
                <c:pt idx="12">
                  <c:v>144</c:v>
                </c:pt>
                <c:pt idx="13">
                  <c:v>169</c:v>
                </c:pt>
                <c:pt idx="14">
                  <c:v>196</c:v>
                </c:pt>
                <c:pt idx="15">
                  <c:v>225</c:v>
                </c:pt>
                <c:pt idx="16">
                  <c:v>256</c:v>
                </c:pt>
                <c:pt idx="17">
                  <c:v>289</c:v>
                </c:pt>
                <c:pt idx="18">
                  <c:v>324</c:v>
                </c:pt>
                <c:pt idx="19">
                  <c:v>361</c:v>
                </c:pt>
                <c:pt idx="20">
                  <c:v>400</c:v>
                </c:pt>
                <c:pt idx="21">
                  <c:v>441</c:v>
                </c:pt>
                <c:pt idx="22">
                  <c:v>484</c:v>
                </c:pt>
                <c:pt idx="23">
                  <c:v>529</c:v>
                </c:pt>
                <c:pt idx="24">
                  <c:v>576</c:v>
                </c:pt>
                <c:pt idx="25">
                  <c:v>625</c:v>
                </c:pt>
                <c:pt idx="26">
                  <c:v>676</c:v>
                </c:pt>
                <c:pt idx="27">
                  <c:v>729</c:v>
                </c:pt>
                <c:pt idx="28">
                  <c:v>784</c:v>
                </c:pt>
                <c:pt idx="29">
                  <c:v>841</c:v>
                </c:pt>
                <c:pt idx="30">
                  <c:v>900</c:v>
                </c:pt>
                <c:pt idx="31">
                  <c:v>961</c:v>
                </c:pt>
                <c:pt idx="32">
                  <c:v>1024</c:v>
                </c:pt>
                <c:pt idx="33">
                  <c:v>1089</c:v>
                </c:pt>
                <c:pt idx="34">
                  <c:v>1156</c:v>
                </c:pt>
                <c:pt idx="35">
                  <c:v>1225</c:v>
                </c:pt>
                <c:pt idx="36">
                  <c:v>1296</c:v>
                </c:pt>
                <c:pt idx="37">
                  <c:v>1369</c:v>
                </c:pt>
                <c:pt idx="38">
                  <c:v>1444</c:v>
                </c:pt>
                <c:pt idx="39">
                  <c:v>1521</c:v>
                </c:pt>
                <c:pt idx="40">
                  <c:v>1600</c:v>
                </c:pt>
                <c:pt idx="41">
                  <c:v>1681</c:v>
                </c:pt>
                <c:pt idx="42">
                  <c:v>1764</c:v>
                </c:pt>
                <c:pt idx="43">
                  <c:v>1849</c:v>
                </c:pt>
                <c:pt idx="44">
                  <c:v>1936</c:v>
                </c:pt>
                <c:pt idx="45">
                  <c:v>2025</c:v>
                </c:pt>
                <c:pt idx="46">
                  <c:v>2116</c:v>
                </c:pt>
                <c:pt idx="47">
                  <c:v>2209</c:v>
                </c:pt>
                <c:pt idx="48">
                  <c:v>2304</c:v>
                </c:pt>
                <c:pt idx="49">
                  <c:v>2401</c:v>
                </c:pt>
                <c:pt idx="50">
                  <c:v>2500</c:v>
                </c:pt>
              </c:numCache>
            </c:numRef>
          </c:val>
          <c:smooth val="0"/>
          <c:extLst xmlns:c16r2="http://schemas.microsoft.com/office/drawing/2015/06/chart">
            <c:ext xmlns:c16="http://schemas.microsoft.com/office/drawing/2014/chart" uri="{C3380CC4-5D6E-409C-BE32-E72D297353CC}">
              <c16:uniqueId val="{00000000-4B68-4E2C-B2A3-EBB648DEE717}"/>
            </c:ext>
          </c:extLst>
        </c:ser>
        <c:ser>
          <c:idx val="3"/>
          <c:order val="1"/>
          <c:tx>
            <c:strRef>
              <c:f>Sheet1!$D$2</c:f>
              <c:strCache>
                <c:ptCount val="1"/>
                <c:pt idx="0">
                  <c:v>Tapered resistance</c:v>
                </c:pt>
              </c:strCache>
            </c:strRef>
          </c:tx>
          <c:spPr>
            <a:ln w="28575" cap="rnd">
              <a:solidFill>
                <a:schemeClr val="accent6">
                  <a:lumMod val="75000"/>
                </a:schemeClr>
              </a:solidFill>
              <a:prstDash val="dash"/>
              <a:round/>
            </a:ln>
            <a:effectLst/>
          </c:spPr>
          <c:marker>
            <c:symbol val="none"/>
          </c:marker>
          <c:cat>
            <c:numRef>
              <c:f>Sheet1!$A$3:$A$53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Sheet1!$D$3:$D$53</c:f>
              <c:numCache>
                <c:formatCode>General</c:formatCode>
                <c:ptCount val="51"/>
                <c:pt idx="25">
                  <c:v>620.1</c:v>
                </c:pt>
                <c:pt idx="26">
                  <c:v>666</c:v>
                </c:pt>
                <c:pt idx="27">
                  <c:v>713.7</c:v>
                </c:pt>
                <c:pt idx="28">
                  <c:v>763.2</c:v>
                </c:pt>
                <c:pt idx="29">
                  <c:v>808.80000000000007</c:v>
                </c:pt>
                <c:pt idx="30">
                  <c:v>856.00000000000011</c:v>
                </c:pt>
                <c:pt idx="31">
                  <c:v>898.70000000000016</c:v>
                </c:pt>
                <c:pt idx="32">
                  <c:v>942.80000000000018</c:v>
                </c:pt>
                <c:pt idx="33">
                  <c:v>981.80000000000018</c:v>
                </c:pt>
                <c:pt idx="34">
                  <c:v>1022.0000000000002</c:v>
                </c:pt>
                <c:pt idx="35">
                  <c:v>1063.4000000000003</c:v>
                </c:pt>
                <c:pt idx="36">
                  <c:v>1098.9000000000003</c:v>
                </c:pt>
                <c:pt idx="37">
                  <c:v>1135.4000000000003</c:v>
                </c:pt>
                <c:pt idx="38">
                  <c:v>1165.4000000000003</c:v>
                </c:pt>
                <c:pt idx="39">
                  <c:v>1188.5000000000002</c:v>
                </c:pt>
                <c:pt idx="40">
                  <c:v>1212.2000000000003</c:v>
                </c:pt>
                <c:pt idx="41">
                  <c:v>1236.5000000000002</c:v>
                </c:pt>
                <c:pt idx="42">
                  <c:v>1261.4000000000003</c:v>
                </c:pt>
                <c:pt idx="43">
                  <c:v>1278.4000000000003</c:v>
                </c:pt>
                <c:pt idx="44">
                  <c:v>1295.8000000000004</c:v>
                </c:pt>
                <c:pt idx="45">
                  <c:v>1313.6000000000004</c:v>
                </c:pt>
                <c:pt idx="46">
                  <c:v>1331.8000000000004</c:v>
                </c:pt>
                <c:pt idx="47">
                  <c:v>1341.1000000000004</c:v>
                </c:pt>
                <c:pt idx="48">
                  <c:v>1350.6000000000004</c:v>
                </c:pt>
                <c:pt idx="49">
                  <c:v>1360.3000000000004</c:v>
                </c:pt>
                <c:pt idx="50">
                  <c:v>1370.2000000000005</c:v>
                </c:pt>
              </c:numCache>
            </c:numRef>
          </c:val>
          <c:smooth val="0"/>
          <c:extLst xmlns:c16r2="http://schemas.microsoft.com/office/drawing/2015/06/chart">
            <c:ext xmlns:c16="http://schemas.microsoft.com/office/drawing/2014/chart" uri="{C3380CC4-5D6E-409C-BE32-E72D297353CC}">
              <c16:uniqueId val="{00000001-4B68-4E2C-B2A3-EBB648DEE717}"/>
            </c:ext>
          </c:extLst>
        </c:ser>
        <c:ser>
          <c:idx val="4"/>
          <c:order val="2"/>
          <c:tx>
            <c:strRef>
              <c:f>Sheet1!$E$2</c:f>
              <c:strCache>
                <c:ptCount val="1"/>
                <c:pt idx="0">
                  <c:v>Decreasing resistance</c:v>
                </c:pt>
              </c:strCache>
            </c:strRef>
          </c:tx>
          <c:spPr>
            <a:ln w="28575" cap="rnd">
              <a:solidFill>
                <a:srgbClr val="C81E45"/>
              </a:solidFill>
              <a:prstDash val="dash"/>
              <a:round/>
            </a:ln>
            <a:effectLst/>
          </c:spPr>
          <c:marker>
            <c:symbol val="none"/>
          </c:marker>
          <c:cat>
            <c:numRef>
              <c:f>Sheet1!$A$3:$A$53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Sheet1!$E$3:$E$53</c:f>
              <c:numCache>
                <c:formatCode>General</c:formatCode>
                <c:ptCount val="51"/>
                <c:pt idx="25">
                  <c:v>620.1</c:v>
                </c:pt>
                <c:pt idx="26">
                  <c:v>666</c:v>
                </c:pt>
                <c:pt idx="27">
                  <c:v>708.4</c:v>
                </c:pt>
                <c:pt idx="28">
                  <c:v>746.9</c:v>
                </c:pt>
                <c:pt idx="29">
                  <c:v>781.1</c:v>
                </c:pt>
                <c:pt idx="30">
                  <c:v>810.6</c:v>
                </c:pt>
                <c:pt idx="31">
                  <c:v>835</c:v>
                </c:pt>
                <c:pt idx="32">
                  <c:v>853.9</c:v>
                </c:pt>
                <c:pt idx="33">
                  <c:v>866.9</c:v>
                </c:pt>
                <c:pt idx="34">
                  <c:v>873.6</c:v>
                </c:pt>
                <c:pt idx="35">
                  <c:v>873.6</c:v>
                </c:pt>
                <c:pt idx="36">
                  <c:v>866.5</c:v>
                </c:pt>
                <c:pt idx="37">
                  <c:v>851.9</c:v>
                </c:pt>
                <c:pt idx="38">
                  <c:v>829.4</c:v>
                </c:pt>
                <c:pt idx="39">
                  <c:v>798.6</c:v>
                </c:pt>
                <c:pt idx="40">
                  <c:v>759.1</c:v>
                </c:pt>
                <c:pt idx="41">
                  <c:v>710.5</c:v>
                </c:pt>
                <c:pt idx="42">
                  <c:v>652.4</c:v>
                </c:pt>
                <c:pt idx="43">
                  <c:v>584.4</c:v>
                </c:pt>
                <c:pt idx="44">
                  <c:v>514.79999999999995</c:v>
                </c:pt>
                <c:pt idx="45">
                  <c:v>443.59999999999997</c:v>
                </c:pt>
                <c:pt idx="46">
                  <c:v>370.79999999999995</c:v>
                </c:pt>
                <c:pt idx="47">
                  <c:v>296.39999999999998</c:v>
                </c:pt>
                <c:pt idx="48">
                  <c:v>220.39999999999998</c:v>
                </c:pt>
                <c:pt idx="49">
                  <c:v>142.79999999999995</c:v>
                </c:pt>
                <c:pt idx="50">
                  <c:v>63.599999999999952</c:v>
                </c:pt>
              </c:numCache>
            </c:numRef>
          </c:val>
          <c:smooth val="0"/>
          <c:extLst xmlns:c16r2="http://schemas.microsoft.com/office/drawing/2015/06/chart">
            <c:ext xmlns:c16="http://schemas.microsoft.com/office/drawing/2014/chart" uri="{C3380CC4-5D6E-409C-BE32-E72D297353CC}">
              <c16:uniqueId val="{00000002-4B68-4E2C-B2A3-EBB648DEE717}"/>
            </c:ext>
          </c:extLst>
        </c:ser>
        <c:dLbls>
          <c:showLegendKey val="0"/>
          <c:showVal val="0"/>
          <c:showCatName val="0"/>
          <c:showSerName val="0"/>
          <c:showPercent val="0"/>
          <c:showBubbleSize val="0"/>
        </c:dLbls>
        <c:marker val="1"/>
        <c:smooth val="0"/>
        <c:axId val="280558208"/>
        <c:axId val="280560000"/>
      </c:lineChart>
      <c:catAx>
        <c:axId val="280558208"/>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80560000"/>
        <c:crossesAt val="-1000"/>
        <c:auto val="1"/>
        <c:lblAlgn val="ctr"/>
        <c:lblOffset val="100"/>
        <c:noMultiLvlLbl val="0"/>
      </c:catAx>
      <c:valAx>
        <c:axId val="280560000"/>
        <c:scaling>
          <c:orientation val="minMax"/>
          <c:min val="-500"/>
        </c:scaling>
        <c:delete val="0"/>
        <c:axPos val="l"/>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80558208"/>
        <c:crossesAt val="1"/>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7CEC8F-4E3C-45FE-9DD6-6BCE22EA678C}"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GB"/>
        </a:p>
      </dgm:t>
    </dgm:pt>
    <dgm:pt modelId="{4E9CFE44-00B6-4380-B485-11F302C2FC6B}">
      <dgm:prSet phldrT="[Text]" custT="1"/>
      <dgm:spPr/>
      <dgm:t>
        <a:bodyPr/>
        <a:lstStyle/>
        <a:p>
          <a:r>
            <a:rPr lang="en-GB" sz="1800" b="1" dirty="0"/>
            <a:t>INTRODUCTION</a:t>
          </a:r>
        </a:p>
      </dgm:t>
    </dgm:pt>
    <dgm:pt modelId="{E2A986A3-009B-48C0-AE45-F00EEC98E2CC}" type="parTrans" cxnId="{8DAD9545-5809-4BB9-98D8-37C3A5F1367A}">
      <dgm:prSet/>
      <dgm:spPr/>
      <dgm:t>
        <a:bodyPr/>
        <a:lstStyle/>
        <a:p>
          <a:endParaRPr lang="en-GB" sz="1800"/>
        </a:p>
      </dgm:t>
    </dgm:pt>
    <dgm:pt modelId="{25407608-E0E3-4A32-8908-1A542EACD66F}" type="sibTrans" cxnId="{8DAD9545-5809-4BB9-98D8-37C3A5F1367A}">
      <dgm:prSet custT="1"/>
      <dgm:spPr>
        <a:ln w="28575">
          <a:solidFill>
            <a:schemeClr val="accent1"/>
          </a:solidFill>
          <a:headEnd type="none" w="med" len="med"/>
          <a:tailEnd type="triangle" w="med" len="med"/>
        </a:ln>
      </dgm:spPr>
      <dgm:t>
        <a:bodyPr/>
        <a:lstStyle/>
        <a:p>
          <a:endParaRPr lang="en-GB" sz="1800" dirty="0"/>
        </a:p>
      </dgm:t>
    </dgm:pt>
    <dgm:pt modelId="{31326ADE-F862-4D27-A7ED-E8F944D6AD54}">
      <dgm:prSet phldrT="[Text]" custT="1"/>
      <dgm:spPr>
        <a:solidFill>
          <a:schemeClr val="accent2"/>
        </a:solidFill>
      </dgm:spPr>
      <dgm:t>
        <a:bodyPr/>
        <a:lstStyle/>
        <a:p>
          <a:r>
            <a:rPr lang="en-GB" sz="1800" b="1" dirty="0"/>
            <a:t>MEDICAL OVERVIEW</a:t>
          </a:r>
        </a:p>
      </dgm:t>
    </dgm:pt>
    <dgm:pt modelId="{BC42DBD5-00A6-4319-BF32-110D47ACF7E7}" type="parTrans" cxnId="{9959F179-90A3-4861-9B0E-CBB05E656FC5}">
      <dgm:prSet/>
      <dgm:spPr/>
      <dgm:t>
        <a:bodyPr/>
        <a:lstStyle/>
        <a:p>
          <a:endParaRPr lang="en-GB" sz="1800"/>
        </a:p>
      </dgm:t>
    </dgm:pt>
    <dgm:pt modelId="{75C90E8F-B035-40FD-9FFD-53113F1B9BCD}" type="sibTrans" cxnId="{9959F179-90A3-4861-9B0E-CBB05E656FC5}">
      <dgm:prSet custT="1"/>
      <dgm:spPr>
        <a:ln w="28575">
          <a:solidFill>
            <a:schemeClr val="accent1"/>
          </a:solidFill>
          <a:headEnd type="none" w="med" len="med"/>
          <a:tailEnd type="triangle" w="med" len="med"/>
        </a:ln>
      </dgm:spPr>
      <dgm:t>
        <a:bodyPr/>
        <a:lstStyle/>
        <a:p>
          <a:endParaRPr lang="en-GB" sz="1800" dirty="0"/>
        </a:p>
      </dgm:t>
    </dgm:pt>
    <dgm:pt modelId="{439D6F8E-547A-4258-9D43-2799EF030395}">
      <dgm:prSet phldrT="[Text]" custT="1"/>
      <dgm:spPr>
        <a:solidFill>
          <a:schemeClr val="accent2"/>
        </a:solidFill>
      </dgm:spPr>
      <dgm:t>
        <a:bodyPr/>
        <a:lstStyle/>
        <a:p>
          <a:r>
            <a:rPr lang="en-GB" sz="1800" b="1" dirty="0"/>
            <a:t>MODEL STRUCTURE</a:t>
          </a:r>
        </a:p>
      </dgm:t>
    </dgm:pt>
    <dgm:pt modelId="{9D1117F2-F61C-47FB-B9B2-89E501A2008B}" type="parTrans" cxnId="{9A2C6FBC-A572-48D8-B8FA-894881B75C65}">
      <dgm:prSet/>
      <dgm:spPr/>
      <dgm:t>
        <a:bodyPr/>
        <a:lstStyle/>
        <a:p>
          <a:endParaRPr lang="en-GB" sz="1800"/>
        </a:p>
      </dgm:t>
    </dgm:pt>
    <dgm:pt modelId="{5A5F2BCD-BC0B-40ED-9770-90526BC4B6AD}" type="sibTrans" cxnId="{9A2C6FBC-A572-48D8-B8FA-894881B75C65}">
      <dgm:prSet custT="1"/>
      <dgm:spPr>
        <a:ln w="28575">
          <a:solidFill>
            <a:schemeClr val="accent1"/>
          </a:solidFill>
          <a:headEnd type="none" w="med" len="med"/>
          <a:tailEnd type="triangle" w="med" len="med"/>
        </a:ln>
      </dgm:spPr>
      <dgm:t>
        <a:bodyPr/>
        <a:lstStyle/>
        <a:p>
          <a:endParaRPr lang="en-GB" sz="1800"/>
        </a:p>
      </dgm:t>
    </dgm:pt>
    <dgm:pt modelId="{306E8226-6AA3-41B6-B24E-0973E24802B8}">
      <dgm:prSet phldrT="[Text]" custT="1"/>
      <dgm:spPr>
        <a:solidFill>
          <a:schemeClr val="accent2"/>
        </a:solidFill>
      </dgm:spPr>
      <dgm:t>
        <a:bodyPr/>
        <a:lstStyle/>
        <a:p>
          <a:r>
            <a:rPr lang="en-GB" sz="1800" b="1" dirty="0"/>
            <a:t>PARAMETERISATION</a:t>
          </a:r>
        </a:p>
      </dgm:t>
    </dgm:pt>
    <dgm:pt modelId="{4A15B1CD-5455-4039-98AE-4D27A7A81075}" type="parTrans" cxnId="{B499048A-F93F-4753-9010-E82E190C1C0F}">
      <dgm:prSet/>
      <dgm:spPr/>
      <dgm:t>
        <a:bodyPr/>
        <a:lstStyle/>
        <a:p>
          <a:endParaRPr lang="en-GB" sz="1800"/>
        </a:p>
      </dgm:t>
    </dgm:pt>
    <dgm:pt modelId="{B6ED15A3-BDA3-4DA9-984C-4AEFCE912B16}" type="sibTrans" cxnId="{B499048A-F93F-4753-9010-E82E190C1C0F}">
      <dgm:prSet custT="1"/>
      <dgm:spPr>
        <a:ln w="28575">
          <a:solidFill>
            <a:schemeClr val="accent1"/>
          </a:solidFill>
          <a:headEnd type="none" w="med" len="med"/>
          <a:tailEnd type="triangle" w="med" len="med"/>
        </a:ln>
      </dgm:spPr>
      <dgm:t>
        <a:bodyPr/>
        <a:lstStyle/>
        <a:p>
          <a:endParaRPr lang="en-GB" sz="1800"/>
        </a:p>
      </dgm:t>
    </dgm:pt>
    <dgm:pt modelId="{7B60F707-6470-486B-8B2C-C49BF5DE9DFB}">
      <dgm:prSet phldrT="[Text]" custT="1"/>
      <dgm:spPr>
        <a:solidFill>
          <a:schemeClr val="accent1"/>
        </a:solidFill>
      </dgm:spPr>
      <dgm:t>
        <a:bodyPr/>
        <a:lstStyle/>
        <a:p>
          <a:r>
            <a:rPr lang="en-GB" sz="1800" b="1" dirty="0">
              <a:solidFill>
                <a:schemeClr val="accent2"/>
              </a:solidFill>
            </a:rPr>
            <a:t>‘RESULTS’ AND NEXT STEPS</a:t>
          </a:r>
        </a:p>
      </dgm:t>
    </dgm:pt>
    <dgm:pt modelId="{18A02126-FAEC-43C5-B071-17396AFC89BD}" type="parTrans" cxnId="{99C09E47-561E-4546-8A80-649DB0556520}">
      <dgm:prSet/>
      <dgm:spPr/>
      <dgm:t>
        <a:bodyPr/>
        <a:lstStyle/>
        <a:p>
          <a:endParaRPr lang="en-GB" sz="1800"/>
        </a:p>
      </dgm:t>
    </dgm:pt>
    <dgm:pt modelId="{B8E781C3-0EEC-427D-9F76-1A4F2533D87B}" type="sibTrans" cxnId="{99C09E47-561E-4546-8A80-649DB0556520}">
      <dgm:prSet/>
      <dgm:spPr/>
      <dgm:t>
        <a:bodyPr/>
        <a:lstStyle/>
        <a:p>
          <a:endParaRPr lang="en-GB" sz="1800"/>
        </a:p>
      </dgm:t>
    </dgm:pt>
    <dgm:pt modelId="{9AD21BCD-AC66-4D29-84ED-6410D7FC8892}" type="pres">
      <dgm:prSet presAssocID="{4C7CEC8F-4E3C-45FE-9DD6-6BCE22EA678C}" presName="Name0" presStyleCnt="0">
        <dgm:presLayoutVars>
          <dgm:dir/>
          <dgm:resizeHandles val="exact"/>
        </dgm:presLayoutVars>
      </dgm:prSet>
      <dgm:spPr/>
      <dgm:t>
        <a:bodyPr/>
        <a:lstStyle/>
        <a:p>
          <a:endParaRPr lang="en-GB"/>
        </a:p>
      </dgm:t>
    </dgm:pt>
    <dgm:pt modelId="{4C5D110B-A4CE-46AD-B86A-CA1E95B2FF1C}" type="pres">
      <dgm:prSet presAssocID="{4E9CFE44-00B6-4380-B485-11F302C2FC6B}" presName="node" presStyleLbl="node1" presStyleIdx="0" presStyleCnt="5">
        <dgm:presLayoutVars>
          <dgm:bulletEnabled val="1"/>
        </dgm:presLayoutVars>
      </dgm:prSet>
      <dgm:spPr/>
      <dgm:t>
        <a:bodyPr/>
        <a:lstStyle/>
        <a:p>
          <a:endParaRPr lang="en-GB"/>
        </a:p>
      </dgm:t>
    </dgm:pt>
    <dgm:pt modelId="{D455E494-8D6F-45F3-94B0-941C7CD3DA8B}" type="pres">
      <dgm:prSet presAssocID="{25407608-E0E3-4A32-8908-1A542EACD66F}" presName="sibTrans" presStyleLbl="sibTrans1D1" presStyleIdx="0" presStyleCnt="4"/>
      <dgm:spPr/>
      <dgm:t>
        <a:bodyPr/>
        <a:lstStyle/>
        <a:p>
          <a:endParaRPr lang="en-GB"/>
        </a:p>
      </dgm:t>
    </dgm:pt>
    <dgm:pt modelId="{7CF00EB3-50D7-4DB3-BCB4-ACA360DF8402}" type="pres">
      <dgm:prSet presAssocID="{25407608-E0E3-4A32-8908-1A542EACD66F}" presName="connectorText" presStyleLbl="sibTrans1D1" presStyleIdx="0" presStyleCnt="4"/>
      <dgm:spPr/>
      <dgm:t>
        <a:bodyPr/>
        <a:lstStyle/>
        <a:p>
          <a:endParaRPr lang="en-GB"/>
        </a:p>
      </dgm:t>
    </dgm:pt>
    <dgm:pt modelId="{4351B200-CAC1-4C0F-8DE9-FF814DDA4602}" type="pres">
      <dgm:prSet presAssocID="{31326ADE-F862-4D27-A7ED-E8F944D6AD54}" presName="node" presStyleLbl="node1" presStyleIdx="1" presStyleCnt="5">
        <dgm:presLayoutVars>
          <dgm:bulletEnabled val="1"/>
        </dgm:presLayoutVars>
      </dgm:prSet>
      <dgm:spPr/>
      <dgm:t>
        <a:bodyPr/>
        <a:lstStyle/>
        <a:p>
          <a:endParaRPr lang="en-GB"/>
        </a:p>
      </dgm:t>
    </dgm:pt>
    <dgm:pt modelId="{778D924B-D889-4F9F-A7AC-6A95FB786631}" type="pres">
      <dgm:prSet presAssocID="{75C90E8F-B035-40FD-9FFD-53113F1B9BCD}" presName="sibTrans" presStyleLbl="sibTrans1D1" presStyleIdx="1" presStyleCnt="4"/>
      <dgm:spPr/>
      <dgm:t>
        <a:bodyPr/>
        <a:lstStyle/>
        <a:p>
          <a:endParaRPr lang="en-GB"/>
        </a:p>
      </dgm:t>
    </dgm:pt>
    <dgm:pt modelId="{30C6FECA-D1C4-4775-B64A-30CEC5BFF40C}" type="pres">
      <dgm:prSet presAssocID="{75C90E8F-B035-40FD-9FFD-53113F1B9BCD}" presName="connectorText" presStyleLbl="sibTrans1D1" presStyleIdx="1" presStyleCnt="4"/>
      <dgm:spPr/>
      <dgm:t>
        <a:bodyPr/>
        <a:lstStyle/>
        <a:p>
          <a:endParaRPr lang="en-GB"/>
        </a:p>
      </dgm:t>
    </dgm:pt>
    <dgm:pt modelId="{02B53F25-A3DB-45D4-B788-79369B2F62CD}" type="pres">
      <dgm:prSet presAssocID="{439D6F8E-547A-4258-9D43-2799EF030395}" presName="node" presStyleLbl="node1" presStyleIdx="2" presStyleCnt="5">
        <dgm:presLayoutVars>
          <dgm:bulletEnabled val="1"/>
        </dgm:presLayoutVars>
      </dgm:prSet>
      <dgm:spPr/>
      <dgm:t>
        <a:bodyPr/>
        <a:lstStyle/>
        <a:p>
          <a:endParaRPr lang="en-GB"/>
        </a:p>
      </dgm:t>
    </dgm:pt>
    <dgm:pt modelId="{593C6E53-555A-478F-A2E2-E624CD8208EC}" type="pres">
      <dgm:prSet presAssocID="{5A5F2BCD-BC0B-40ED-9770-90526BC4B6AD}" presName="sibTrans" presStyleLbl="sibTrans1D1" presStyleIdx="2" presStyleCnt="4"/>
      <dgm:spPr/>
      <dgm:t>
        <a:bodyPr/>
        <a:lstStyle/>
        <a:p>
          <a:endParaRPr lang="en-GB"/>
        </a:p>
      </dgm:t>
    </dgm:pt>
    <dgm:pt modelId="{7211A8C3-763E-444D-910D-449F0D1E2708}" type="pres">
      <dgm:prSet presAssocID="{5A5F2BCD-BC0B-40ED-9770-90526BC4B6AD}" presName="connectorText" presStyleLbl="sibTrans1D1" presStyleIdx="2" presStyleCnt="4"/>
      <dgm:spPr/>
      <dgm:t>
        <a:bodyPr/>
        <a:lstStyle/>
        <a:p>
          <a:endParaRPr lang="en-GB"/>
        </a:p>
      </dgm:t>
    </dgm:pt>
    <dgm:pt modelId="{F8F59FB6-1BCB-4B54-B405-A3D85A931F14}" type="pres">
      <dgm:prSet presAssocID="{306E8226-6AA3-41B6-B24E-0973E24802B8}" presName="node" presStyleLbl="node1" presStyleIdx="3" presStyleCnt="5" custScaleX="127273">
        <dgm:presLayoutVars>
          <dgm:bulletEnabled val="1"/>
        </dgm:presLayoutVars>
      </dgm:prSet>
      <dgm:spPr/>
      <dgm:t>
        <a:bodyPr/>
        <a:lstStyle/>
        <a:p>
          <a:endParaRPr lang="en-GB"/>
        </a:p>
      </dgm:t>
    </dgm:pt>
    <dgm:pt modelId="{8A4B4FBD-A76E-4E44-98D8-34EAD1DC9370}" type="pres">
      <dgm:prSet presAssocID="{B6ED15A3-BDA3-4DA9-984C-4AEFCE912B16}" presName="sibTrans" presStyleLbl="sibTrans1D1" presStyleIdx="3" presStyleCnt="4"/>
      <dgm:spPr/>
      <dgm:t>
        <a:bodyPr/>
        <a:lstStyle/>
        <a:p>
          <a:endParaRPr lang="en-GB"/>
        </a:p>
      </dgm:t>
    </dgm:pt>
    <dgm:pt modelId="{7446863B-DEBC-40F0-82E8-16F972DDB0BD}" type="pres">
      <dgm:prSet presAssocID="{B6ED15A3-BDA3-4DA9-984C-4AEFCE912B16}" presName="connectorText" presStyleLbl="sibTrans1D1" presStyleIdx="3" presStyleCnt="4"/>
      <dgm:spPr/>
      <dgm:t>
        <a:bodyPr/>
        <a:lstStyle/>
        <a:p>
          <a:endParaRPr lang="en-GB"/>
        </a:p>
      </dgm:t>
    </dgm:pt>
    <dgm:pt modelId="{1C215BC1-C986-4557-B433-2A29B8B476FB}" type="pres">
      <dgm:prSet presAssocID="{7B60F707-6470-486B-8B2C-C49BF5DE9DFB}" presName="node" presStyleLbl="node1" presStyleIdx="4" presStyleCnt="5" custLinFactNeighborX="49602">
        <dgm:presLayoutVars>
          <dgm:bulletEnabled val="1"/>
        </dgm:presLayoutVars>
      </dgm:prSet>
      <dgm:spPr/>
      <dgm:t>
        <a:bodyPr/>
        <a:lstStyle/>
        <a:p>
          <a:endParaRPr lang="en-GB"/>
        </a:p>
      </dgm:t>
    </dgm:pt>
  </dgm:ptLst>
  <dgm:cxnLst>
    <dgm:cxn modelId="{47A28715-3C38-4B99-A969-2F7695600F70}" type="presOf" srcId="{75C90E8F-B035-40FD-9FFD-53113F1B9BCD}" destId="{778D924B-D889-4F9F-A7AC-6A95FB786631}" srcOrd="0" destOrd="0" presId="urn:microsoft.com/office/officeart/2005/8/layout/bProcess3"/>
    <dgm:cxn modelId="{426AE5B7-8D69-4247-B244-D40682C8B818}" type="presOf" srcId="{5A5F2BCD-BC0B-40ED-9770-90526BC4B6AD}" destId="{7211A8C3-763E-444D-910D-449F0D1E2708}" srcOrd="1" destOrd="0" presId="urn:microsoft.com/office/officeart/2005/8/layout/bProcess3"/>
    <dgm:cxn modelId="{916E1225-BC54-464F-A1DB-514E36E85125}" type="presOf" srcId="{31326ADE-F862-4D27-A7ED-E8F944D6AD54}" destId="{4351B200-CAC1-4C0F-8DE9-FF814DDA4602}" srcOrd="0" destOrd="0" presId="urn:microsoft.com/office/officeart/2005/8/layout/bProcess3"/>
    <dgm:cxn modelId="{375CE16B-62F2-4BC3-80E7-EF9B982C5BA9}" type="presOf" srcId="{B6ED15A3-BDA3-4DA9-984C-4AEFCE912B16}" destId="{7446863B-DEBC-40F0-82E8-16F972DDB0BD}" srcOrd="1" destOrd="0" presId="urn:microsoft.com/office/officeart/2005/8/layout/bProcess3"/>
    <dgm:cxn modelId="{9F837A14-93DC-4366-B3B0-18B99ADBAE36}" type="presOf" srcId="{B6ED15A3-BDA3-4DA9-984C-4AEFCE912B16}" destId="{8A4B4FBD-A76E-4E44-98D8-34EAD1DC9370}" srcOrd="0" destOrd="0" presId="urn:microsoft.com/office/officeart/2005/8/layout/bProcess3"/>
    <dgm:cxn modelId="{9959F179-90A3-4861-9B0E-CBB05E656FC5}" srcId="{4C7CEC8F-4E3C-45FE-9DD6-6BCE22EA678C}" destId="{31326ADE-F862-4D27-A7ED-E8F944D6AD54}" srcOrd="1" destOrd="0" parTransId="{BC42DBD5-00A6-4319-BF32-110D47ACF7E7}" sibTransId="{75C90E8F-B035-40FD-9FFD-53113F1B9BCD}"/>
    <dgm:cxn modelId="{1CC593DD-8C7F-4022-84FD-0C9FFCED6C32}" type="presOf" srcId="{306E8226-6AA3-41B6-B24E-0973E24802B8}" destId="{F8F59FB6-1BCB-4B54-B405-A3D85A931F14}" srcOrd="0" destOrd="0" presId="urn:microsoft.com/office/officeart/2005/8/layout/bProcess3"/>
    <dgm:cxn modelId="{B0E499DB-D469-43F1-AD8E-8131CB10C9D9}" type="presOf" srcId="{25407608-E0E3-4A32-8908-1A542EACD66F}" destId="{D455E494-8D6F-45F3-94B0-941C7CD3DA8B}" srcOrd="0" destOrd="0" presId="urn:microsoft.com/office/officeart/2005/8/layout/bProcess3"/>
    <dgm:cxn modelId="{CD59B9AB-128D-4BA8-8CF8-0169D1727E83}" type="presOf" srcId="{439D6F8E-547A-4258-9D43-2799EF030395}" destId="{02B53F25-A3DB-45D4-B788-79369B2F62CD}" srcOrd="0" destOrd="0" presId="urn:microsoft.com/office/officeart/2005/8/layout/bProcess3"/>
    <dgm:cxn modelId="{8DAD9545-5809-4BB9-98D8-37C3A5F1367A}" srcId="{4C7CEC8F-4E3C-45FE-9DD6-6BCE22EA678C}" destId="{4E9CFE44-00B6-4380-B485-11F302C2FC6B}" srcOrd="0" destOrd="0" parTransId="{E2A986A3-009B-48C0-AE45-F00EEC98E2CC}" sibTransId="{25407608-E0E3-4A32-8908-1A542EACD66F}"/>
    <dgm:cxn modelId="{62893FAB-FB7C-4018-92D0-31CCAC830C62}" type="presOf" srcId="{75C90E8F-B035-40FD-9FFD-53113F1B9BCD}" destId="{30C6FECA-D1C4-4775-B64A-30CEC5BFF40C}" srcOrd="1" destOrd="0" presId="urn:microsoft.com/office/officeart/2005/8/layout/bProcess3"/>
    <dgm:cxn modelId="{0B74EACB-A615-43D2-8665-DF33A76DB7EB}" type="presOf" srcId="{5A5F2BCD-BC0B-40ED-9770-90526BC4B6AD}" destId="{593C6E53-555A-478F-A2E2-E624CD8208EC}" srcOrd="0" destOrd="0" presId="urn:microsoft.com/office/officeart/2005/8/layout/bProcess3"/>
    <dgm:cxn modelId="{72E54AAB-95AD-4EFA-8F1C-C98135EC96DD}" type="presOf" srcId="{25407608-E0E3-4A32-8908-1A542EACD66F}" destId="{7CF00EB3-50D7-4DB3-BCB4-ACA360DF8402}" srcOrd="1" destOrd="0" presId="urn:microsoft.com/office/officeart/2005/8/layout/bProcess3"/>
    <dgm:cxn modelId="{9A2C6FBC-A572-48D8-B8FA-894881B75C65}" srcId="{4C7CEC8F-4E3C-45FE-9DD6-6BCE22EA678C}" destId="{439D6F8E-547A-4258-9D43-2799EF030395}" srcOrd="2" destOrd="0" parTransId="{9D1117F2-F61C-47FB-B9B2-89E501A2008B}" sibTransId="{5A5F2BCD-BC0B-40ED-9770-90526BC4B6AD}"/>
    <dgm:cxn modelId="{99C09E47-561E-4546-8A80-649DB0556520}" srcId="{4C7CEC8F-4E3C-45FE-9DD6-6BCE22EA678C}" destId="{7B60F707-6470-486B-8B2C-C49BF5DE9DFB}" srcOrd="4" destOrd="0" parTransId="{18A02126-FAEC-43C5-B071-17396AFC89BD}" sibTransId="{B8E781C3-0EEC-427D-9F76-1A4F2533D87B}"/>
    <dgm:cxn modelId="{2244126E-A8D1-4229-8B12-0AF8434C6FC4}" type="presOf" srcId="{4E9CFE44-00B6-4380-B485-11F302C2FC6B}" destId="{4C5D110B-A4CE-46AD-B86A-CA1E95B2FF1C}" srcOrd="0" destOrd="0" presId="urn:microsoft.com/office/officeart/2005/8/layout/bProcess3"/>
    <dgm:cxn modelId="{B499048A-F93F-4753-9010-E82E190C1C0F}" srcId="{4C7CEC8F-4E3C-45FE-9DD6-6BCE22EA678C}" destId="{306E8226-6AA3-41B6-B24E-0973E24802B8}" srcOrd="3" destOrd="0" parTransId="{4A15B1CD-5455-4039-98AE-4D27A7A81075}" sibTransId="{B6ED15A3-BDA3-4DA9-984C-4AEFCE912B16}"/>
    <dgm:cxn modelId="{AD80D24F-DE35-49A4-A247-DAA0DE72E36B}" type="presOf" srcId="{7B60F707-6470-486B-8B2C-C49BF5DE9DFB}" destId="{1C215BC1-C986-4557-B433-2A29B8B476FB}" srcOrd="0" destOrd="0" presId="urn:microsoft.com/office/officeart/2005/8/layout/bProcess3"/>
    <dgm:cxn modelId="{5FCB0BDF-C651-495F-BCD4-99ABBA71474E}" type="presOf" srcId="{4C7CEC8F-4E3C-45FE-9DD6-6BCE22EA678C}" destId="{9AD21BCD-AC66-4D29-84ED-6410D7FC8892}" srcOrd="0" destOrd="0" presId="urn:microsoft.com/office/officeart/2005/8/layout/bProcess3"/>
    <dgm:cxn modelId="{D4DACB51-C3E5-4FB8-BF6F-F32E50FA7D02}" type="presParOf" srcId="{9AD21BCD-AC66-4D29-84ED-6410D7FC8892}" destId="{4C5D110B-A4CE-46AD-B86A-CA1E95B2FF1C}" srcOrd="0" destOrd="0" presId="urn:microsoft.com/office/officeart/2005/8/layout/bProcess3"/>
    <dgm:cxn modelId="{F5D78C4C-B542-48DE-A80E-47AB3DF2EBB5}" type="presParOf" srcId="{9AD21BCD-AC66-4D29-84ED-6410D7FC8892}" destId="{D455E494-8D6F-45F3-94B0-941C7CD3DA8B}" srcOrd="1" destOrd="0" presId="urn:microsoft.com/office/officeart/2005/8/layout/bProcess3"/>
    <dgm:cxn modelId="{481D890D-0B5F-4CE3-856B-381490C4C42E}" type="presParOf" srcId="{D455E494-8D6F-45F3-94B0-941C7CD3DA8B}" destId="{7CF00EB3-50D7-4DB3-BCB4-ACA360DF8402}" srcOrd="0" destOrd="0" presId="urn:microsoft.com/office/officeart/2005/8/layout/bProcess3"/>
    <dgm:cxn modelId="{4A3C0A1F-732B-4E9A-A9C4-BC087A820A10}" type="presParOf" srcId="{9AD21BCD-AC66-4D29-84ED-6410D7FC8892}" destId="{4351B200-CAC1-4C0F-8DE9-FF814DDA4602}" srcOrd="2" destOrd="0" presId="urn:microsoft.com/office/officeart/2005/8/layout/bProcess3"/>
    <dgm:cxn modelId="{55222DAC-8FBE-4E81-ACF8-84CFAF7FE14E}" type="presParOf" srcId="{9AD21BCD-AC66-4D29-84ED-6410D7FC8892}" destId="{778D924B-D889-4F9F-A7AC-6A95FB786631}" srcOrd="3" destOrd="0" presId="urn:microsoft.com/office/officeart/2005/8/layout/bProcess3"/>
    <dgm:cxn modelId="{9831D7E5-AD03-4B6F-B60C-1161F6D3BF4D}" type="presParOf" srcId="{778D924B-D889-4F9F-A7AC-6A95FB786631}" destId="{30C6FECA-D1C4-4775-B64A-30CEC5BFF40C}" srcOrd="0" destOrd="0" presId="urn:microsoft.com/office/officeart/2005/8/layout/bProcess3"/>
    <dgm:cxn modelId="{934A9B8F-4A0E-4F76-95A5-B39654E79381}" type="presParOf" srcId="{9AD21BCD-AC66-4D29-84ED-6410D7FC8892}" destId="{02B53F25-A3DB-45D4-B788-79369B2F62CD}" srcOrd="4" destOrd="0" presId="urn:microsoft.com/office/officeart/2005/8/layout/bProcess3"/>
    <dgm:cxn modelId="{1CD4A373-F7A4-4501-BB3E-4755653AC88B}" type="presParOf" srcId="{9AD21BCD-AC66-4D29-84ED-6410D7FC8892}" destId="{593C6E53-555A-478F-A2E2-E624CD8208EC}" srcOrd="5" destOrd="0" presId="urn:microsoft.com/office/officeart/2005/8/layout/bProcess3"/>
    <dgm:cxn modelId="{D2BCA35D-A766-41BD-83E4-1F8F9EC63A8C}" type="presParOf" srcId="{593C6E53-555A-478F-A2E2-E624CD8208EC}" destId="{7211A8C3-763E-444D-910D-449F0D1E2708}" srcOrd="0" destOrd="0" presId="urn:microsoft.com/office/officeart/2005/8/layout/bProcess3"/>
    <dgm:cxn modelId="{59F19322-8875-4B00-AA54-F1BFF437B2B5}" type="presParOf" srcId="{9AD21BCD-AC66-4D29-84ED-6410D7FC8892}" destId="{F8F59FB6-1BCB-4B54-B405-A3D85A931F14}" srcOrd="6" destOrd="0" presId="urn:microsoft.com/office/officeart/2005/8/layout/bProcess3"/>
    <dgm:cxn modelId="{488647BD-332B-4BCB-B46B-4933139F1A41}" type="presParOf" srcId="{9AD21BCD-AC66-4D29-84ED-6410D7FC8892}" destId="{8A4B4FBD-A76E-4E44-98D8-34EAD1DC9370}" srcOrd="7" destOrd="0" presId="urn:microsoft.com/office/officeart/2005/8/layout/bProcess3"/>
    <dgm:cxn modelId="{9C086677-3F1B-414A-A6F6-C54508B2CBC6}" type="presParOf" srcId="{8A4B4FBD-A76E-4E44-98D8-34EAD1DC9370}" destId="{7446863B-DEBC-40F0-82E8-16F972DDB0BD}" srcOrd="0" destOrd="0" presId="urn:microsoft.com/office/officeart/2005/8/layout/bProcess3"/>
    <dgm:cxn modelId="{DA52DAE2-6B82-484E-8DF3-9318CE9AB565}" type="presParOf" srcId="{9AD21BCD-AC66-4D29-84ED-6410D7FC8892}" destId="{1C215BC1-C986-4557-B433-2A29B8B476FB}"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F1A36-5E7E-4D14-A232-78A4BA1C10E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DF1BA8FD-A47C-4E6C-A0AE-FF4DA4A6D632}">
      <dgm:prSet phldrT="[Text]"/>
      <dgm:spPr/>
      <dgm:t>
        <a:bodyPr/>
        <a:lstStyle/>
        <a:p>
          <a:r>
            <a:rPr lang="en-GB" dirty="0"/>
            <a:t>Criteria</a:t>
          </a:r>
        </a:p>
      </dgm:t>
    </dgm:pt>
    <dgm:pt modelId="{745FE980-C26F-46F3-BE7B-334F25909AFE}" type="parTrans" cxnId="{0D22C846-2A51-4619-A5F8-8BC6CFDB38D9}">
      <dgm:prSet/>
      <dgm:spPr/>
      <dgm:t>
        <a:bodyPr/>
        <a:lstStyle/>
        <a:p>
          <a:endParaRPr lang="en-GB"/>
        </a:p>
      </dgm:t>
    </dgm:pt>
    <dgm:pt modelId="{945E8DD3-4F4D-4CB1-9BE2-9127022B53FE}" type="sibTrans" cxnId="{0D22C846-2A51-4619-A5F8-8BC6CFDB38D9}">
      <dgm:prSet/>
      <dgm:spPr/>
      <dgm:t>
        <a:bodyPr/>
        <a:lstStyle/>
        <a:p>
          <a:endParaRPr lang="en-GB"/>
        </a:p>
      </dgm:t>
    </dgm:pt>
    <dgm:pt modelId="{CB426B7E-30E4-403F-931F-00C2D82DC992}">
      <dgm:prSet phldrT="[Text]"/>
      <dgm:spPr/>
      <dgm:t>
        <a:bodyPr/>
        <a:lstStyle/>
        <a:p>
          <a:r>
            <a:rPr lang="en-GB" dirty="0"/>
            <a:t>Mortality</a:t>
          </a:r>
        </a:p>
      </dgm:t>
    </dgm:pt>
    <dgm:pt modelId="{86DC663B-D9F5-47F6-A88D-EFF39C6DFE93}" type="parTrans" cxnId="{4B50225C-C3C2-4E69-9D6B-3E3EC222F77F}">
      <dgm:prSet/>
      <dgm:spPr/>
      <dgm:t>
        <a:bodyPr/>
        <a:lstStyle/>
        <a:p>
          <a:endParaRPr lang="en-GB"/>
        </a:p>
      </dgm:t>
    </dgm:pt>
    <dgm:pt modelId="{1D739ED9-D4F9-41FE-99A5-79E1EFB8BEE3}" type="sibTrans" cxnId="{4B50225C-C3C2-4E69-9D6B-3E3EC222F77F}">
      <dgm:prSet/>
      <dgm:spPr/>
      <dgm:t>
        <a:bodyPr/>
        <a:lstStyle/>
        <a:p>
          <a:endParaRPr lang="en-GB"/>
        </a:p>
      </dgm:t>
    </dgm:pt>
    <dgm:pt modelId="{13146D6A-7F47-4C48-9E15-C236DE410E86}">
      <dgm:prSet phldrT="[Text]"/>
      <dgm:spPr/>
      <dgm:t>
        <a:bodyPr/>
        <a:lstStyle/>
        <a:p>
          <a:r>
            <a:rPr lang="en-GB" dirty="0"/>
            <a:t>Health-care burden</a:t>
          </a:r>
        </a:p>
      </dgm:t>
    </dgm:pt>
    <dgm:pt modelId="{4D2F27CF-A664-407F-A0AC-0733DC10D108}" type="parTrans" cxnId="{4AD04C03-99C6-4C9F-912B-2D9EB6ED91F6}">
      <dgm:prSet/>
      <dgm:spPr/>
      <dgm:t>
        <a:bodyPr/>
        <a:lstStyle/>
        <a:p>
          <a:endParaRPr lang="en-GB"/>
        </a:p>
      </dgm:t>
    </dgm:pt>
    <dgm:pt modelId="{82FA603D-52D7-4851-89F1-37CFA3F53830}" type="sibTrans" cxnId="{4AD04C03-99C6-4C9F-912B-2D9EB6ED91F6}">
      <dgm:prSet/>
      <dgm:spPr/>
      <dgm:t>
        <a:bodyPr/>
        <a:lstStyle/>
        <a:p>
          <a:endParaRPr lang="en-GB"/>
        </a:p>
      </dgm:t>
    </dgm:pt>
    <dgm:pt modelId="{192D8B7D-6E33-42FD-8CF2-04D6A17170D8}">
      <dgm:prSet phldrT="[Text]"/>
      <dgm:spPr/>
      <dgm:t>
        <a:bodyPr/>
        <a:lstStyle/>
        <a:p>
          <a:r>
            <a:rPr lang="en-GB" dirty="0"/>
            <a:t>Community burden</a:t>
          </a:r>
        </a:p>
      </dgm:t>
    </dgm:pt>
    <dgm:pt modelId="{9F544A14-7A51-425F-A0FB-54F0F878636D}" type="parTrans" cxnId="{2C6FC9FB-A81A-4758-8774-2034FC09D9A3}">
      <dgm:prSet/>
      <dgm:spPr/>
      <dgm:t>
        <a:bodyPr/>
        <a:lstStyle/>
        <a:p>
          <a:endParaRPr lang="en-GB"/>
        </a:p>
      </dgm:t>
    </dgm:pt>
    <dgm:pt modelId="{5F48F7D6-A924-4473-A014-FF3C3D9BAF0B}" type="sibTrans" cxnId="{2C6FC9FB-A81A-4758-8774-2034FC09D9A3}">
      <dgm:prSet/>
      <dgm:spPr/>
      <dgm:t>
        <a:bodyPr/>
        <a:lstStyle/>
        <a:p>
          <a:endParaRPr lang="en-GB"/>
        </a:p>
      </dgm:t>
    </dgm:pt>
    <dgm:pt modelId="{AC74E3CA-83BE-4BA6-85B0-9135B157F5EB}">
      <dgm:prSet phldrT="[Text]"/>
      <dgm:spPr/>
      <dgm:t>
        <a:bodyPr/>
        <a:lstStyle/>
        <a:p>
          <a:r>
            <a:rPr lang="en-GB" dirty="0"/>
            <a:t>Prevalence of resistance</a:t>
          </a:r>
        </a:p>
      </dgm:t>
    </dgm:pt>
    <dgm:pt modelId="{5AA2EB3D-4B00-4774-9EE5-46FBD0069BC3}" type="parTrans" cxnId="{144E24B9-029E-4605-A4D8-8E823E37EF70}">
      <dgm:prSet/>
      <dgm:spPr/>
      <dgm:t>
        <a:bodyPr/>
        <a:lstStyle/>
        <a:p>
          <a:endParaRPr lang="en-GB"/>
        </a:p>
      </dgm:t>
    </dgm:pt>
    <dgm:pt modelId="{605300FD-AF34-49AA-A735-E6078DF7CE07}" type="sibTrans" cxnId="{144E24B9-029E-4605-A4D8-8E823E37EF70}">
      <dgm:prSet/>
      <dgm:spPr/>
      <dgm:t>
        <a:bodyPr/>
        <a:lstStyle/>
        <a:p>
          <a:endParaRPr lang="en-GB"/>
        </a:p>
      </dgm:t>
    </dgm:pt>
    <dgm:pt modelId="{5062B304-AA17-4265-ACE0-00E052C22D79}">
      <dgm:prSet phldrT="[Text]"/>
      <dgm:spPr/>
      <dgm:t>
        <a:bodyPr/>
        <a:lstStyle/>
        <a:p>
          <a:r>
            <a:rPr lang="en-GB" dirty="0"/>
            <a:t>10-year trend of resistance</a:t>
          </a:r>
        </a:p>
      </dgm:t>
    </dgm:pt>
    <dgm:pt modelId="{0A52429F-D895-4F59-8001-BDF24F40B640}" type="parTrans" cxnId="{5363B59D-19C6-4293-93D2-A169100E0BBB}">
      <dgm:prSet/>
      <dgm:spPr/>
      <dgm:t>
        <a:bodyPr/>
        <a:lstStyle/>
        <a:p>
          <a:endParaRPr lang="en-GB"/>
        </a:p>
      </dgm:t>
    </dgm:pt>
    <dgm:pt modelId="{A72DD832-510D-42E7-B092-16A0D172AAAE}" type="sibTrans" cxnId="{5363B59D-19C6-4293-93D2-A169100E0BBB}">
      <dgm:prSet/>
      <dgm:spPr/>
      <dgm:t>
        <a:bodyPr/>
        <a:lstStyle/>
        <a:p>
          <a:endParaRPr lang="en-GB"/>
        </a:p>
      </dgm:t>
    </dgm:pt>
    <dgm:pt modelId="{EE354483-9F0A-4C0B-A386-1E2F574C3F69}">
      <dgm:prSet phldrT="[Text]"/>
      <dgm:spPr/>
      <dgm:t>
        <a:bodyPr/>
        <a:lstStyle/>
        <a:p>
          <a:r>
            <a:rPr lang="en-GB" dirty="0"/>
            <a:t>Transmissibility</a:t>
          </a:r>
        </a:p>
      </dgm:t>
    </dgm:pt>
    <dgm:pt modelId="{2D46109F-04D8-4279-BDED-C213D19AA1F6}" type="parTrans" cxnId="{8403788C-F672-427E-8EA7-CA281FFA9778}">
      <dgm:prSet/>
      <dgm:spPr/>
      <dgm:t>
        <a:bodyPr/>
        <a:lstStyle/>
        <a:p>
          <a:endParaRPr lang="en-GB"/>
        </a:p>
      </dgm:t>
    </dgm:pt>
    <dgm:pt modelId="{882566CB-E0C0-4CDF-9B61-1A45ED152081}" type="sibTrans" cxnId="{8403788C-F672-427E-8EA7-CA281FFA9778}">
      <dgm:prSet/>
      <dgm:spPr/>
      <dgm:t>
        <a:bodyPr/>
        <a:lstStyle/>
        <a:p>
          <a:endParaRPr lang="en-GB"/>
        </a:p>
      </dgm:t>
    </dgm:pt>
    <dgm:pt modelId="{6CB18099-0F43-4C5F-9435-252809C1C3F5}">
      <dgm:prSet phldrT="[Text]"/>
      <dgm:spPr/>
      <dgm:t>
        <a:bodyPr/>
        <a:lstStyle/>
        <a:p>
          <a:r>
            <a:rPr lang="en-GB" dirty="0"/>
            <a:t>Preventability in the community</a:t>
          </a:r>
        </a:p>
      </dgm:t>
    </dgm:pt>
    <dgm:pt modelId="{F06FE28B-3738-4DD0-A927-F356F9DC1025}" type="parTrans" cxnId="{37C859FC-6DBD-409C-8609-911AACCD59D3}">
      <dgm:prSet/>
      <dgm:spPr/>
      <dgm:t>
        <a:bodyPr/>
        <a:lstStyle/>
        <a:p>
          <a:endParaRPr lang="en-GB"/>
        </a:p>
      </dgm:t>
    </dgm:pt>
    <dgm:pt modelId="{8C7F0F12-9181-41A1-8A8E-86838DC03895}" type="sibTrans" cxnId="{37C859FC-6DBD-409C-8609-911AACCD59D3}">
      <dgm:prSet/>
      <dgm:spPr/>
      <dgm:t>
        <a:bodyPr/>
        <a:lstStyle/>
        <a:p>
          <a:endParaRPr lang="en-GB"/>
        </a:p>
      </dgm:t>
    </dgm:pt>
    <dgm:pt modelId="{099E76D2-AE6A-412D-ACBF-BB0B819AD74A}">
      <dgm:prSet phldrT="[Text]"/>
      <dgm:spPr/>
      <dgm:t>
        <a:bodyPr/>
        <a:lstStyle/>
        <a:p>
          <a:r>
            <a:rPr lang="en-GB" dirty="0"/>
            <a:t>Preventability in health-care setting</a:t>
          </a:r>
        </a:p>
      </dgm:t>
    </dgm:pt>
    <dgm:pt modelId="{3F9DF266-B13D-4E74-A238-FB3D9FF9B603}" type="parTrans" cxnId="{E74CAEC6-F017-425C-A95C-BE2CD9AD4D7E}">
      <dgm:prSet/>
      <dgm:spPr/>
      <dgm:t>
        <a:bodyPr/>
        <a:lstStyle/>
        <a:p>
          <a:endParaRPr lang="en-GB"/>
        </a:p>
      </dgm:t>
    </dgm:pt>
    <dgm:pt modelId="{716DA4C9-1F41-40D0-8387-C8AFA774FB6D}" type="sibTrans" cxnId="{E74CAEC6-F017-425C-A95C-BE2CD9AD4D7E}">
      <dgm:prSet/>
      <dgm:spPr/>
      <dgm:t>
        <a:bodyPr/>
        <a:lstStyle/>
        <a:p>
          <a:endParaRPr lang="en-GB"/>
        </a:p>
      </dgm:t>
    </dgm:pt>
    <dgm:pt modelId="{5B2C0A49-A084-4DB7-96BA-D22E2E855A31}">
      <dgm:prSet phldrT="[Text]"/>
      <dgm:spPr/>
      <dgm:t>
        <a:bodyPr/>
        <a:lstStyle/>
        <a:p>
          <a:r>
            <a:rPr lang="en-GB" dirty="0"/>
            <a:t>Treatability</a:t>
          </a:r>
        </a:p>
      </dgm:t>
    </dgm:pt>
    <dgm:pt modelId="{B1655273-92D0-4F78-8671-5B83038678E3}" type="parTrans" cxnId="{45BB1695-C023-4177-AD3F-8AE46A8D36CD}">
      <dgm:prSet/>
      <dgm:spPr/>
      <dgm:t>
        <a:bodyPr/>
        <a:lstStyle/>
        <a:p>
          <a:endParaRPr lang="en-GB"/>
        </a:p>
      </dgm:t>
    </dgm:pt>
    <dgm:pt modelId="{B0F9CC1B-A585-4C2A-96C2-602FE6EAC04D}" type="sibTrans" cxnId="{45BB1695-C023-4177-AD3F-8AE46A8D36CD}">
      <dgm:prSet/>
      <dgm:spPr/>
      <dgm:t>
        <a:bodyPr/>
        <a:lstStyle/>
        <a:p>
          <a:endParaRPr lang="en-GB"/>
        </a:p>
      </dgm:t>
    </dgm:pt>
    <dgm:pt modelId="{9840FD78-AB3F-4F1E-8093-74D9D24F219D}">
      <dgm:prSet phldrT="[Text]"/>
      <dgm:spPr/>
      <dgm:t>
        <a:bodyPr/>
        <a:lstStyle/>
        <a:p>
          <a:r>
            <a:rPr lang="en-GB" dirty="0"/>
            <a:t>Pipeline</a:t>
          </a:r>
        </a:p>
      </dgm:t>
    </dgm:pt>
    <dgm:pt modelId="{3C950C8E-1D02-4712-9DF8-ACD6D1541F2B}" type="parTrans" cxnId="{94F517BA-8536-48D1-B28F-A15845F64315}">
      <dgm:prSet/>
      <dgm:spPr/>
      <dgm:t>
        <a:bodyPr/>
        <a:lstStyle/>
        <a:p>
          <a:endParaRPr lang="en-GB"/>
        </a:p>
      </dgm:t>
    </dgm:pt>
    <dgm:pt modelId="{38DEE293-7FB7-4B7C-AE96-4C69F8F772A8}" type="sibTrans" cxnId="{94F517BA-8536-48D1-B28F-A15845F64315}">
      <dgm:prSet/>
      <dgm:spPr/>
      <dgm:t>
        <a:bodyPr/>
        <a:lstStyle/>
        <a:p>
          <a:endParaRPr lang="en-GB"/>
        </a:p>
      </dgm:t>
    </dgm:pt>
    <dgm:pt modelId="{259325C5-583C-461F-A136-C553FD6EF8C8}" type="pres">
      <dgm:prSet presAssocID="{34DF1A36-5E7E-4D14-A232-78A4BA1C10EA}" presName="vert0" presStyleCnt="0">
        <dgm:presLayoutVars>
          <dgm:dir/>
          <dgm:animOne val="branch"/>
          <dgm:animLvl val="lvl"/>
        </dgm:presLayoutVars>
      </dgm:prSet>
      <dgm:spPr/>
      <dgm:t>
        <a:bodyPr/>
        <a:lstStyle/>
        <a:p>
          <a:endParaRPr lang="en-GB"/>
        </a:p>
      </dgm:t>
    </dgm:pt>
    <dgm:pt modelId="{6020CF53-3BB5-4DFD-8BAB-06EDF7ADB14B}" type="pres">
      <dgm:prSet presAssocID="{DF1BA8FD-A47C-4E6C-A0AE-FF4DA4A6D632}" presName="thickLine" presStyleLbl="alignNode1" presStyleIdx="0" presStyleCnt="1"/>
      <dgm:spPr/>
    </dgm:pt>
    <dgm:pt modelId="{D13F2AFE-2BE7-43DC-8931-E0DBF4CCF60F}" type="pres">
      <dgm:prSet presAssocID="{DF1BA8FD-A47C-4E6C-A0AE-FF4DA4A6D632}" presName="horz1" presStyleCnt="0"/>
      <dgm:spPr/>
    </dgm:pt>
    <dgm:pt modelId="{5959BFDF-BEFD-4B64-BD40-07CF4AACD942}" type="pres">
      <dgm:prSet presAssocID="{DF1BA8FD-A47C-4E6C-A0AE-FF4DA4A6D632}" presName="tx1" presStyleLbl="revTx" presStyleIdx="0" presStyleCnt="11"/>
      <dgm:spPr/>
      <dgm:t>
        <a:bodyPr/>
        <a:lstStyle/>
        <a:p>
          <a:endParaRPr lang="en-GB"/>
        </a:p>
      </dgm:t>
    </dgm:pt>
    <dgm:pt modelId="{05F14E91-0301-4ADF-89CA-9F146C94EDA9}" type="pres">
      <dgm:prSet presAssocID="{DF1BA8FD-A47C-4E6C-A0AE-FF4DA4A6D632}" presName="vert1" presStyleCnt="0"/>
      <dgm:spPr/>
    </dgm:pt>
    <dgm:pt modelId="{8DDEA208-320E-48A7-8C58-F4F7538EF7D3}" type="pres">
      <dgm:prSet presAssocID="{CB426B7E-30E4-403F-931F-00C2D82DC992}" presName="vertSpace2a" presStyleCnt="0"/>
      <dgm:spPr/>
    </dgm:pt>
    <dgm:pt modelId="{896C02BA-B1E0-40AD-BB06-0327E70F4534}" type="pres">
      <dgm:prSet presAssocID="{CB426B7E-30E4-403F-931F-00C2D82DC992}" presName="horz2" presStyleCnt="0"/>
      <dgm:spPr/>
    </dgm:pt>
    <dgm:pt modelId="{A14FA521-23FC-4274-BB74-29646D960A58}" type="pres">
      <dgm:prSet presAssocID="{CB426B7E-30E4-403F-931F-00C2D82DC992}" presName="horzSpace2" presStyleCnt="0"/>
      <dgm:spPr/>
    </dgm:pt>
    <dgm:pt modelId="{EFADF456-09CB-441E-BB2E-793631E9F1DE}" type="pres">
      <dgm:prSet presAssocID="{CB426B7E-30E4-403F-931F-00C2D82DC992}" presName="tx2" presStyleLbl="revTx" presStyleIdx="1" presStyleCnt="11"/>
      <dgm:spPr/>
      <dgm:t>
        <a:bodyPr/>
        <a:lstStyle/>
        <a:p>
          <a:endParaRPr lang="en-GB"/>
        </a:p>
      </dgm:t>
    </dgm:pt>
    <dgm:pt modelId="{F094FDD6-BF37-4FAC-8788-A9C0389AD13E}" type="pres">
      <dgm:prSet presAssocID="{CB426B7E-30E4-403F-931F-00C2D82DC992}" presName="vert2" presStyleCnt="0"/>
      <dgm:spPr/>
    </dgm:pt>
    <dgm:pt modelId="{3F87B68C-1E10-42B8-BB5A-D034117BEF6C}" type="pres">
      <dgm:prSet presAssocID="{CB426B7E-30E4-403F-931F-00C2D82DC992}" presName="thinLine2b" presStyleLbl="callout" presStyleIdx="0" presStyleCnt="10"/>
      <dgm:spPr/>
    </dgm:pt>
    <dgm:pt modelId="{9A614575-E129-4092-A86E-CE5FDA925665}" type="pres">
      <dgm:prSet presAssocID="{CB426B7E-30E4-403F-931F-00C2D82DC992}" presName="vertSpace2b" presStyleCnt="0"/>
      <dgm:spPr/>
    </dgm:pt>
    <dgm:pt modelId="{4487A395-55CA-4AD9-8B94-EC8AD4BE777C}" type="pres">
      <dgm:prSet presAssocID="{13146D6A-7F47-4C48-9E15-C236DE410E86}" presName="horz2" presStyleCnt="0"/>
      <dgm:spPr/>
    </dgm:pt>
    <dgm:pt modelId="{57ABA5AF-9638-4433-A3EF-B0DE0AFB6DC1}" type="pres">
      <dgm:prSet presAssocID="{13146D6A-7F47-4C48-9E15-C236DE410E86}" presName="horzSpace2" presStyleCnt="0"/>
      <dgm:spPr/>
    </dgm:pt>
    <dgm:pt modelId="{A8E47EEC-9E81-43BB-B37B-58B4E0A7B094}" type="pres">
      <dgm:prSet presAssocID="{13146D6A-7F47-4C48-9E15-C236DE410E86}" presName="tx2" presStyleLbl="revTx" presStyleIdx="2" presStyleCnt="11"/>
      <dgm:spPr/>
      <dgm:t>
        <a:bodyPr/>
        <a:lstStyle/>
        <a:p>
          <a:endParaRPr lang="en-GB"/>
        </a:p>
      </dgm:t>
    </dgm:pt>
    <dgm:pt modelId="{9252ADED-C98D-4F4F-810E-03D98E8DB720}" type="pres">
      <dgm:prSet presAssocID="{13146D6A-7F47-4C48-9E15-C236DE410E86}" presName="vert2" presStyleCnt="0"/>
      <dgm:spPr/>
    </dgm:pt>
    <dgm:pt modelId="{21E6E154-0A28-4F2E-8FB5-57BF81C7A1EB}" type="pres">
      <dgm:prSet presAssocID="{13146D6A-7F47-4C48-9E15-C236DE410E86}" presName="thinLine2b" presStyleLbl="callout" presStyleIdx="1" presStyleCnt="10"/>
      <dgm:spPr/>
    </dgm:pt>
    <dgm:pt modelId="{17162A94-9796-4B71-9CB0-47285E4008E1}" type="pres">
      <dgm:prSet presAssocID="{13146D6A-7F47-4C48-9E15-C236DE410E86}" presName="vertSpace2b" presStyleCnt="0"/>
      <dgm:spPr/>
    </dgm:pt>
    <dgm:pt modelId="{39A8AC21-1741-4D96-AF16-57FF870DF9AC}" type="pres">
      <dgm:prSet presAssocID="{192D8B7D-6E33-42FD-8CF2-04D6A17170D8}" presName="horz2" presStyleCnt="0"/>
      <dgm:spPr/>
    </dgm:pt>
    <dgm:pt modelId="{71D1443F-A9D9-4DA8-96D2-57CEB92A9B68}" type="pres">
      <dgm:prSet presAssocID="{192D8B7D-6E33-42FD-8CF2-04D6A17170D8}" presName="horzSpace2" presStyleCnt="0"/>
      <dgm:spPr/>
    </dgm:pt>
    <dgm:pt modelId="{94E2E3EE-0DC1-4C9D-983A-B97C0E61FD53}" type="pres">
      <dgm:prSet presAssocID="{192D8B7D-6E33-42FD-8CF2-04D6A17170D8}" presName="tx2" presStyleLbl="revTx" presStyleIdx="3" presStyleCnt="11"/>
      <dgm:spPr/>
      <dgm:t>
        <a:bodyPr/>
        <a:lstStyle/>
        <a:p>
          <a:endParaRPr lang="en-GB"/>
        </a:p>
      </dgm:t>
    </dgm:pt>
    <dgm:pt modelId="{DDFF6A34-2F87-491A-B973-EE07973613A5}" type="pres">
      <dgm:prSet presAssocID="{192D8B7D-6E33-42FD-8CF2-04D6A17170D8}" presName="vert2" presStyleCnt="0"/>
      <dgm:spPr/>
    </dgm:pt>
    <dgm:pt modelId="{89E73E16-9392-4077-8CBB-68249CFD2653}" type="pres">
      <dgm:prSet presAssocID="{192D8B7D-6E33-42FD-8CF2-04D6A17170D8}" presName="thinLine2b" presStyleLbl="callout" presStyleIdx="2" presStyleCnt="10"/>
      <dgm:spPr/>
    </dgm:pt>
    <dgm:pt modelId="{3927F55A-9072-4ED5-89AD-6EDF337BF2A6}" type="pres">
      <dgm:prSet presAssocID="{192D8B7D-6E33-42FD-8CF2-04D6A17170D8}" presName="vertSpace2b" presStyleCnt="0"/>
      <dgm:spPr/>
    </dgm:pt>
    <dgm:pt modelId="{562FFA61-AE50-44B9-A408-57A5610A4256}" type="pres">
      <dgm:prSet presAssocID="{AC74E3CA-83BE-4BA6-85B0-9135B157F5EB}" presName="horz2" presStyleCnt="0"/>
      <dgm:spPr/>
    </dgm:pt>
    <dgm:pt modelId="{E597AC21-4D7F-4165-AA75-4832C729B41E}" type="pres">
      <dgm:prSet presAssocID="{AC74E3CA-83BE-4BA6-85B0-9135B157F5EB}" presName="horzSpace2" presStyleCnt="0"/>
      <dgm:spPr/>
    </dgm:pt>
    <dgm:pt modelId="{F73BA54A-C428-4F30-8A42-2F53CFF8FB3B}" type="pres">
      <dgm:prSet presAssocID="{AC74E3CA-83BE-4BA6-85B0-9135B157F5EB}" presName="tx2" presStyleLbl="revTx" presStyleIdx="4" presStyleCnt="11"/>
      <dgm:spPr/>
      <dgm:t>
        <a:bodyPr/>
        <a:lstStyle/>
        <a:p>
          <a:endParaRPr lang="en-GB"/>
        </a:p>
      </dgm:t>
    </dgm:pt>
    <dgm:pt modelId="{327C6A83-F05D-4A79-99EB-F91EC364B40D}" type="pres">
      <dgm:prSet presAssocID="{AC74E3CA-83BE-4BA6-85B0-9135B157F5EB}" presName="vert2" presStyleCnt="0"/>
      <dgm:spPr/>
    </dgm:pt>
    <dgm:pt modelId="{24011758-F964-46DF-BC8F-0AB22B29D08A}" type="pres">
      <dgm:prSet presAssocID="{AC74E3CA-83BE-4BA6-85B0-9135B157F5EB}" presName="thinLine2b" presStyleLbl="callout" presStyleIdx="3" presStyleCnt="10"/>
      <dgm:spPr/>
    </dgm:pt>
    <dgm:pt modelId="{D13B7366-88BC-441C-96FB-E213892F87F7}" type="pres">
      <dgm:prSet presAssocID="{AC74E3CA-83BE-4BA6-85B0-9135B157F5EB}" presName="vertSpace2b" presStyleCnt="0"/>
      <dgm:spPr/>
    </dgm:pt>
    <dgm:pt modelId="{A1A9FDA0-35D2-4841-95F7-B67746A83165}" type="pres">
      <dgm:prSet presAssocID="{5062B304-AA17-4265-ACE0-00E052C22D79}" presName="horz2" presStyleCnt="0"/>
      <dgm:spPr/>
    </dgm:pt>
    <dgm:pt modelId="{3E84C2D1-32A0-45F2-8953-D07BB32E8920}" type="pres">
      <dgm:prSet presAssocID="{5062B304-AA17-4265-ACE0-00E052C22D79}" presName="horzSpace2" presStyleCnt="0"/>
      <dgm:spPr/>
    </dgm:pt>
    <dgm:pt modelId="{1DF294C7-833B-4E06-B718-5EAB9E0D22A0}" type="pres">
      <dgm:prSet presAssocID="{5062B304-AA17-4265-ACE0-00E052C22D79}" presName="tx2" presStyleLbl="revTx" presStyleIdx="5" presStyleCnt="11"/>
      <dgm:spPr/>
      <dgm:t>
        <a:bodyPr/>
        <a:lstStyle/>
        <a:p>
          <a:endParaRPr lang="en-GB"/>
        </a:p>
      </dgm:t>
    </dgm:pt>
    <dgm:pt modelId="{F7007BEB-D360-4E73-A1E9-89165FC8EFA2}" type="pres">
      <dgm:prSet presAssocID="{5062B304-AA17-4265-ACE0-00E052C22D79}" presName="vert2" presStyleCnt="0"/>
      <dgm:spPr/>
    </dgm:pt>
    <dgm:pt modelId="{5A47B76B-C54F-4FE9-A213-1DDCEE4B5DBF}" type="pres">
      <dgm:prSet presAssocID="{5062B304-AA17-4265-ACE0-00E052C22D79}" presName="thinLine2b" presStyleLbl="callout" presStyleIdx="4" presStyleCnt="10"/>
      <dgm:spPr/>
    </dgm:pt>
    <dgm:pt modelId="{718E0D6D-E113-4B11-BFA3-EFA441D8A06E}" type="pres">
      <dgm:prSet presAssocID="{5062B304-AA17-4265-ACE0-00E052C22D79}" presName="vertSpace2b" presStyleCnt="0"/>
      <dgm:spPr/>
    </dgm:pt>
    <dgm:pt modelId="{ED8EEF40-699E-415C-B6FD-4A348D63C656}" type="pres">
      <dgm:prSet presAssocID="{EE354483-9F0A-4C0B-A386-1E2F574C3F69}" presName="horz2" presStyleCnt="0"/>
      <dgm:spPr/>
    </dgm:pt>
    <dgm:pt modelId="{746A17A5-797F-4C95-8851-1CAB685E7F58}" type="pres">
      <dgm:prSet presAssocID="{EE354483-9F0A-4C0B-A386-1E2F574C3F69}" presName="horzSpace2" presStyleCnt="0"/>
      <dgm:spPr/>
    </dgm:pt>
    <dgm:pt modelId="{277B7D52-CFA0-4AE9-865C-30E83789903A}" type="pres">
      <dgm:prSet presAssocID="{EE354483-9F0A-4C0B-A386-1E2F574C3F69}" presName="tx2" presStyleLbl="revTx" presStyleIdx="6" presStyleCnt="11"/>
      <dgm:spPr/>
      <dgm:t>
        <a:bodyPr/>
        <a:lstStyle/>
        <a:p>
          <a:endParaRPr lang="en-GB"/>
        </a:p>
      </dgm:t>
    </dgm:pt>
    <dgm:pt modelId="{2DD9CE77-5CEA-4C5E-B09B-0AEAD4635948}" type="pres">
      <dgm:prSet presAssocID="{EE354483-9F0A-4C0B-A386-1E2F574C3F69}" presName="vert2" presStyleCnt="0"/>
      <dgm:spPr/>
    </dgm:pt>
    <dgm:pt modelId="{9164C472-42D3-4A49-AF4F-F4E2940E956F}" type="pres">
      <dgm:prSet presAssocID="{EE354483-9F0A-4C0B-A386-1E2F574C3F69}" presName="thinLine2b" presStyleLbl="callout" presStyleIdx="5" presStyleCnt="10"/>
      <dgm:spPr/>
    </dgm:pt>
    <dgm:pt modelId="{626000C1-6813-495E-AC25-3D607BBDFD5C}" type="pres">
      <dgm:prSet presAssocID="{EE354483-9F0A-4C0B-A386-1E2F574C3F69}" presName="vertSpace2b" presStyleCnt="0"/>
      <dgm:spPr/>
    </dgm:pt>
    <dgm:pt modelId="{D352B1D1-29F8-4A93-B9B0-A777B140EE4C}" type="pres">
      <dgm:prSet presAssocID="{6CB18099-0F43-4C5F-9435-252809C1C3F5}" presName="horz2" presStyleCnt="0"/>
      <dgm:spPr/>
    </dgm:pt>
    <dgm:pt modelId="{844E4CD6-959E-423F-A667-847435793E1D}" type="pres">
      <dgm:prSet presAssocID="{6CB18099-0F43-4C5F-9435-252809C1C3F5}" presName="horzSpace2" presStyleCnt="0"/>
      <dgm:spPr/>
    </dgm:pt>
    <dgm:pt modelId="{BE1F6D91-D24D-4B58-AC74-8E7ACB698559}" type="pres">
      <dgm:prSet presAssocID="{6CB18099-0F43-4C5F-9435-252809C1C3F5}" presName="tx2" presStyleLbl="revTx" presStyleIdx="7" presStyleCnt="11"/>
      <dgm:spPr/>
      <dgm:t>
        <a:bodyPr/>
        <a:lstStyle/>
        <a:p>
          <a:endParaRPr lang="en-GB"/>
        </a:p>
      </dgm:t>
    </dgm:pt>
    <dgm:pt modelId="{A0C55145-811B-46D9-9AE8-50AB71C3C779}" type="pres">
      <dgm:prSet presAssocID="{6CB18099-0F43-4C5F-9435-252809C1C3F5}" presName="vert2" presStyleCnt="0"/>
      <dgm:spPr/>
    </dgm:pt>
    <dgm:pt modelId="{4731FB5A-FD9A-4276-82FE-D9054C1D4A91}" type="pres">
      <dgm:prSet presAssocID="{6CB18099-0F43-4C5F-9435-252809C1C3F5}" presName="thinLine2b" presStyleLbl="callout" presStyleIdx="6" presStyleCnt="10"/>
      <dgm:spPr/>
    </dgm:pt>
    <dgm:pt modelId="{E9F336F4-2143-4118-A06B-0B9089E785AF}" type="pres">
      <dgm:prSet presAssocID="{6CB18099-0F43-4C5F-9435-252809C1C3F5}" presName="vertSpace2b" presStyleCnt="0"/>
      <dgm:spPr/>
    </dgm:pt>
    <dgm:pt modelId="{7C4454E8-EFB7-4A35-BCF1-D78AEA3B537B}" type="pres">
      <dgm:prSet presAssocID="{099E76D2-AE6A-412D-ACBF-BB0B819AD74A}" presName="horz2" presStyleCnt="0"/>
      <dgm:spPr/>
    </dgm:pt>
    <dgm:pt modelId="{E56B2A90-263D-4159-9AEC-3584E134341E}" type="pres">
      <dgm:prSet presAssocID="{099E76D2-AE6A-412D-ACBF-BB0B819AD74A}" presName="horzSpace2" presStyleCnt="0"/>
      <dgm:spPr/>
    </dgm:pt>
    <dgm:pt modelId="{DF8D002D-F81F-449A-9D48-70926A4CEE4C}" type="pres">
      <dgm:prSet presAssocID="{099E76D2-AE6A-412D-ACBF-BB0B819AD74A}" presName="tx2" presStyleLbl="revTx" presStyleIdx="8" presStyleCnt="11"/>
      <dgm:spPr/>
      <dgm:t>
        <a:bodyPr/>
        <a:lstStyle/>
        <a:p>
          <a:endParaRPr lang="en-GB"/>
        </a:p>
      </dgm:t>
    </dgm:pt>
    <dgm:pt modelId="{9D637F66-0492-41D6-9EC3-5FED8F4E49B8}" type="pres">
      <dgm:prSet presAssocID="{099E76D2-AE6A-412D-ACBF-BB0B819AD74A}" presName="vert2" presStyleCnt="0"/>
      <dgm:spPr/>
    </dgm:pt>
    <dgm:pt modelId="{6FE56D2C-BEA6-48AA-98E4-5918107BBC23}" type="pres">
      <dgm:prSet presAssocID="{099E76D2-AE6A-412D-ACBF-BB0B819AD74A}" presName="thinLine2b" presStyleLbl="callout" presStyleIdx="7" presStyleCnt="10"/>
      <dgm:spPr/>
    </dgm:pt>
    <dgm:pt modelId="{CE450353-0AFB-48F3-8355-F6312D36B8A6}" type="pres">
      <dgm:prSet presAssocID="{099E76D2-AE6A-412D-ACBF-BB0B819AD74A}" presName="vertSpace2b" presStyleCnt="0"/>
      <dgm:spPr/>
    </dgm:pt>
    <dgm:pt modelId="{19A15002-6130-4C13-845B-9E9358D552F8}" type="pres">
      <dgm:prSet presAssocID="{5B2C0A49-A084-4DB7-96BA-D22E2E855A31}" presName="horz2" presStyleCnt="0"/>
      <dgm:spPr/>
    </dgm:pt>
    <dgm:pt modelId="{58D89A2B-70B4-4CFF-AA27-75E45B945C74}" type="pres">
      <dgm:prSet presAssocID="{5B2C0A49-A084-4DB7-96BA-D22E2E855A31}" presName="horzSpace2" presStyleCnt="0"/>
      <dgm:spPr/>
    </dgm:pt>
    <dgm:pt modelId="{C2CB7016-90F0-4451-B6DE-4D5FD2951AC2}" type="pres">
      <dgm:prSet presAssocID="{5B2C0A49-A084-4DB7-96BA-D22E2E855A31}" presName="tx2" presStyleLbl="revTx" presStyleIdx="9" presStyleCnt="11"/>
      <dgm:spPr/>
      <dgm:t>
        <a:bodyPr/>
        <a:lstStyle/>
        <a:p>
          <a:endParaRPr lang="en-GB"/>
        </a:p>
      </dgm:t>
    </dgm:pt>
    <dgm:pt modelId="{55E0E107-D5E4-497D-BBFB-6294C9B85C0A}" type="pres">
      <dgm:prSet presAssocID="{5B2C0A49-A084-4DB7-96BA-D22E2E855A31}" presName="vert2" presStyleCnt="0"/>
      <dgm:spPr/>
    </dgm:pt>
    <dgm:pt modelId="{72B4B8F3-E503-40C7-92A5-0B26992F38F8}" type="pres">
      <dgm:prSet presAssocID="{5B2C0A49-A084-4DB7-96BA-D22E2E855A31}" presName="thinLine2b" presStyleLbl="callout" presStyleIdx="8" presStyleCnt="10"/>
      <dgm:spPr/>
    </dgm:pt>
    <dgm:pt modelId="{4B24F79B-8F36-4AA1-898E-3E44AAB73B0A}" type="pres">
      <dgm:prSet presAssocID="{5B2C0A49-A084-4DB7-96BA-D22E2E855A31}" presName="vertSpace2b" presStyleCnt="0"/>
      <dgm:spPr/>
    </dgm:pt>
    <dgm:pt modelId="{75F7A90C-FA2D-4A73-B2E6-6F67E97099BC}" type="pres">
      <dgm:prSet presAssocID="{9840FD78-AB3F-4F1E-8093-74D9D24F219D}" presName="horz2" presStyleCnt="0"/>
      <dgm:spPr/>
    </dgm:pt>
    <dgm:pt modelId="{7AA28161-3A6D-4D39-8ED0-18D6B74FE078}" type="pres">
      <dgm:prSet presAssocID="{9840FD78-AB3F-4F1E-8093-74D9D24F219D}" presName="horzSpace2" presStyleCnt="0"/>
      <dgm:spPr/>
    </dgm:pt>
    <dgm:pt modelId="{81FD6415-DA61-405F-8B7C-3C1E2C388C15}" type="pres">
      <dgm:prSet presAssocID="{9840FD78-AB3F-4F1E-8093-74D9D24F219D}" presName="tx2" presStyleLbl="revTx" presStyleIdx="10" presStyleCnt="11"/>
      <dgm:spPr/>
      <dgm:t>
        <a:bodyPr/>
        <a:lstStyle/>
        <a:p>
          <a:endParaRPr lang="en-GB"/>
        </a:p>
      </dgm:t>
    </dgm:pt>
    <dgm:pt modelId="{5395E6F1-D120-47BD-9DC9-70855D792410}" type="pres">
      <dgm:prSet presAssocID="{9840FD78-AB3F-4F1E-8093-74D9D24F219D}" presName="vert2" presStyleCnt="0"/>
      <dgm:spPr/>
    </dgm:pt>
    <dgm:pt modelId="{DFC6221D-8BCC-4576-B3A2-43D98FA2B11D}" type="pres">
      <dgm:prSet presAssocID="{9840FD78-AB3F-4F1E-8093-74D9D24F219D}" presName="thinLine2b" presStyleLbl="callout" presStyleIdx="9" presStyleCnt="10"/>
      <dgm:spPr/>
    </dgm:pt>
    <dgm:pt modelId="{68DACC4B-F992-4E14-A337-F5722B258A39}" type="pres">
      <dgm:prSet presAssocID="{9840FD78-AB3F-4F1E-8093-74D9D24F219D}" presName="vertSpace2b" presStyleCnt="0"/>
      <dgm:spPr/>
    </dgm:pt>
  </dgm:ptLst>
  <dgm:cxnLst>
    <dgm:cxn modelId="{0D22C846-2A51-4619-A5F8-8BC6CFDB38D9}" srcId="{34DF1A36-5E7E-4D14-A232-78A4BA1C10EA}" destId="{DF1BA8FD-A47C-4E6C-A0AE-FF4DA4A6D632}" srcOrd="0" destOrd="0" parTransId="{745FE980-C26F-46F3-BE7B-334F25909AFE}" sibTransId="{945E8DD3-4F4D-4CB1-9BE2-9127022B53FE}"/>
    <dgm:cxn modelId="{723A1D43-CE90-4E83-A9C9-6AA9BE06EFFD}" type="presOf" srcId="{5062B304-AA17-4265-ACE0-00E052C22D79}" destId="{1DF294C7-833B-4E06-B718-5EAB9E0D22A0}" srcOrd="0" destOrd="0" presId="urn:microsoft.com/office/officeart/2008/layout/LinedList"/>
    <dgm:cxn modelId="{E74CAEC6-F017-425C-A95C-BE2CD9AD4D7E}" srcId="{DF1BA8FD-A47C-4E6C-A0AE-FF4DA4A6D632}" destId="{099E76D2-AE6A-412D-ACBF-BB0B819AD74A}" srcOrd="7" destOrd="0" parTransId="{3F9DF266-B13D-4E74-A238-FB3D9FF9B603}" sibTransId="{716DA4C9-1F41-40D0-8387-C8AFA774FB6D}"/>
    <dgm:cxn modelId="{0E73CFEB-AEF0-4D88-87CA-668377A9223A}" type="presOf" srcId="{CB426B7E-30E4-403F-931F-00C2D82DC992}" destId="{EFADF456-09CB-441E-BB2E-793631E9F1DE}" srcOrd="0" destOrd="0" presId="urn:microsoft.com/office/officeart/2008/layout/LinedList"/>
    <dgm:cxn modelId="{37C859FC-6DBD-409C-8609-911AACCD59D3}" srcId="{DF1BA8FD-A47C-4E6C-A0AE-FF4DA4A6D632}" destId="{6CB18099-0F43-4C5F-9435-252809C1C3F5}" srcOrd="6" destOrd="0" parTransId="{F06FE28B-3738-4DD0-A927-F356F9DC1025}" sibTransId="{8C7F0F12-9181-41A1-8A8E-86838DC03895}"/>
    <dgm:cxn modelId="{1D65A020-BEBA-440B-B360-19BB9E6CB6A6}" type="presOf" srcId="{DF1BA8FD-A47C-4E6C-A0AE-FF4DA4A6D632}" destId="{5959BFDF-BEFD-4B64-BD40-07CF4AACD942}" srcOrd="0" destOrd="0" presId="urn:microsoft.com/office/officeart/2008/layout/LinedList"/>
    <dgm:cxn modelId="{8403788C-F672-427E-8EA7-CA281FFA9778}" srcId="{DF1BA8FD-A47C-4E6C-A0AE-FF4DA4A6D632}" destId="{EE354483-9F0A-4C0B-A386-1E2F574C3F69}" srcOrd="5" destOrd="0" parTransId="{2D46109F-04D8-4279-BDED-C213D19AA1F6}" sibTransId="{882566CB-E0C0-4CDF-9B61-1A45ED152081}"/>
    <dgm:cxn modelId="{D824BA5D-D2FB-400C-881D-368A0EB7596E}" type="presOf" srcId="{9840FD78-AB3F-4F1E-8093-74D9D24F219D}" destId="{81FD6415-DA61-405F-8B7C-3C1E2C388C15}" srcOrd="0" destOrd="0" presId="urn:microsoft.com/office/officeart/2008/layout/LinedList"/>
    <dgm:cxn modelId="{45BB1695-C023-4177-AD3F-8AE46A8D36CD}" srcId="{DF1BA8FD-A47C-4E6C-A0AE-FF4DA4A6D632}" destId="{5B2C0A49-A084-4DB7-96BA-D22E2E855A31}" srcOrd="8" destOrd="0" parTransId="{B1655273-92D0-4F78-8671-5B83038678E3}" sibTransId="{B0F9CC1B-A585-4C2A-96C2-602FE6EAC04D}"/>
    <dgm:cxn modelId="{2C6FC9FB-A81A-4758-8774-2034FC09D9A3}" srcId="{DF1BA8FD-A47C-4E6C-A0AE-FF4DA4A6D632}" destId="{192D8B7D-6E33-42FD-8CF2-04D6A17170D8}" srcOrd="2" destOrd="0" parTransId="{9F544A14-7A51-425F-A0FB-54F0F878636D}" sibTransId="{5F48F7D6-A924-4473-A014-FF3C3D9BAF0B}"/>
    <dgm:cxn modelId="{4AD04C03-99C6-4C9F-912B-2D9EB6ED91F6}" srcId="{DF1BA8FD-A47C-4E6C-A0AE-FF4DA4A6D632}" destId="{13146D6A-7F47-4C48-9E15-C236DE410E86}" srcOrd="1" destOrd="0" parTransId="{4D2F27CF-A664-407F-A0AC-0733DC10D108}" sibTransId="{82FA603D-52D7-4851-89F1-37CFA3F53830}"/>
    <dgm:cxn modelId="{F2660A95-84A8-4614-AB40-5F584A3066BA}" type="presOf" srcId="{EE354483-9F0A-4C0B-A386-1E2F574C3F69}" destId="{277B7D52-CFA0-4AE9-865C-30E83789903A}" srcOrd="0" destOrd="0" presId="urn:microsoft.com/office/officeart/2008/layout/LinedList"/>
    <dgm:cxn modelId="{C7BAC3B5-C9C0-4F28-BB70-67AAD8429B23}" type="presOf" srcId="{192D8B7D-6E33-42FD-8CF2-04D6A17170D8}" destId="{94E2E3EE-0DC1-4C9D-983A-B97C0E61FD53}" srcOrd="0" destOrd="0" presId="urn:microsoft.com/office/officeart/2008/layout/LinedList"/>
    <dgm:cxn modelId="{97D14DAC-9C2E-4EA6-B0C6-A827184F3A64}" type="presOf" srcId="{13146D6A-7F47-4C48-9E15-C236DE410E86}" destId="{A8E47EEC-9E81-43BB-B37B-58B4E0A7B094}" srcOrd="0" destOrd="0" presId="urn:microsoft.com/office/officeart/2008/layout/LinedList"/>
    <dgm:cxn modelId="{900D61CE-88A6-4E73-B2E4-51CD6BD6D250}" type="presOf" srcId="{5B2C0A49-A084-4DB7-96BA-D22E2E855A31}" destId="{C2CB7016-90F0-4451-B6DE-4D5FD2951AC2}" srcOrd="0" destOrd="0" presId="urn:microsoft.com/office/officeart/2008/layout/LinedList"/>
    <dgm:cxn modelId="{94F517BA-8536-48D1-B28F-A15845F64315}" srcId="{DF1BA8FD-A47C-4E6C-A0AE-FF4DA4A6D632}" destId="{9840FD78-AB3F-4F1E-8093-74D9D24F219D}" srcOrd="9" destOrd="0" parTransId="{3C950C8E-1D02-4712-9DF8-ACD6D1541F2B}" sibTransId="{38DEE293-7FB7-4B7C-AE96-4C69F8F772A8}"/>
    <dgm:cxn modelId="{5363B59D-19C6-4293-93D2-A169100E0BBB}" srcId="{DF1BA8FD-A47C-4E6C-A0AE-FF4DA4A6D632}" destId="{5062B304-AA17-4265-ACE0-00E052C22D79}" srcOrd="4" destOrd="0" parTransId="{0A52429F-D895-4F59-8001-BDF24F40B640}" sibTransId="{A72DD832-510D-42E7-B092-16A0D172AAAE}"/>
    <dgm:cxn modelId="{6C6F430C-0834-460F-8AB5-328407F95854}" type="presOf" srcId="{AC74E3CA-83BE-4BA6-85B0-9135B157F5EB}" destId="{F73BA54A-C428-4F30-8A42-2F53CFF8FB3B}" srcOrd="0" destOrd="0" presId="urn:microsoft.com/office/officeart/2008/layout/LinedList"/>
    <dgm:cxn modelId="{3A280AAA-F54A-4C02-B46A-E04608F19981}" type="presOf" srcId="{34DF1A36-5E7E-4D14-A232-78A4BA1C10EA}" destId="{259325C5-583C-461F-A136-C553FD6EF8C8}" srcOrd="0" destOrd="0" presId="urn:microsoft.com/office/officeart/2008/layout/LinedList"/>
    <dgm:cxn modelId="{F34233C5-EE32-4F61-9248-A67ED1B70C54}" type="presOf" srcId="{6CB18099-0F43-4C5F-9435-252809C1C3F5}" destId="{BE1F6D91-D24D-4B58-AC74-8E7ACB698559}" srcOrd="0" destOrd="0" presId="urn:microsoft.com/office/officeart/2008/layout/LinedList"/>
    <dgm:cxn modelId="{4B50225C-C3C2-4E69-9D6B-3E3EC222F77F}" srcId="{DF1BA8FD-A47C-4E6C-A0AE-FF4DA4A6D632}" destId="{CB426B7E-30E4-403F-931F-00C2D82DC992}" srcOrd="0" destOrd="0" parTransId="{86DC663B-D9F5-47F6-A88D-EFF39C6DFE93}" sibTransId="{1D739ED9-D4F9-41FE-99A5-79E1EFB8BEE3}"/>
    <dgm:cxn modelId="{EE5EA0A8-9367-475D-9A9C-547446F406AB}" type="presOf" srcId="{099E76D2-AE6A-412D-ACBF-BB0B819AD74A}" destId="{DF8D002D-F81F-449A-9D48-70926A4CEE4C}" srcOrd="0" destOrd="0" presId="urn:microsoft.com/office/officeart/2008/layout/LinedList"/>
    <dgm:cxn modelId="{144E24B9-029E-4605-A4D8-8E823E37EF70}" srcId="{DF1BA8FD-A47C-4E6C-A0AE-FF4DA4A6D632}" destId="{AC74E3CA-83BE-4BA6-85B0-9135B157F5EB}" srcOrd="3" destOrd="0" parTransId="{5AA2EB3D-4B00-4774-9EE5-46FBD0069BC3}" sibTransId="{605300FD-AF34-49AA-A735-E6078DF7CE07}"/>
    <dgm:cxn modelId="{07DC9348-EC59-48E2-B1FF-C50595AD9D80}" type="presParOf" srcId="{259325C5-583C-461F-A136-C553FD6EF8C8}" destId="{6020CF53-3BB5-4DFD-8BAB-06EDF7ADB14B}" srcOrd="0" destOrd="0" presId="urn:microsoft.com/office/officeart/2008/layout/LinedList"/>
    <dgm:cxn modelId="{A5167EA6-A655-4FA9-82CA-7B23D2140CD3}" type="presParOf" srcId="{259325C5-583C-461F-A136-C553FD6EF8C8}" destId="{D13F2AFE-2BE7-43DC-8931-E0DBF4CCF60F}" srcOrd="1" destOrd="0" presId="urn:microsoft.com/office/officeart/2008/layout/LinedList"/>
    <dgm:cxn modelId="{39FA8DA4-B4B8-49DC-AFE9-2DDE77A9FC56}" type="presParOf" srcId="{D13F2AFE-2BE7-43DC-8931-E0DBF4CCF60F}" destId="{5959BFDF-BEFD-4B64-BD40-07CF4AACD942}" srcOrd="0" destOrd="0" presId="urn:microsoft.com/office/officeart/2008/layout/LinedList"/>
    <dgm:cxn modelId="{AA61D760-A490-4CF2-8BA7-DCB7B9731AC3}" type="presParOf" srcId="{D13F2AFE-2BE7-43DC-8931-E0DBF4CCF60F}" destId="{05F14E91-0301-4ADF-89CA-9F146C94EDA9}" srcOrd="1" destOrd="0" presId="urn:microsoft.com/office/officeart/2008/layout/LinedList"/>
    <dgm:cxn modelId="{9A56A425-5B44-4BA4-B67D-CF7971F4CA66}" type="presParOf" srcId="{05F14E91-0301-4ADF-89CA-9F146C94EDA9}" destId="{8DDEA208-320E-48A7-8C58-F4F7538EF7D3}" srcOrd="0" destOrd="0" presId="urn:microsoft.com/office/officeart/2008/layout/LinedList"/>
    <dgm:cxn modelId="{BEB5EDF7-B9DE-4A80-9D5F-3A7ED2D60FC4}" type="presParOf" srcId="{05F14E91-0301-4ADF-89CA-9F146C94EDA9}" destId="{896C02BA-B1E0-40AD-BB06-0327E70F4534}" srcOrd="1" destOrd="0" presId="urn:microsoft.com/office/officeart/2008/layout/LinedList"/>
    <dgm:cxn modelId="{6B3F7E6E-EC84-4139-B543-50EFCB881AC4}" type="presParOf" srcId="{896C02BA-B1E0-40AD-BB06-0327E70F4534}" destId="{A14FA521-23FC-4274-BB74-29646D960A58}" srcOrd="0" destOrd="0" presId="urn:microsoft.com/office/officeart/2008/layout/LinedList"/>
    <dgm:cxn modelId="{88ABE1D1-1FA2-4F1D-86C6-E0D21A870B6D}" type="presParOf" srcId="{896C02BA-B1E0-40AD-BB06-0327E70F4534}" destId="{EFADF456-09CB-441E-BB2E-793631E9F1DE}" srcOrd="1" destOrd="0" presId="urn:microsoft.com/office/officeart/2008/layout/LinedList"/>
    <dgm:cxn modelId="{0008FBD5-C788-494B-8FA4-400BA06C8434}" type="presParOf" srcId="{896C02BA-B1E0-40AD-BB06-0327E70F4534}" destId="{F094FDD6-BF37-4FAC-8788-A9C0389AD13E}" srcOrd="2" destOrd="0" presId="urn:microsoft.com/office/officeart/2008/layout/LinedList"/>
    <dgm:cxn modelId="{DF19847A-464F-4DC5-A7A4-19650DBF43CC}" type="presParOf" srcId="{05F14E91-0301-4ADF-89CA-9F146C94EDA9}" destId="{3F87B68C-1E10-42B8-BB5A-D034117BEF6C}" srcOrd="2" destOrd="0" presId="urn:microsoft.com/office/officeart/2008/layout/LinedList"/>
    <dgm:cxn modelId="{E28D8753-D16D-49D8-981A-DF66AC32932F}" type="presParOf" srcId="{05F14E91-0301-4ADF-89CA-9F146C94EDA9}" destId="{9A614575-E129-4092-A86E-CE5FDA925665}" srcOrd="3" destOrd="0" presId="urn:microsoft.com/office/officeart/2008/layout/LinedList"/>
    <dgm:cxn modelId="{BF7D14F6-D328-4F8A-866D-1DF7A6F6A585}" type="presParOf" srcId="{05F14E91-0301-4ADF-89CA-9F146C94EDA9}" destId="{4487A395-55CA-4AD9-8B94-EC8AD4BE777C}" srcOrd="4" destOrd="0" presId="urn:microsoft.com/office/officeart/2008/layout/LinedList"/>
    <dgm:cxn modelId="{679607E9-8FEF-4314-90F2-AF72DA5E7B15}" type="presParOf" srcId="{4487A395-55CA-4AD9-8B94-EC8AD4BE777C}" destId="{57ABA5AF-9638-4433-A3EF-B0DE0AFB6DC1}" srcOrd="0" destOrd="0" presId="urn:microsoft.com/office/officeart/2008/layout/LinedList"/>
    <dgm:cxn modelId="{650507E6-B2CB-4A5A-9344-1D8FF983BA15}" type="presParOf" srcId="{4487A395-55CA-4AD9-8B94-EC8AD4BE777C}" destId="{A8E47EEC-9E81-43BB-B37B-58B4E0A7B094}" srcOrd="1" destOrd="0" presId="urn:microsoft.com/office/officeart/2008/layout/LinedList"/>
    <dgm:cxn modelId="{50E66894-C878-498C-8E74-E4AD3D1BEBF4}" type="presParOf" srcId="{4487A395-55CA-4AD9-8B94-EC8AD4BE777C}" destId="{9252ADED-C98D-4F4F-810E-03D98E8DB720}" srcOrd="2" destOrd="0" presId="urn:microsoft.com/office/officeart/2008/layout/LinedList"/>
    <dgm:cxn modelId="{C408E3AA-7060-444D-94D2-6C8AC529E0BB}" type="presParOf" srcId="{05F14E91-0301-4ADF-89CA-9F146C94EDA9}" destId="{21E6E154-0A28-4F2E-8FB5-57BF81C7A1EB}" srcOrd="5" destOrd="0" presId="urn:microsoft.com/office/officeart/2008/layout/LinedList"/>
    <dgm:cxn modelId="{5D92F47C-695C-453E-8841-04E26739EECE}" type="presParOf" srcId="{05F14E91-0301-4ADF-89CA-9F146C94EDA9}" destId="{17162A94-9796-4B71-9CB0-47285E4008E1}" srcOrd="6" destOrd="0" presId="urn:microsoft.com/office/officeart/2008/layout/LinedList"/>
    <dgm:cxn modelId="{68E21B3E-8440-497A-A22F-D54119B83639}" type="presParOf" srcId="{05F14E91-0301-4ADF-89CA-9F146C94EDA9}" destId="{39A8AC21-1741-4D96-AF16-57FF870DF9AC}" srcOrd="7" destOrd="0" presId="urn:microsoft.com/office/officeart/2008/layout/LinedList"/>
    <dgm:cxn modelId="{EE8BF61C-7D85-4FFD-BFBD-52C69ABCD65A}" type="presParOf" srcId="{39A8AC21-1741-4D96-AF16-57FF870DF9AC}" destId="{71D1443F-A9D9-4DA8-96D2-57CEB92A9B68}" srcOrd="0" destOrd="0" presId="urn:microsoft.com/office/officeart/2008/layout/LinedList"/>
    <dgm:cxn modelId="{70C1C46E-F8F1-4655-B1C9-37488EBC982B}" type="presParOf" srcId="{39A8AC21-1741-4D96-AF16-57FF870DF9AC}" destId="{94E2E3EE-0DC1-4C9D-983A-B97C0E61FD53}" srcOrd="1" destOrd="0" presId="urn:microsoft.com/office/officeart/2008/layout/LinedList"/>
    <dgm:cxn modelId="{A194BE6A-3334-44EC-B68F-8AB4963F4654}" type="presParOf" srcId="{39A8AC21-1741-4D96-AF16-57FF870DF9AC}" destId="{DDFF6A34-2F87-491A-B973-EE07973613A5}" srcOrd="2" destOrd="0" presId="urn:microsoft.com/office/officeart/2008/layout/LinedList"/>
    <dgm:cxn modelId="{4733FA80-F586-4614-8BED-7265D462F4C7}" type="presParOf" srcId="{05F14E91-0301-4ADF-89CA-9F146C94EDA9}" destId="{89E73E16-9392-4077-8CBB-68249CFD2653}" srcOrd="8" destOrd="0" presId="urn:microsoft.com/office/officeart/2008/layout/LinedList"/>
    <dgm:cxn modelId="{8C2E9690-7357-48C9-8D80-A26E47D52E9F}" type="presParOf" srcId="{05F14E91-0301-4ADF-89CA-9F146C94EDA9}" destId="{3927F55A-9072-4ED5-89AD-6EDF337BF2A6}" srcOrd="9" destOrd="0" presId="urn:microsoft.com/office/officeart/2008/layout/LinedList"/>
    <dgm:cxn modelId="{590F5DE2-23A5-487E-9B2C-75F75DCEF9E2}" type="presParOf" srcId="{05F14E91-0301-4ADF-89CA-9F146C94EDA9}" destId="{562FFA61-AE50-44B9-A408-57A5610A4256}" srcOrd="10" destOrd="0" presId="urn:microsoft.com/office/officeart/2008/layout/LinedList"/>
    <dgm:cxn modelId="{8242DCFB-52B8-48F0-8EC7-0B56164E17EC}" type="presParOf" srcId="{562FFA61-AE50-44B9-A408-57A5610A4256}" destId="{E597AC21-4D7F-4165-AA75-4832C729B41E}" srcOrd="0" destOrd="0" presId="urn:microsoft.com/office/officeart/2008/layout/LinedList"/>
    <dgm:cxn modelId="{FC6951AC-40F3-4BF8-8A66-FB7DE883ACA8}" type="presParOf" srcId="{562FFA61-AE50-44B9-A408-57A5610A4256}" destId="{F73BA54A-C428-4F30-8A42-2F53CFF8FB3B}" srcOrd="1" destOrd="0" presId="urn:microsoft.com/office/officeart/2008/layout/LinedList"/>
    <dgm:cxn modelId="{DCF19015-D9D7-43B4-B3F0-1DDAAD187FCD}" type="presParOf" srcId="{562FFA61-AE50-44B9-A408-57A5610A4256}" destId="{327C6A83-F05D-4A79-99EB-F91EC364B40D}" srcOrd="2" destOrd="0" presId="urn:microsoft.com/office/officeart/2008/layout/LinedList"/>
    <dgm:cxn modelId="{F177E317-FE33-41A7-A307-D1F70B18D010}" type="presParOf" srcId="{05F14E91-0301-4ADF-89CA-9F146C94EDA9}" destId="{24011758-F964-46DF-BC8F-0AB22B29D08A}" srcOrd="11" destOrd="0" presId="urn:microsoft.com/office/officeart/2008/layout/LinedList"/>
    <dgm:cxn modelId="{BFC65854-B8CB-4C7C-B7C2-EA5DF0FD7F0A}" type="presParOf" srcId="{05F14E91-0301-4ADF-89CA-9F146C94EDA9}" destId="{D13B7366-88BC-441C-96FB-E213892F87F7}" srcOrd="12" destOrd="0" presId="urn:microsoft.com/office/officeart/2008/layout/LinedList"/>
    <dgm:cxn modelId="{F5B9E870-0B6C-4305-95F4-52F55D798A8D}" type="presParOf" srcId="{05F14E91-0301-4ADF-89CA-9F146C94EDA9}" destId="{A1A9FDA0-35D2-4841-95F7-B67746A83165}" srcOrd="13" destOrd="0" presId="urn:microsoft.com/office/officeart/2008/layout/LinedList"/>
    <dgm:cxn modelId="{DD028D40-A3FA-4923-B76F-ECD8C0E34DDC}" type="presParOf" srcId="{A1A9FDA0-35D2-4841-95F7-B67746A83165}" destId="{3E84C2D1-32A0-45F2-8953-D07BB32E8920}" srcOrd="0" destOrd="0" presId="urn:microsoft.com/office/officeart/2008/layout/LinedList"/>
    <dgm:cxn modelId="{F1DD006C-EBD5-4C7E-AB08-B2E870B925F0}" type="presParOf" srcId="{A1A9FDA0-35D2-4841-95F7-B67746A83165}" destId="{1DF294C7-833B-4E06-B718-5EAB9E0D22A0}" srcOrd="1" destOrd="0" presId="urn:microsoft.com/office/officeart/2008/layout/LinedList"/>
    <dgm:cxn modelId="{A815C764-2380-48E7-BDE5-5270C387E572}" type="presParOf" srcId="{A1A9FDA0-35D2-4841-95F7-B67746A83165}" destId="{F7007BEB-D360-4E73-A1E9-89165FC8EFA2}" srcOrd="2" destOrd="0" presId="urn:microsoft.com/office/officeart/2008/layout/LinedList"/>
    <dgm:cxn modelId="{6C95525F-A91B-4A02-A1B0-4EC8AF5CA554}" type="presParOf" srcId="{05F14E91-0301-4ADF-89CA-9F146C94EDA9}" destId="{5A47B76B-C54F-4FE9-A213-1DDCEE4B5DBF}" srcOrd="14" destOrd="0" presId="urn:microsoft.com/office/officeart/2008/layout/LinedList"/>
    <dgm:cxn modelId="{BF1508A9-6C53-4A3D-BE16-B756BA793F5A}" type="presParOf" srcId="{05F14E91-0301-4ADF-89CA-9F146C94EDA9}" destId="{718E0D6D-E113-4B11-BFA3-EFA441D8A06E}" srcOrd="15" destOrd="0" presId="urn:microsoft.com/office/officeart/2008/layout/LinedList"/>
    <dgm:cxn modelId="{3CDD962D-67B7-47BD-B282-F7FC6F16EC59}" type="presParOf" srcId="{05F14E91-0301-4ADF-89CA-9F146C94EDA9}" destId="{ED8EEF40-699E-415C-B6FD-4A348D63C656}" srcOrd="16" destOrd="0" presId="urn:microsoft.com/office/officeart/2008/layout/LinedList"/>
    <dgm:cxn modelId="{A347FFD1-8F86-4442-A5A3-BA3FF532FCFC}" type="presParOf" srcId="{ED8EEF40-699E-415C-B6FD-4A348D63C656}" destId="{746A17A5-797F-4C95-8851-1CAB685E7F58}" srcOrd="0" destOrd="0" presId="urn:microsoft.com/office/officeart/2008/layout/LinedList"/>
    <dgm:cxn modelId="{1C6D8DB7-0A3A-4F45-9509-72D8F78B0A6D}" type="presParOf" srcId="{ED8EEF40-699E-415C-B6FD-4A348D63C656}" destId="{277B7D52-CFA0-4AE9-865C-30E83789903A}" srcOrd="1" destOrd="0" presId="urn:microsoft.com/office/officeart/2008/layout/LinedList"/>
    <dgm:cxn modelId="{D60E6180-A12A-44D2-9547-F5A8B6D48EE3}" type="presParOf" srcId="{ED8EEF40-699E-415C-B6FD-4A348D63C656}" destId="{2DD9CE77-5CEA-4C5E-B09B-0AEAD4635948}" srcOrd="2" destOrd="0" presId="urn:microsoft.com/office/officeart/2008/layout/LinedList"/>
    <dgm:cxn modelId="{76C827DC-FE45-4344-A947-548C1783BCB8}" type="presParOf" srcId="{05F14E91-0301-4ADF-89CA-9F146C94EDA9}" destId="{9164C472-42D3-4A49-AF4F-F4E2940E956F}" srcOrd="17" destOrd="0" presId="urn:microsoft.com/office/officeart/2008/layout/LinedList"/>
    <dgm:cxn modelId="{3C5CC0A2-CB25-4FD2-B551-E9D46F509237}" type="presParOf" srcId="{05F14E91-0301-4ADF-89CA-9F146C94EDA9}" destId="{626000C1-6813-495E-AC25-3D607BBDFD5C}" srcOrd="18" destOrd="0" presId="urn:microsoft.com/office/officeart/2008/layout/LinedList"/>
    <dgm:cxn modelId="{1E320D55-4E90-4E56-825B-8F6A73E33C0E}" type="presParOf" srcId="{05F14E91-0301-4ADF-89CA-9F146C94EDA9}" destId="{D352B1D1-29F8-4A93-B9B0-A777B140EE4C}" srcOrd="19" destOrd="0" presId="urn:microsoft.com/office/officeart/2008/layout/LinedList"/>
    <dgm:cxn modelId="{1FD6D219-3902-467B-8B39-C0EA509767D3}" type="presParOf" srcId="{D352B1D1-29F8-4A93-B9B0-A777B140EE4C}" destId="{844E4CD6-959E-423F-A667-847435793E1D}" srcOrd="0" destOrd="0" presId="urn:microsoft.com/office/officeart/2008/layout/LinedList"/>
    <dgm:cxn modelId="{0FC17A49-2462-4675-BFD2-E38F31D56CDB}" type="presParOf" srcId="{D352B1D1-29F8-4A93-B9B0-A777B140EE4C}" destId="{BE1F6D91-D24D-4B58-AC74-8E7ACB698559}" srcOrd="1" destOrd="0" presId="urn:microsoft.com/office/officeart/2008/layout/LinedList"/>
    <dgm:cxn modelId="{E6C827E8-74DC-45CA-8E08-72C0474AC950}" type="presParOf" srcId="{D352B1D1-29F8-4A93-B9B0-A777B140EE4C}" destId="{A0C55145-811B-46D9-9AE8-50AB71C3C779}" srcOrd="2" destOrd="0" presId="urn:microsoft.com/office/officeart/2008/layout/LinedList"/>
    <dgm:cxn modelId="{930A3A80-9EB7-4F4D-AC95-0E38B2F09228}" type="presParOf" srcId="{05F14E91-0301-4ADF-89CA-9F146C94EDA9}" destId="{4731FB5A-FD9A-4276-82FE-D9054C1D4A91}" srcOrd="20" destOrd="0" presId="urn:microsoft.com/office/officeart/2008/layout/LinedList"/>
    <dgm:cxn modelId="{AF5C87CE-77BB-4A87-8B2A-8B577AAB1071}" type="presParOf" srcId="{05F14E91-0301-4ADF-89CA-9F146C94EDA9}" destId="{E9F336F4-2143-4118-A06B-0B9089E785AF}" srcOrd="21" destOrd="0" presId="urn:microsoft.com/office/officeart/2008/layout/LinedList"/>
    <dgm:cxn modelId="{0BF0F871-C7AA-44D6-9729-CE5AF7C9E9B5}" type="presParOf" srcId="{05F14E91-0301-4ADF-89CA-9F146C94EDA9}" destId="{7C4454E8-EFB7-4A35-BCF1-D78AEA3B537B}" srcOrd="22" destOrd="0" presId="urn:microsoft.com/office/officeart/2008/layout/LinedList"/>
    <dgm:cxn modelId="{B7A683AC-A450-4478-AE8B-0748AB44B8D9}" type="presParOf" srcId="{7C4454E8-EFB7-4A35-BCF1-D78AEA3B537B}" destId="{E56B2A90-263D-4159-9AEC-3584E134341E}" srcOrd="0" destOrd="0" presId="urn:microsoft.com/office/officeart/2008/layout/LinedList"/>
    <dgm:cxn modelId="{53C8B0E1-35BD-4A07-9B15-633621D3A4B7}" type="presParOf" srcId="{7C4454E8-EFB7-4A35-BCF1-D78AEA3B537B}" destId="{DF8D002D-F81F-449A-9D48-70926A4CEE4C}" srcOrd="1" destOrd="0" presId="urn:microsoft.com/office/officeart/2008/layout/LinedList"/>
    <dgm:cxn modelId="{831E6A49-1FB0-4D97-B1E1-CDB6DECDC4E7}" type="presParOf" srcId="{7C4454E8-EFB7-4A35-BCF1-D78AEA3B537B}" destId="{9D637F66-0492-41D6-9EC3-5FED8F4E49B8}" srcOrd="2" destOrd="0" presId="urn:microsoft.com/office/officeart/2008/layout/LinedList"/>
    <dgm:cxn modelId="{9BC85F93-3D3C-480C-AC70-8078771BB083}" type="presParOf" srcId="{05F14E91-0301-4ADF-89CA-9F146C94EDA9}" destId="{6FE56D2C-BEA6-48AA-98E4-5918107BBC23}" srcOrd="23" destOrd="0" presId="urn:microsoft.com/office/officeart/2008/layout/LinedList"/>
    <dgm:cxn modelId="{46E14819-128D-42E6-AE1B-D1D8F49832B8}" type="presParOf" srcId="{05F14E91-0301-4ADF-89CA-9F146C94EDA9}" destId="{CE450353-0AFB-48F3-8355-F6312D36B8A6}" srcOrd="24" destOrd="0" presId="urn:microsoft.com/office/officeart/2008/layout/LinedList"/>
    <dgm:cxn modelId="{445320B0-1375-41FA-BB17-0C460699B5D9}" type="presParOf" srcId="{05F14E91-0301-4ADF-89CA-9F146C94EDA9}" destId="{19A15002-6130-4C13-845B-9E9358D552F8}" srcOrd="25" destOrd="0" presId="urn:microsoft.com/office/officeart/2008/layout/LinedList"/>
    <dgm:cxn modelId="{77678010-E3FF-4D16-B3C8-B886183D2542}" type="presParOf" srcId="{19A15002-6130-4C13-845B-9E9358D552F8}" destId="{58D89A2B-70B4-4CFF-AA27-75E45B945C74}" srcOrd="0" destOrd="0" presId="urn:microsoft.com/office/officeart/2008/layout/LinedList"/>
    <dgm:cxn modelId="{FF48CCEC-B397-438E-9C6E-E20F5DDA2DBB}" type="presParOf" srcId="{19A15002-6130-4C13-845B-9E9358D552F8}" destId="{C2CB7016-90F0-4451-B6DE-4D5FD2951AC2}" srcOrd="1" destOrd="0" presId="urn:microsoft.com/office/officeart/2008/layout/LinedList"/>
    <dgm:cxn modelId="{29A15CA2-E164-4C91-A268-128EBB0CA087}" type="presParOf" srcId="{19A15002-6130-4C13-845B-9E9358D552F8}" destId="{55E0E107-D5E4-497D-BBFB-6294C9B85C0A}" srcOrd="2" destOrd="0" presId="urn:microsoft.com/office/officeart/2008/layout/LinedList"/>
    <dgm:cxn modelId="{C8A80D1B-F6FB-470C-8A4C-6A2E07D49A55}" type="presParOf" srcId="{05F14E91-0301-4ADF-89CA-9F146C94EDA9}" destId="{72B4B8F3-E503-40C7-92A5-0B26992F38F8}" srcOrd="26" destOrd="0" presId="urn:microsoft.com/office/officeart/2008/layout/LinedList"/>
    <dgm:cxn modelId="{0117ADCB-DFA1-47DD-8235-521998EBEC81}" type="presParOf" srcId="{05F14E91-0301-4ADF-89CA-9F146C94EDA9}" destId="{4B24F79B-8F36-4AA1-898E-3E44AAB73B0A}" srcOrd="27" destOrd="0" presId="urn:microsoft.com/office/officeart/2008/layout/LinedList"/>
    <dgm:cxn modelId="{C8C27AB6-7135-4873-A76B-F3A49780BDEA}" type="presParOf" srcId="{05F14E91-0301-4ADF-89CA-9F146C94EDA9}" destId="{75F7A90C-FA2D-4A73-B2E6-6F67E97099BC}" srcOrd="28" destOrd="0" presId="urn:microsoft.com/office/officeart/2008/layout/LinedList"/>
    <dgm:cxn modelId="{F51A6485-F870-411C-B5B9-67C0BB6CEE5E}" type="presParOf" srcId="{75F7A90C-FA2D-4A73-B2E6-6F67E97099BC}" destId="{7AA28161-3A6D-4D39-8ED0-18D6B74FE078}" srcOrd="0" destOrd="0" presId="urn:microsoft.com/office/officeart/2008/layout/LinedList"/>
    <dgm:cxn modelId="{FD1C786D-77F5-41D4-B0DF-401BD8CDF7EE}" type="presParOf" srcId="{75F7A90C-FA2D-4A73-B2E6-6F67E97099BC}" destId="{81FD6415-DA61-405F-8B7C-3C1E2C388C15}" srcOrd="1" destOrd="0" presId="urn:microsoft.com/office/officeart/2008/layout/LinedList"/>
    <dgm:cxn modelId="{6BBDE0A5-22ED-4024-B4B6-1DF45177B29D}" type="presParOf" srcId="{75F7A90C-FA2D-4A73-B2E6-6F67E97099BC}" destId="{5395E6F1-D120-47BD-9DC9-70855D792410}" srcOrd="2" destOrd="0" presId="urn:microsoft.com/office/officeart/2008/layout/LinedList"/>
    <dgm:cxn modelId="{2D6954A4-AF14-4C77-9356-5CF504DDFEF0}" type="presParOf" srcId="{05F14E91-0301-4ADF-89CA-9F146C94EDA9}" destId="{DFC6221D-8BCC-4576-B3A2-43D98FA2B11D}" srcOrd="29" destOrd="0" presId="urn:microsoft.com/office/officeart/2008/layout/LinedList"/>
    <dgm:cxn modelId="{9BF8CC84-DD5B-42F4-93B8-A29414C8AAAC}" type="presParOf" srcId="{05F14E91-0301-4ADF-89CA-9F146C94EDA9}" destId="{68DACC4B-F992-4E14-A337-F5722B258A39}" srcOrd="30"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3D75A9-2AB2-4AF6-9EA2-9EE2B6F52F78}" type="doc">
      <dgm:prSet loTypeId="urn:microsoft.com/office/officeart/2005/8/layout/cycle6" loCatId="cycle" qsTypeId="urn:microsoft.com/office/officeart/2005/8/quickstyle/simple2" qsCatId="simple" csTypeId="urn:microsoft.com/office/officeart/2005/8/colors/accent0_1" csCatId="mainScheme" phldr="1"/>
      <dgm:spPr/>
      <dgm:t>
        <a:bodyPr/>
        <a:lstStyle/>
        <a:p>
          <a:endParaRPr lang="en-GB"/>
        </a:p>
      </dgm:t>
    </dgm:pt>
    <dgm:pt modelId="{4B3C7435-D8BD-465F-A15E-63BFDC963CDC}">
      <dgm:prSet phldrT="[Text]"/>
      <dgm:spPr/>
      <dgm:t>
        <a:bodyPr/>
        <a:lstStyle/>
        <a:p>
          <a:r>
            <a:rPr lang="en-GB" b="1" dirty="0"/>
            <a:t>A. Baumannii</a:t>
          </a:r>
        </a:p>
      </dgm:t>
    </dgm:pt>
    <dgm:pt modelId="{D633AAB1-63C0-47DF-B344-99217DD08B98}" type="parTrans" cxnId="{B632FB24-8B74-4435-A3C6-3D325B58F967}">
      <dgm:prSet/>
      <dgm:spPr/>
      <dgm:t>
        <a:bodyPr/>
        <a:lstStyle/>
        <a:p>
          <a:endParaRPr lang="en-GB"/>
        </a:p>
      </dgm:t>
    </dgm:pt>
    <dgm:pt modelId="{C42B6BAA-61AA-43B7-B293-6DECE3AA394F}" type="sibTrans" cxnId="{B632FB24-8B74-4435-A3C6-3D325B58F967}">
      <dgm:prSet/>
      <dgm:spPr/>
      <dgm:t>
        <a:bodyPr/>
        <a:lstStyle/>
        <a:p>
          <a:endParaRPr lang="en-GB"/>
        </a:p>
      </dgm:t>
    </dgm:pt>
    <dgm:pt modelId="{CD913A3E-E581-4035-AABB-AACC57BC6F37}">
      <dgm:prSet phldrT="[Text]"/>
      <dgm:spPr/>
      <dgm:t>
        <a:bodyPr/>
        <a:lstStyle/>
        <a:p>
          <a:r>
            <a:rPr lang="en-GB" b="1" dirty="0"/>
            <a:t>Healthcare Setting</a:t>
          </a:r>
        </a:p>
      </dgm:t>
    </dgm:pt>
    <dgm:pt modelId="{E53E4C08-4F61-41E1-9582-612F6AE292D2}" type="parTrans" cxnId="{36CBD84C-291B-4EEF-83FA-208808C63107}">
      <dgm:prSet/>
      <dgm:spPr/>
      <dgm:t>
        <a:bodyPr/>
        <a:lstStyle/>
        <a:p>
          <a:endParaRPr lang="en-GB"/>
        </a:p>
      </dgm:t>
    </dgm:pt>
    <dgm:pt modelId="{04400265-E74D-4B24-9260-09376C178EBB}" type="sibTrans" cxnId="{36CBD84C-291B-4EEF-83FA-208808C63107}">
      <dgm:prSet/>
      <dgm:spPr/>
      <dgm:t>
        <a:bodyPr/>
        <a:lstStyle/>
        <a:p>
          <a:endParaRPr lang="en-GB"/>
        </a:p>
      </dgm:t>
    </dgm:pt>
    <dgm:pt modelId="{FB53ED37-FC8A-4333-88F6-970A1D6950A4}">
      <dgm:prSet phldrT="[Text]"/>
      <dgm:spPr/>
      <dgm:t>
        <a:bodyPr/>
        <a:lstStyle/>
        <a:p>
          <a:r>
            <a:rPr lang="en-GB" b="1" dirty="0"/>
            <a:t>Resilient</a:t>
          </a:r>
        </a:p>
      </dgm:t>
    </dgm:pt>
    <dgm:pt modelId="{9069664D-CDA8-47CA-9CC8-BF55B3BE429B}" type="parTrans" cxnId="{5C00ED28-7F27-430F-A5EE-C005B90308D0}">
      <dgm:prSet/>
      <dgm:spPr/>
      <dgm:t>
        <a:bodyPr/>
        <a:lstStyle/>
        <a:p>
          <a:endParaRPr lang="en-GB"/>
        </a:p>
      </dgm:t>
    </dgm:pt>
    <dgm:pt modelId="{57B8BACD-5D5A-44EF-A3CC-CF9A9AC577D7}" type="sibTrans" cxnId="{5C00ED28-7F27-430F-A5EE-C005B90308D0}">
      <dgm:prSet/>
      <dgm:spPr/>
      <dgm:t>
        <a:bodyPr/>
        <a:lstStyle/>
        <a:p>
          <a:endParaRPr lang="en-GB"/>
        </a:p>
      </dgm:t>
    </dgm:pt>
    <dgm:pt modelId="{4219DFFB-7C9E-49D2-B04F-CDBD6270DA62}">
      <dgm:prSet phldrT="[Text]"/>
      <dgm:spPr/>
      <dgm:t>
        <a:bodyPr/>
        <a:lstStyle/>
        <a:p>
          <a:r>
            <a:rPr lang="en-GB" b="1" dirty="0"/>
            <a:t>Resistant to colistin in 4% of cases</a:t>
          </a:r>
        </a:p>
      </dgm:t>
    </dgm:pt>
    <dgm:pt modelId="{F1210FE3-120F-452E-A219-E4AAE40AAC59}" type="parTrans" cxnId="{0D0C914B-B537-4EFC-9246-FCE244F1BD9F}">
      <dgm:prSet/>
      <dgm:spPr/>
      <dgm:t>
        <a:bodyPr/>
        <a:lstStyle/>
        <a:p>
          <a:endParaRPr lang="en-GB"/>
        </a:p>
      </dgm:t>
    </dgm:pt>
    <dgm:pt modelId="{08E20D8E-D214-457E-845F-13F0F8B1C721}" type="sibTrans" cxnId="{0D0C914B-B537-4EFC-9246-FCE244F1BD9F}">
      <dgm:prSet/>
      <dgm:spPr/>
      <dgm:t>
        <a:bodyPr/>
        <a:lstStyle/>
        <a:p>
          <a:endParaRPr lang="en-GB"/>
        </a:p>
      </dgm:t>
    </dgm:pt>
    <dgm:pt modelId="{E8255DE6-5FAE-48B2-A471-C19B1C70C998}">
      <dgm:prSet phldrT="[Text]"/>
      <dgm:spPr/>
      <dgm:t>
        <a:bodyPr/>
        <a:lstStyle/>
        <a:p>
          <a:r>
            <a:rPr lang="en-GB" b="1" dirty="0"/>
            <a:t>Driven by AB use and poor infection control</a:t>
          </a:r>
        </a:p>
      </dgm:t>
    </dgm:pt>
    <dgm:pt modelId="{F4C6A411-468D-4856-BB5B-7DDD8B039E62}" type="parTrans" cxnId="{FF41B7F3-2006-4A41-A500-543583356559}">
      <dgm:prSet/>
      <dgm:spPr/>
      <dgm:t>
        <a:bodyPr/>
        <a:lstStyle/>
        <a:p>
          <a:endParaRPr lang="en-GB"/>
        </a:p>
      </dgm:t>
    </dgm:pt>
    <dgm:pt modelId="{C24CA3B8-3C6A-494D-89AA-C5C34D4607B5}" type="sibTrans" cxnId="{FF41B7F3-2006-4A41-A500-543583356559}">
      <dgm:prSet/>
      <dgm:spPr/>
      <dgm:t>
        <a:bodyPr/>
        <a:lstStyle/>
        <a:p>
          <a:endParaRPr lang="en-GB"/>
        </a:p>
      </dgm:t>
    </dgm:pt>
    <dgm:pt modelId="{CEA0485B-8C22-43A8-B4DA-13074457BC65}" type="pres">
      <dgm:prSet presAssocID="{743D75A9-2AB2-4AF6-9EA2-9EE2B6F52F78}" presName="cycle" presStyleCnt="0">
        <dgm:presLayoutVars>
          <dgm:dir/>
          <dgm:resizeHandles val="exact"/>
        </dgm:presLayoutVars>
      </dgm:prSet>
      <dgm:spPr/>
      <dgm:t>
        <a:bodyPr/>
        <a:lstStyle/>
        <a:p>
          <a:endParaRPr lang="en-GB"/>
        </a:p>
      </dgm:t>
    </dgm:pt>
    <dgm:pt modelId="{CF8BA855-074A-4636-B90F-C6CE9AB93A2D}" type="pres">
      <dgm:prSet presAssocID="{4B3C7435-D8BD-465F-A15E-63BFDC963CDC}" presName="node" presStyleLbl="node1" presStyleIdx="0" presStyleCnt="5">
        <dgm:presLayoutVars>
          <dgm:bulletEnabled val="1"/>
        </dgm:presLayoutVars>
      </dgm:prSet>
      <dgm:spPr/>
      <dgm:t>
        <a:bodyPr/>
        <a:lstStyle/>
        <a:p>
          <a:endParaRPr lang="en-GB"/>
        </a:p>
      </dgm:t>
    </dgm:pt>
    <dgm:pt modelId="{98DA0184-8DFD-4581-996A-6A864D1ACC24}" type="pres">
      <dgm:prSet presAssocID="{4B3C7435-D8BD-465F-A15E-63BFDC963CDC}" presName="spNode" presStyleCnt="0"/>
      <dgm:spPr/>
    </dgm:pt>
    <dgm:pt modelId="{926174F5-554A-4AF0-8AF6-C9E16588DB2B}" type="pres">
      <dgm:prSet presAssocID="{C42B6BAA-61AA-43B7-B293-6DECE3AA394F}" presName="sibTrans" presStyleLbl="sibTrans1D1" presStyleIdx="0" presStyleCnt="5"/>
      <dgm:spPr/>
      <dgm:t>
        <a:bodyPr/>
        <a:lstStyle/>
        <a:p>
          <a:endParaRPr lang="en-GB"/>
        </a:p>
      </dgm:t>
    </dgm:pt>
    <dgm:pt modelId="{A2DA1F68-B832-4B7C-83D6-08DA477D4282}" type="pres">
      <dgm:prSet presAssocID="{CD913A3E-E581-4035-AABB-AACC57BC6F37}" presName="node" presStyleLbl="node1" presStyleIdx="1" presStyleCnt="5">
        <dgm:presLayoutVars>
          <dgm:bulletEnabled val="1"/>
        </dgm:presLayoutVars>
      </dgm:prSet>
      <dgm:spPr/>
      <dgm:t>
        <a:bodyPr/>
        <a:lstStyle/>
        <a:p>
          <a:endParaRPr lang="en-GB"/>
        </a:p>
      </dgm:t>
    </dgm:pt>
    <dgm:pt modelId="{84A3DECE-276B-4301-80B0-270F66C34293}" type="pres">
      <dgm:prSet presAssocID="{CD913A3E-E581-4035-AABB-AACC57BC6F37}" presName="spNode" presStyleCnt="0"/>
      <dgm:spPr/>
    </dgm:pt>
    <dgm:pt modelId="{C659189E-9092-428C-9CF8-B29F20D67BB5}" type="pres">
      <dgm:prSet presAssocID="{04400265-E74D-4B24-9260-09376C178EBB}" presName="sibTrans" presStyleLbl="sibTrans1D1" presStyleIdx="1" presStyleCnt="5"/>
      <dgm:spPr/>
      <dgm:t>
        <a:bodyPr/>
        <a:lstStyle/>
        <a:p>
          <a:endParaRPr lang="en-GB"/>
        </a:p>
      </dgm:t>
    </dgm:pt>
    <dgm:pt modelId="{146BC6BD-7BCA-43EC-A8BD-9133A53BB543}" type="pres">
      <dgm:prSet presAssocID="{FB53ED37-FC8A-4333-88F6-970A1D6950A4}" presName="node" presStyleLbl="node1" presStyleIdx="2" presStyleCnt="5">
        <dgm:presLayoutVars>
          <dgm:bulletEnabled val="1"/>
        </dgm:presLayoutVars>
      </dgm:prSet>
      <dgm:spPr/>
      <dgm:t>
        <a:bodyPr/>
        <a:lstStyle/>
        <a:p>
          <a:endParaRPr lang="en-GB"/>
        </a:p>
      </dgm:t>
    </dgm:pt>
    <dgm:pt modelId="{4B94E517-D995-4C07-A2EF-0A4E09D31C79}" type="pres">
      <dgm:prSet presAssocID="{FB53ED37-FC8A-4333-88F6-970A1D6950A4}" presName="spNode" presStyleCnt="0"/>
      <dgm:spPr/>
    </dgm:pt>
    <dgm:pt modelId="{38A043B6-C5E3-4C12-BEF1-D350E68FF42B}" type="pres">
      <dgm:prSet presAssocID="{57B8BACD-5D5A-44EF-A3CC-CF9A9AC577D7}" presName="sibTrans" presStyleLbl="sibTrans1D1" presStyleIdx="2" presStyleCnt="5"/>
      <dgm:spPr/>
      <dgm:t>
        <a:bodyPr/>
        <a:lstStyle/>
        <a:p>
          <a:endParaRPr lang="en-GB"/>
        </a:p>
      </dgm:t>
    </dgm:pt>
    <dgm:pt modelId="{0F2FBC22-8520-4C6E-8915-1A2544481AB2}" type="pres">
      <dgm:prSet presAssocID="{4219DFFB-7C9E-49D2-B04F-CDBD6270DA62}" presName="node" presStyleLbl="node1" presStyleIdx="3" presStyleCnt="5">
        <dgm:presLayoutVars>
          <dgm:bulletEnabled val="1"/>
        </dgm:presLayoutVars>
      </dgm:prSet>
      <dgm:spPr/>
      <dgm:t>
        <a:bodyPr/>
        <a:lstStyle/>
        <a:p>
          <a:endParaRPr lang="en-GB"/>
        </a:p>
      </dgm:t>
    </dgm:pt>
    <dgm:pt modelId="{23C27204-599B-4B66-9385-85F7A97B5D7D}" type="pres">
      <dgm:prSet presAssocID="{4219DFFB-7C9E-49D2-B04F-CDBD6270DA62}" presName="spNode" presStyleCnt="0"/>
      <dgm:spPr/>
    </dgm:pt>
    <dgm:pt modelId="{B7792417-AED5-4161-A46A-C0BB140AADD1}" type="pres">
      <dgm:prSet presAssocID="{08E20D8E-D214-457E-845F-13F0F8B1C721}" presName="sibTrans" presStyleLbl="sibTrans1D1" presStyleIdx="3" presStyleCnt="5"/>
      <dgm:spPr/>
      <dgm:t>
        <a:bodyPr/>
        <a:lstStyle/>
        <a:p>
          <a:endParaRPr lang="en-GB"/>
        </a:p>
      </dgm:t>
    </dgm:pt>
    <dgm:pt modelId="{0532976E-01EA-4FEA-B3DA-410E1B07794E}" type="pres">
      <dgm:prSet presAssocID="{E8255DE6-5FAE-48B2-A471-C19B1C70C998}" presName="node" presStyleLbl="node1" presStyleIdx="4" presStyleCnt="5">
        <dgm:presLayoutVars>
          <dgm:bulletEnabled val="1"/>
        </dgm:presLayoutVars>
      </dgm:prSet>
      <dgm:spPr/>
      <dgm:t>
        <a:bodyPr/>
        <a:lstStyle/>
        <a:p>
          <a:endParaRPr lang="en-GB"/>
        </a:p>
      </dgm:t>
    </dgm:pt>
    <dgm:pt modelId="{3CBD19EE-2694-4F73-9D6B-B92887A72CD4}" type="pres">
      <dgm:prSet presAssocID="{E8255DE6-5FAE-48B2-A471-C19B1C70C998}" presName="spNode" presStyleCnt="0"/>
      <dgm:spPr/>
    </dgm:pt>
    <dgm:pt modelId="{2945E083-F7A8-4411-B9BC-97C589A1FABE}" type="pres">
      <dgm:prSet presAssocID="{C24CA3B8-3C6A-494D-89AA-C5C34D4607B5}" presName="sibTrans" presStyleLbl="sibTrans1D1" presStyleIdx="4" presStyleCnt="5"/>
      <dgm:spPr/>
      <dgm:t>
        <a:bodyPr/>
        <a:lstStyle/>
        <a:p>
          <a:endParaRPr lang="en-GB"/>
        </a:p>
      </dgm:t>
    </dgm:pt>
  </dgm:ptLst>
  <dgm:cxnLst>
    <dgm:cxn modelId="{F38C3576-4069-41F8-81E9-4CEE944CF533}" type="presOf" srcId="{C42B6BAA-61AA-43B7-B293-6DECE3AA394F}" destId="{926174F5-554A-4AF0-8AF6-C9E16588DB2B}" srcOrd="0" destOrd="0" presId="urn:microsoft.com/office/officeart/2005/8/layout/cycle6"/>
    <dgm:cxn modelId="{7F8D58F9-F740-4623-9908-DB2E2D2C6E27}" type="presOf" srcId="{08E20D8E-D214-457E-845F-13F0F8B1C721}" destId="{B7792417-AED5-4161-A46A-C0BB140AADD1}" srcOrd="0" destOrd="0" presId="urn:microsoft.com/office/officeart/2005/8/layout/cycle6"/>
    <dgm:cxn modelId="{1BF202D1-6D9A-46B1-9963-D6A0301C6BA2}" type="presOf" srcId="{04400265-E74D-4B24-9260-09376C178EBB}" destId="{C659189E-9092-428C-9CF8-B29F20D67BB5}" srcOrd="0" destOrd="0" presId="urn:microsoft.com/office/officeart/2005/8/layout/cycle6"/>
    <dgm:cxn modelId="{82B6EEC5-C316-4EF1-A9FD-5C46D76CB24C}" type="presOf" srcId="{C24CA3B8-3C6A-494D-89AA-C5C34D4607B5}" destId="{2945E083-F7A8-4411-B9BC-97C589A1FABE}" srcOrd="0" destOrd="0" presId="urn:microsoft.com/office/officeart/2005/8/layout/cycle6"/>
    <dgm:cxn modelId="{4F433664-A532-44DD-AEC5-15802269E1F7}" type="presOf" srcId="{FB53ED37-FC8A-4333-88F6-970A1D6950A4}" destId="{146BC6BD-7BCA-43EC-A8BD-9133A53BB543}" srcOrd="0" destOrd="0" presId="urn:microsoft.com/office/officeart/2005/8/layout/cycle6"/>
    <dgm:cxn modelId="{CC33FB62-068F-4E0E-AD25-171DCA948928}" type="presOf" srcId="{CD913A3E-E581-4035-AABB-AACC57BC6F37}" destId="{A2DA1F68-B832-4B7C-83D6-08DA477D4282}" srcOrd="0" destOrd="0" presId="urn:microsoft.com/office/officeart/2005/8/layout/cycle6"/>
    <dgm:cxn modelId="{30AAC5A0-61AC-497B-B04E-1E6D1545BD7B}" type="presOf" srcId="{743D75A9-2AB2-4AF6-9EA2-9EE2B6F52F78}" destId="{CEA0485B-8C22-43A8-B4DA-13074457BC65}" srcOrd="0" destOrd="0" presId="urn:microsoft.com/office/officeart/2005/8/layout/cycle6"/>
    <dgm:cxn modelId="{36CBD84C-291B-4EEF-83FA-208808C63107}" srcId="{743D75A9-2AB2-4AF6-9EA2-9EE2B6F52F78}" destId="{CD913A3E-E581-4035-AABB-AACC57BC6F37}" srcOrd="1" destOrd="0" parTransId="{E53E4C08-4F61-41E1-9582-612F6AE292D2}" sibTransId="{04400265-E74D-4B24-9260-09376C178EBB}"/>
    <dgm:cxn modelId="{0D0C914B-B537-4EFC-9246-FCE244F1BD9F}" srcId="{743D75A9-2AB2-4AF6-9EA2-9EE2B6F52F78}" destId="{4219DFFB-7C9E-49D2-B04F-CDBD6270DA62}" srcOrd="3" destOrd="0" parTransId="{F1210FE3-120F-452E-A219-E4AAE40AAC59}" sibTransId="{08E20D8E-D214-457E-845F-13F0F8B1C721}"/>
    <dgm:cxn modelId="{689ED084-52C6-4449-A082-BF18D72394BD}" type="presOf" srcId="{4B3C7435-D8BD-465F-A15E-63BFDC963CDC}" destId="{CF8BA855-074A-4636-B90F-C6CE9AB93A2D}" srcOrd="0" destOrd="0" presId="urn:microsoft.com/office/officeart/2005/8/layout/cycle6"/>
    <dgm:cxn modelId="{FF41B7F3-2006-4A41-A500-543583356559}" srcId="{743D75A9-2AB2-4AF6-9EA2-9EE2B6F52F78}" destId="{E8255DE6-5FAE-48B2-A471-C19B1C70C998}" srcOrd="4" destOrd="0" parTransId="{F4C6A411-468D-4856-BB5B-7DDD8B039E62}" sibTransId="{C24CA3B8-3C6A-494D-89AA-C5C34D4607B5}"/>
    <dgm:cxn modelId="{95AAA86C-DCC5-440A-A640-39EC8951513A}" type="presOf" srcId="{E8255DE6-5FAE-48B2-A471-C19B1C70C998}" destId="{0532976E-01EA-4FEA-B3DA-410E1B07794E}" srcOrd="0" destOrd="0" presId="urn:microsoft.com/office/officeart/2005/8/layout/cycle6"/>
    <dgm:cxn modelId="{5C00ED28-7F27-430F-A5EE-C005B90308D0}" srcId="{743D75A9-2AB2-4AF6-9EA2-9EE2B6F52F78}" destId="{FB53ED37-FC8A-4333-88F6-970A1D6950A4}" srcOrd="2" destOrd="0" parTransId="{9069664D-CDA8-47CA-9CC8-BF55B3BE429B}" sibTransId="{57B8BACD-5D5A-44EF-A3CC-CF9A9AC577D7}"/>
    <dgm:cxn modelId="{A8C5531C-4533-4C34-8CEA-D24C63662B0C}" type="presOf" srcId="{57B8BACD-5D5A-44EF-A3CC-CF9A9AC577D7}" destId="{38A043B6-C5E3-4C12-BEF1-D350E68FF42B}" srcOrd="0" destOrd="0" presId="urn:microsoft.com/office/officeart/2005/8/layout/cycle6"/>
    <dgm:cxn modelId="{8E088D30-9537-4CE1-87DC-A9A7E6D2DE88}" type="presOf" srcId="{4219DFFB-7C9E-49D2-B04F-CDBD6270DA62}" destId="{0F2FBC22-8520-4C6E-8915-1A2544481AB2}" srcOrd="0" destOrd="0" presId="urn:microsoft.com/office/officeart/2005/8/layout/cycle6"/>
    <dgm:cxn modelId="{B632FB24-8B74-4435-A3C6-3D325B58F967}" srcId="{743D75A9-2AB2-4AF6-9EA2-9EE2B6F52F78}" destId="{4B3C7435-D8BD-465F-A15E-63BFDC963CDC}" srcOrd="0" destOrd="0" parTransId="{D633AAB1-63C0-47DF-B344-99217DD08B98}" sibTransId="{C42B6BAA-61AA-43B7-B293-6DECE3AA394F}"/>
    <dgm:cxn modelId="{EED3C145-9BE9-4973-A201-4AAF7EC0EFDA}" type="presParOf" srcId="{CEA0485B-8C22-43A8-B4DA-13074457BC65}" destId="{CF8BA855-074A-4636-B90F-C6CE9AB93A2D}" srcOrd="0" destOrd="0" presId="urn:microsoft.com/office/officeart/2005/8/layout/cycle6"/>
    <dgm:cxn modelId="{C4C54ECD-A0CF-49C9-B5A1-D19BE61F5FC4}" type="presParOf" srcId="{CEA0485B-8C22-43A8-B4DA-13074457BC65}" destId="{98DA0184-8DFD-4581-996A-6A864D1ACC24}" srcOrd="1" destOrd="0" presId="urn:microsoft.com/office/officeart/2005/8/layout/cycle6"/>
    <dgm:cxn modelId="{4A3C83CC-7792-44C6-BF6E-CFF95E647099}" type="presParOf" srcId="{CEA0485B-8C22-43A8-B4DA-13074457BC65}" destId="{926174F5-554A-4AF0-8AF6-C9E16588DB2B}" srcOrd="2" destOrd="0" presId="urn:microsoft.com/office/officeart/2005/8/layout/cycle6"/>
    <dgm:cxn modelId="{B6FB187B-EE10-4496-A174-83AAEEB26FD9}" type="presParOf" srcId="{CEA0485B-8C22-43A8-B4DA-13074457BC65}" destId="{A2DA1F68-B832-4B7C-83D6-08DA477D4282}" srcOrd="3" destOrd="0" presId="urn:microsoft.com/office/officeart/2005/8/layout/cycle6"/>
    <dgm:cxn modelId="{1D9739E2-DAE9-40C7-9C6A-29FD8AE22FFF}" type="presParOf" srcId="{CEA0485B-8C22-43A8-B4DA-13074457BC65}" destId="{84A3DECE-276B-4301-80B0-270F66C34293}" srcOrd="4" destOrd="0" presId="urn:microsoft.com/office/officeart/2005/8/layout/cycle6"/>
    <dgm:cxn modelId="{2EFA2171-C05B-4AE0-A18E-C594C8E4DA72}" type="presParOf" srcId="{CEA0485B-8C22-43A8-B4DA-13074457BC65}" destId="{C659189E-9092-428C-9CF8-B29F20D67BB5}" srcOrd="5" destOrd="0" presId="urn:microsoft.com/office/officeart/2005/8/layout/cycle6"/>
    <dgm:cxn modelId="{E424EBED-EE8C-4946-9217-2981F7DBD273}" type="presParOf" srcId="{CEA0485B-8C22-43A8-B4DA-13074457BC65}" destId="{146BC6BD-7BCA-43EC-A8BD-9133A53BB543}" srcOrd="6" destOrd="0" presId="urn:microsoft.com/office/officeart/2005/8/layout/cycle6"/>
    <dgm:cxn modelId="{F1366AA7-58E6-427F-95DD-BD16C65FA76B}" type="presParOf" srcId="{CEA0485B-8C22-43A8-B4DA-13074457BC65}" destId="{4B94E517-D995-4C07-A2EF-0A4E09D31C79}" srcOrd="7" destOrd="0" presId="urn:microsoft.com/office/officeart/2005/8/layout/cycle6"/>
    <dgm:cxn modelId="{34FAAC8D-C91C-4169-BB81-DD72A5D2376F}" type="presParOf" srcId="{CEA0485B-8C22-43A8-B4DA-13074457BC65}" destId="{38A043B6-C5E3-4C12-BEF1-D350E68FF42B}" srcOrd="8" destOrd="0" presId="urn:microsoft.com/office/officeart/2005/8/layout/cycle6"/>
    <dgm:cxn modelId="{9E818973-B3CF-45F7-BE90-CB2FF29F3C1B}" type="presParOf" srcId="{CEA0485B-8C22-43A8-B4DA-13074457BC65}" destId="{0F2FBC22-8520-4C6E-8915-1A2544481AB2}" srcOrd="9" destOrd="0" presId="urn:microsoft.com/office/officeart/2005/8/layout/cycle6"/>
    <dgm:cxn modelId="{92024803-FEA1-4D6E-B3B2-D70BCF1B5342}" type="presParOf" srcId="{CEA0485B-8C22-43A8-B4DA-13074457BC65}" destId="{23C27204-599B-4B66-9385-85F7A97B5D7D}" srcOrd="10" destOrd="0" presId="urn:microsoft.com/office/officeart/2005/8/layout/cycle6"/>
    <dgm:cxn modelId="{1937B4B4-CB58-46A8-B2A7-EA9B5D5CCCAF}" type="presParOf" srcId="{CEA0485B-8C22-43A8-B4DA-13074457BC65}" destId="{B7792417-AED5-4161-A46A-C0BB140AADD1}" srcOrd="11" destOrd="0" presId="urn:microsoft.com/office/officeart/2005/8/layout/cycle6"/>
    <dgm:cxn modelId="{C5243A44-A709-4C21-87CB-FF01F7DFF369}" type="presParOf" srcId="{CEA0485B-8C22-43A8-B4DA-13074457BC65}" destId="{0532976E-01EA-4FEA-B3DA-410E1B07794E}" srcOrd="12" destOrd="0" presId="urn:microsoft.com/office/officeart/2005/8/layout/cycle6"/>
    <dgm:cxn modelId="{B356BC07-355E-45CD-9D8A-B7882CE2DF61}" type="presParOf" srcId="{CEA0485B-8C22-43A8-B4DA-13074457BC65}" destId="{3CBD19EE-2694-4F73-9D6B-B92887A72CD4}" srcOrd="13" destOrd="0" presId="urn:microsoft.com/office/officeart/2005/8/layout/cycle6"/>
    <dgm:cxn modelId="{F33D50D2-D4FC-4AB1-AF85-EBAAC097DF87}" type="presParOf" srcId="{CEA0485B-8C22-43A8-B4DA-13074457BC65}" destId="{2945E083-F7A8-4411-B9BC-97C589A1FABE}"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98F7E1-6905-4A30-B7C3-54CCE80A5059}" type="doc">
      <dgm:prSet loTypeId="urn:microsoft.com/office/officeart/2008/layout/VerticalCurvedList" loCatId="list" qsTypeId="urn:microsoft.com/office/officeart/2005/8/quickstyle/simple2" qsCatId="simple" csTypeId="urn:microsoft.com/office/officeart/2005/8/colors/accent0_2" csCatId="mainScheme" phldr="1"/>
      <dgm:spPr/>
      <dgm:t>
        <a:bodyPr/>
        <a:lstStyle/>
        <a:p>
          <a:endParaRPr lang="en-GB"/>
        </a:p>
      </dgm:t>
    </dgm:pt>
    <dgm:pt modelId="{EDF9F4C6-C337-4607-AD1F-E92B2F5037D8}">
      <dgm:prSet phldrT="[Text]"/>
      <dgm:spPr/>
      <dgm:t>
        <a:bodyPr/>
        <a:lstStyle/>
        <a:p>
          <a:r>
            <a:rPr lang="en-GB" dirty="0"/>
            <a:t>Found widely in the environment</a:t>
          </a:r>
        </a:p>
      </dgm:t>
    </dgm:pt>
    <dgm:pt modelId="{6603D4B0-B800-43C0-860C-DC11D73404F3}" type="parTrans" cxnId="{4C57C05D-BBC0-42A2-B8F3-AF8414B36BD9}">
      <dgm:prSet/>
      <dgm:spPr/>
      <dgm:t>
        <a:bodyPr/>
        <a:lstStyle/>
        <a:p>
          <a:endParaRPr lang="en-GB"/>
        </a:p>
      </dgm:t>
    </dgm:pt>
    <dgm:pt modelId="{926747E9-F54A-47B8-9F2F-885438631A36}" type="sibTrans" cxnId="{4C57C05D-BBC0-42A2-B8F3-AF8414B36BD9}">
      <dgm:prSet/>
      <dgm:spPr/>
      <dgm:t>
        <a:bodyPr/>
        <a:lstStyle/>
        <a:p>
          <a:endParaRPr lang="en-GB"/>
        </a:p>
      </dgm:t>
    </dgm:pt>
    <dgm:pt modelId="{34E1DD84-18BC-4902-B5D7-49B906E8D5BA}">
      <dgm:prSet phldrT="[Text]"/>
      <dgm:spPr/>
      <dgm:t>
        <a:bodyPr/>
        <a:lstStyle/>
        <a:p>
          <a:r>
            <a:rPr lang="en-GB" dirty="0"/>
            <a:t>Common cause of mild and serious infections</a:t>
          </a:r>
        </a:p>
      </dgm:t>
    </dgm:pt>
    <dgm:pt modelId="{A74F77FE-20E3-424F-8057-6D849089E9C5}" type="parTrans" cxnId="{F22BAADD-BCE7-4B5B-98D9-C7FBC781AE50}">
      <dgm:prSet/>
      <dgm:spPr/>
      <dgm:t>
        <a:bodyPr/>
        <a:lstStyle/>
        <a:p>
          <a:endParaRPr lang="en-GB"/>
        </a:p>
      </dgm:t>
    </dgm:pt>
    <dgm:pt modelId="{44B49E60-3B0D-455D-96F7-1B4510E93BE5}" type="sibTrans" cxnId="{F22BAADD-BCE7-4B5B-98D9-C7FBC781AE50}">
      <dgm:prSet/>
      <dgm:spPr/>
      <dgm:t>
        <a:bodyPr/>
        <a:lstStyle/>
        <a:p>
          <a:endParaRPr lang="en-GB"/>
        </a:p>
      </dgm:t>
    </dgm:pt>
    <dgm:pt modelId="{4859740B-79C7-4BBD-BAEE-E67FA53748A8}">
      <dgm:prSet phldrT="[Text]"/>
      <dgm:spPr/>
      <dgm:t>
        <a:bodyPr/>
        <a:lstStyle/>
        <a:p>
          <a:r>
            <a:rPr lang="en-GB" dirty="0"/>
            <a:t>Risk profile similar to A. Baumannii</a:t>
          </a:r>
        </a:p>
      </dgm:t>
    </dgm:pt>
    <dgm:pt modelId="{AD87F2FE-F7B9-4D32-8830-EEC7796D706B}" type="parTrans" cxnId="{6FC5FB94-0539-4BE2-A65E-25FC71DD16B6}">
      <dgm:prSet/>
      <dgm:spPr/>
      <dgm:t>
        <a:bodyPr/>
        <a:lstStyle/>
        <a:p>
          <a:endParaRPr lang="en-GB"/>
        </a:p>
      </dgm:t>
    </dgm:pt>
    <dgm:pt modelId="{77FF0CAE-B72B-470B-955B-0F49DBA3B067}" type="sibTrans" cxnId="{6FC5FB94-0539-4BE2-A65E-25FC71DD16B6}">
      <dgm:prSet/>
      <dgm:spPr/>
      <dgm:t>
        <a:bodyPr/>
        <a:lstStyle/>
        <a:p>
          <a:endParaRPr lang="en-GB"/>
        </a:p>
      </dgm:t>
    </dgm:pt>
    <dgm:pt modelId="{8A343F4F-6C37-47A4-B454-17344C41C4D8}" type="pres">
      <dgm:prSet presAssocID="{4898F7E1-6905-4A30-B7C3-54CCE80A5059}" presName="Name0" presStyleCnt="0">
        <dgm:presLayoutVars>
          <dgm:chMax val="7"/>
          <dgm:chPref val="7"/>
          <dgm:dir/>
        </dgm:presLayoutVars>
      </dgm:prSet>
      <dgm:spPr/>
      <dgm:t>
        <a:bodyPr/>
        <a:lstStyle/>
        <a:p>
          <a:endParaRPr lang="en-GB"/>
        </a:p>
      </dgm:t>
    </dgm:pt>
    <dgm:pt modelId="{8484A03F-47DF-42F8-A0EB-E03429C50A82}" type="pres">
      <dgm:prSet presAssocID="{4898F7E1-6905-4A30-B7C3-54CCE80A5059}" presName="Name1" presStyleCnt="0"/>
      <dgm:spPr/>
    </dgm:pt>
    <dgm:pt modelId="{ADE177BD-4400-4D41-90D9-C8A166238F3B}" type="pres">
      <dgm:prSet presAssocID="{4898F7E1-6905-4A30-B7C3-54CCE80A5059}" presName="cycle" presStyleCnt="0"/>
      <dgm:spPr/>
    </dgm:pt>
    <dgm:pt modelId="{722CFC1D-2099-4567-9C74-7A15F0BDCCAC}" type="pres">
      <dgm:prSet presAssocID="{4898F7E1-6905-4A30-B7C3-54CCE80A5059}" presName="srcNode" presStyleLbl="node1" presStyleIdx="0" presStyleCnt="3"/>
      <dgm:spPr/>
    </dgm:pt>
    <dgm:pt modelId="{B58A17A2-FD81-4698-9A25-8F31FC7256C8}" type="pres">
      <dgm:prSet presAssocID="{4898F7E1-6905-4A30-B7C3-54CCE80A5059}" presName="conn" presStyleLbl="parChTrans1D2" presStyleIdx="0" presStyleCnt="1"/>
      <dgm:spPr/>
      <dgm:t>
        <a:bodyPr/>
        <a:lstStyle/>
        <a:p>
          <a:endParaRPr lang="en-GB"/>
        </a:p>
      </dgm:t>
    </dgm:pt>
    <dgm:pt modelId="{D8FFDEA5-3EBD-4C8A-80A4-2E720963B345}" type="pres">
      <dgm:prSet presAssocID="{4898F7E1-6905-4A30-B7C3-54CCE80A5059}" presName="extraNode" presStyleLbl="node1" presStyleIdx="0" presStyleCnt="3"/>
      <dgm:spPr/>
    </dgm:pt>
    <dgm:pt modelId="{C2A4B4E1-C500-452D-A591-AF1A07C57F8E}" type="pres">
      <dgm:prSet presAssocID="{4898F7E1-6905-4A30-B7C3-54CCE80A5059}" presName="dstNode" presStyleLbl="node1" presStyleIdx="0" presStyleCnt="3"/>
      <dgm:spPr/>
    </dgm:pt>
    <dgm:pt modelId="{122800D8-B586-4CDC-A514-CB6B0A639492}" type="pres">
      <dgm:prSet presAssocID="{EDF9F4C6-C337-4607-AD1F-E92B2F5037D8}" presName="text_1" presStyleLbl="node1" presStyleIdx="0" presStyleCnt="3">
        <dgm:presLayoutVars>
          <dgm:bulletEnabled val="1"/>
        </dgm:presLayoutVars>
      </dgm:prSet>
      <dgm:spPr/>
      <dgm:t>
        <a:bodyPr/>
        <a:lstStyle/>
        <a:p>
          <a:endParaRPr lang="en-GB"/>
        </a:p>
      </dgm:t>
    </dgm:pt>
    <dgm:pt modelId="{14EB8AAC-6660-4DFD-95C4-1AEDFF97421F}" type="pres">
      <dgm:prSet presAssocID="{EDF9F4C6-C337-4607-AD1F-E92B2F5037D8}" presName="accent_1" presStyleCnt="0"/>
      <dgm:spPr/>
    </dgm:pt>
    <dgm:pt modelId="{1AFD6EC0-15E8-4E0E-AB0D-9210C7BD95D3}" type="pres">
      <dgm:prSet presAssocID="{EDF9F4C6-C337-4607-AD1F-E92B2F5037D8}" presName="accentRepeatNode" presStyleLbl="solidFgAcc1" presStyleIdx="0" presStyleCnt="3"/>
      <dgm:spPr>
        <a:solidFill>
          <a:srgbClr val="D0AA95"/>
        </a:solidFill>
      </dgm:spPr>
    </dgm:pt>
    <dgm:pt modelId="{3B6153BE-420E-4E7F-A459-460DE977A56C}" type="pres">
      <dgm:prSet presAssocID="{34E1DD84-18BC-4902-B5D7-49B906E8D5BA}" presName="text_2" presStyleLbl="node1" presStyleIdx="1" presStyleCnt="3">
        <dgm:presLayoutVars>
          <dgm:bulletEnabled val="1"/>
        </dgm:presLayoutVars>
      </dgm:prSet>
      <dgm:spPr/>
      <dgm:t>
        <a:bodyPr/>
        <a:lstStyle/>
        <a:p>
          <a:endParaRPr lang="en-GB"/>
        </a:p>
      </dgm:t>
    </dgm:pt>
    <dgm:pt modelId="{A8CF244F-4153-434E-A786-F24796B5F248}" type="pres">
      <dgm:prSet presAssocID="{34E1DD84-18BC-4902-B5D7-49B906E8D5BA}" presName="accent_2" presStyleCnt="0"/>
      <dgm:spPr/>
    </dgm:pt>
    <dgm:pt modelId="{CBFB3A6D-97CC-4985-8461-D93CD928852C}" type="pres">
      <dgm:prSet presAssocID="{34E1DD84-18BC-4902-B5D7-49B906E8D5BA}" presName="accentRepeatNode" presStyleLbl="solidFgAcc1" presStyleIdx="1" presStyleCnt="3"/>
      <dgm:spPr>
        <a:solidFill>
          <a:srgbClr val="D0AA95"/>
        </a:solidFill>
      </dgm:spPr>
    </dgm:pt>
    <dgm:pt modelId="{A74869F6-3B97-4839-A1BF-73DB33E25D67}" type="pres">
      <dgm:prSet presAssocID="{4859740B-79C7-4BBD-BAEE-E67FA53748A8}" presName="text_3" presStyleLbl="node1" presStyleIdx="2" presStyleCnt="3">
        <dgm:presLayoutVars>
          <dgm:bulletEnabled val="1"/>
        </dgm:presLayoutVars>
      </dgm:prSet>
      <dgm:spPr/>
      <dgm:t>
        <a:bodyPr/>
        <a:lstStyle/>
        <a:p>
          <a:endParaRPr lang="en-GB"/>
        </a:p>
      </dgm:t>
    </dgm:pt>
    <dgm:pt modelId="{BECFF28A-9B27-49C3-BC5F-716841708616}" type="pres">
      <dgm:prSet presAssocID="{4859740B-79C7-4BBD-BAEE-E67FA53748A8}" presName="accent_3" presStyleCnt="0"/>
      <dgm:spPr/>
    </dgm:pt>
    <dgm:pt modelId="{2B2D40EA-3E21-4D9B-BD63-63201FFF5099}" type="pres">
      <dgm:prSet presAssocID="{4859740B-79C7-4BBD-BAEE-E67FA53748A8}" presName="accentRepeatNode" presStyleLbl="solidFgAcc1" presStyleIdx="2" presStyleCnt="3"/>
      <dgm:spPr>
        <a:solidFill>
          <a:srgbClr val="D0AA95"/>
        </a:solidFill>
      </dgm:spPr>
    </dgm:pt>
  </dgm:ptLst>
  <dgm:cxnLst>
    <dgm:cxn modelId="{94D70CA8-C255-4A6A-AAB3-099A1AD23608}" type="presOf" srcId="{EDF9F4C6-C337-4607-AD1F-E92B2F5037D8}" destId="{122800D8-B586-4CDC-A514-CB6B0A639492}" srcOrd="0" destOrd="0" presId="urn:microsoft.com/office/officeart/2008/layout/VerticalCurvedList"/>
    <dgm:cxn modelId="{3AC74858-DAB1-4ADE-9DB1-E4C3A0FA2E53}" type="presOf" srcId="{926747E9-F54A-47B8-9F2F-885438631A36}" destId="{B58A17A2-FD81-4698-9A25-8F31FC7256C8}" srcOrd="0" destOrd="0" presId="urn:microsoft.com/office/officeart/2008/layout/VerticalCurvedList"/>
    <dgm:cxn modelId="{4D65BC0D-0354-4B9E-8A62-C6ED3C9946B0}" type="presOf" srcId="{4898F7E1-6905-4A30-B7C3-54CCE80A5059}" destId="{8A343F4F-6C37-47A4-B454-17344C41C4D8}" srcOrd="0" destOrd="0" presId="urn:microsoft.com/office/officeart/2008/layout/VerticalCurvedList"/>
    <dgm:cxn modelId="{6FC5FB94-0539-4BE2-A65E-25FC71DD16B6}" srcId="{4898F7E1-6905-4A30-B7C3-54CCE80A5059}" destId="{4859740B-79C7-4BBD-BAEE-E67FA53748A8}" srcOrd="2" destOrd="0" parTransId="{AD87F2FE-F7B9-4D32-8830-EEC7796D706B}" sibTransId="{77FF0CAE-B72B-470B-955B-0F49DBA3B067}"/>
    <dgm:cxn modelId="{F22BAADD-BCE7-4B5B-98D9-C7FBC781AE50}" srcId="{4898F7E1-6905-4A30-B7C3-54CCE80A5059}" destId="{34E1DD84-18BC-4902-B5D7-49B906E8D5BA}" srcOrd="1" destOrd="0" parTransId="{A74F77FE-20E3-424F-8057-6D849089E9C5}" sibTransId="{44B49E60-3B0D-455D-96F7-1B4510E93BE5}"/>
    <dgm:cxn modelId="{3EA770E7-0633-4AAE-8DC6-A5BD51C65FF5}" type="presOf" srcId="{4859740B-79C7-4BBD-BAEE-E67FA53748A8}" destId="{A74869F6-3B97-4839-A1BF-73DB33E25D67}" srcOrd="0" destOrd="0" presId="urn:microsoft.com/office/officeart/2008/layout/VerticalCurvedList"/>
    <dgm:cxn modelId="{2AACB8AD-3AB4-4E69-85B7-4A901B2583AA}" type="presOf" srcId="{34E1DD84-18BC-4902-B5D7-49B906E8D5BA}" destId="{3B6153BE-420E-4E7F-A459-460DE977A56C}" srcOrd="0" destOrd="0" presId="urn:microsoft.com/office/officeart/2008/layout/VerticalCurvedList"/>
    <dgm:cxn modelId="{4C57C05D-BBC0-42A2-B8F3-AF8414B36BD9}" srcId="{4898F7E1-6905-4A30-B7C3-54CCE80A5059}" destId="{EDF9F4C6-C337-4607-AD1F-E92B2F5037D8}" srcOrd="0" destOrd="0" parTransId="{6603D4B0-B800-43C0-860C-DC11D73404F3}" sibTransId="{926747E9-F54A-47B8-9F2F-885438631A36}"/>
    <dgm:cxn modelId="{B6AF2F7B-AF6C-40D8-9411-99CF8CE84BB6}" type="presParOf" srcId="{8A343F4F-6C37-47A4-B454-17344C41C4D8}" destId="{8484A03F-47DF-42F8-A0EB-E03429C50A82}" srcOrd="0" destOrd="0" presId="urn:microsoft.com/office/officeart/2008/layout/VerticalCurvedList"/>
    <dgm:cxn modelId="{875E17CA-1391-49A4-9BAC-A8936066EE85}" type="presParOf" srcId="{8484A03F-47DF-42F8-A0EB-E03429C50A82}" destId="{ADE177BD-4400-4D41-90D9-C8A166238F3B}" srcOrd="0" destOrd="0" presId="urn:microsoft.com/office/officeart/2008/layout/VerticalCurvedList"/>
    <dgm:cxn modelId="{698E882D-2867-4F31-929D-7D240A663767}" type="presParOf" srcId="{ADE177BD-4400-4D41-90D9-C8A166238F3B}" destId="{722CFC1D-2099-4567-9C74-7A15F0BDCCAC}" srcOrd="0" destOrd="0" presId="urn:microsoft.com/office/officeart/2008/layout/VerticalCurvedList"/>
    <dgm:cxn modelId="{FE2574FB-79AB-467E-888F-D9AAA7024F0C}" type="presParOf" srcId="{ADE177BD-4400-4D41-90D9-C8A166238F3B}" destId="{B58A17A2-FD81-4698-9A25-8F31FC7256C8}" srcOrd="1" destOrd="0" presId="urn:microsoft.com/office/officeart/2008/layout/VerticalCurvedList"/>
    <dgm:cxn modelId="{4F151DAF-510C-4E0E-A118-1B4C48319F5C}" type="presParOf" srcId="{ADE177BD-4400-4D41-90D9-C8A166238F3B}" destId="{D8FFDEA5-3EBD-4C8A-80A4-2E720963B345}" srcOrd="2" destOrd="0" presId="urn:microsoft.com/office/officeart/2008/layout/VerticalCurvedList"/>
    <dgm:cxn modelId="{6079F145-CA60-4B71-8A2A-9DADD20FD032}" type="presParOf" srcId="{ADE177BD-4400-4D41-90D9-C8A166238F3B}" destId="{C2A4B4E1-C500-452D-A591-AF1A07C57F8E}" srcOrd="3" destOrd="0" presId="urn:microsoft.com/office/officeart/2008/layout/VerticalCurvedList"/>
    <dgm:cxn modelId="{A1BF054B-579F-42D5-971A-C0CE158A6F2D}" type="presParOf" srcId="{8484A03F-47DF-42F8-A0EB-E03429C50A82}" destId="{122800D8-B586-4CDC-A514-CB6B0A639492}" srcOrd="1" destOrd="0" presId="urn:microsoft.com/office/officeart/2008/layout/VerticalCurvedList"/>
    <dgm:cxn modelId="{C312A7DE-6FCA-439F-AE83-D7DCCAA3D8CE}" type="presParOf" srcId="{8484A03F-47DF-42F8-A0EB-E03429C50A82}" destId="{14EB8AAC-6660-4DFD-95C4-1AEDFF97421F}" srcOrd="2" destOrd="0" presId="urn:microsoft.com/office/officeart/2008/layout/VerticalCurvedList"/>
    <dgm:cxn modelId="{FF487993-5526-4666-A557-6867E800F84E}" type="presParOf" srcId="{14EB8AAC-6660-4DFD-95C4-1AEDFF97421F}" destId="{1AFD6EC0-15E8-4E0E-AB0D-9210C7BD95D3}" srcOrd="0" destOrd="0" presId="urn:microsoft.com/office/officeart/2008/layout/VerticalCurvedList"/>
    <dgm:cxn modelId="{973EB53E-F1DA-4635-BACD-00680AC7E19B}" type="presParOf" srcId="{8484A03F-47DF-42F8-A0EB-E03429C50A82}" destId="{3B6153BE-420E-4E7F-A459-460DE977A56C}" srcOrd="3" destOrd="0" presId="urn:microsoft.com/office/officeart/2008/layout/VerticalCurvedList"/>
    <dgm:cxn modelId="{B746DCCD-4822-4AEC-857A-6B3EF4837943}" type="presParOf" srcId="{8484A03F-47DF-42F8-A0EB-E03429C50A82}" destId="{A8CF244F-4153-434E-A786-F24796B5F248}" srcOrd="4" destOrd="0" presId="urn:microsoft.com/office/officeart/2008/layout/VerticalCurvedList"/>
    <dgm:cxn modelId="{215822F5-B649-4F6D-8D0A-3CF49EBE0F0C}" type="presParOf" srcId="{A8CF244F-4153-434E-A786-F24796B5F248}" destId="{CBFB3A6D-97CC-4985-8461-D93CD928852C}" srcOrd="0" destOrd="0" presId="urn:microsoft.com/office/officeart/2008/layout/VerticalCurvedList"/>
    <dgm:cxn modelId="{D93C0607-2A43-4838-8BB6-7FE53BE13758}" type="presParOf" srcId="{8484A03F-47DF-42F8-A0EB-E03429C50A82}" destId="{A74869F6-3B97-4839-A1BF-73DB33E25D67}" srcOrd="5" destOrd="0" presId="urn:microsoft.com/office/officeart/2008/layout/VerticalCurvedList"/>
    <dgm:cxn modelId="{4455B4EB-33F2-468C-81A1-FC944412D1E8}" type="presParOf" srcId="{8484A03F-47DF-42F8-A0EB-E03429C50A82}" destId="{BECFF28A-9B27-49C3-BC5F-716841708616}" srcOrd="6" destOrd="0" presId="urn:microsoft.com/office/officeart/2008/layout/VerticalCurvedList"/>
    <dgm:cxn modelId="{18481194-B58E-4BEF-B06F-50EA88A975B1}" type="presParOf" srcId="{BECFF28A-9B27-49C3-BC5F-716841708616}" destId="{2B2D40EA-3E21-4D9B-BD63-63201FFF509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5E494-8D6F-45F3-94B0-941C7CD3DA8B}">
      <dsp:nvSpPr>
        <dsp:cNvPr id="0" name=""/>
        <dsp:cNvSpPr/>
      </dsp:nvSpPr>
      <dsp:spPr>
        <a:xfrm>
          <a:off x="2328150" y="688227"/>
          <a:ext cx="502967" cy="91440"/>
        </a:xfrm>
        <a:custGeom>
          <a:avLst/>
          <a:gdLst/>
          <a:ahLst/>
          <a:cxnLst/>
          <a:rect l="0" t="0" r="0" b="0"/>
          <a:pathLst>
            <a:path>
              <a:moveTo>
                <a:pt x="0" y="45720"/>
              </a:moveTo>
              <a:lnTo>
                <a:pt x="502967" y="45720"/>
              </a:lnTo>
            </a:path>
          </a:pathLst>
        </a:custGeom>
        <a:noFill/>
        <a:ln w="28575"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kern="1200" dirty="0"/>
        </a:p>
      </dsp:txBody>
      <dsp:txXfrm>
        <a:off x="2566294" y="731276"/>
        <a:ext cx="26678" cy="5340"/>
      </dsp:txXfrm>
    </dsp:sp>
    <dsp:sp modelId="{4C5D110B-A4CE-46AD-B86A-CA1E95B2FF1C}">
      <dsp:nvSpPr>
        <dsp:cNvPr id="0" name=""/>
        <dsp:cNvSpPr/>
      </dsp:nvSpPr>
      <dsp:spPr>
        <a:xfrm>
          <a:off x="10091" y="37989"/>
          <a:ext cx="2319858" cy="139191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kern="1200" dirty="0"/>
            <a:t>INTRODUCTION</a:t>
          </a:r>
        </a:p>
      </dsp:txBody>
      <dsp:txXfrm>
        <a:off x="10091" y="37989"/>
        <a:ext cx="2319858" cy="1391915"/>
      </dsp:txXfrm>
    </dsp:sp>
    <dsp:sp modelId="{778D924B-D889-4F9F-A7AC-6A95FB786631}">
      <dsp:nvSpPr>
        <dsp:cNvPr id="0" name=""/>
        <dsp:cNvSpPr/>
      </dsp:nvSpPr>
      <dsp:spPr>
        <a:xfrm>
          <a:off x="5181576" y="688227"/>
          <a:ext cx="502967" cy="91440"/>
        </a:xfrm>
        <a:custGeom>
          <a:avLst/>
          <a:gdLst/>
          <a:ahLst/>
          <a:cxnLst/>
          <a:rect l="0" t="0" r="0" b="0"/>
          <a:pathLst>
            <a:path>
              <a:moveTo>
                <a:pt x="0" y="45720"/>
              </a:moveTo>
              <a:lnTo>
                <a:pt x="502967" y="45720"/>
              </a:lnTo>
            </a:path>
          </a:pathLst>
        </a:custGeom>
        <a:noFill/>
        <a:ln w="28575"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kern="1200" dirty="0"/>
        </a:p>
      </dsp:txBody>
      <dsp:txXfrm>
        <a:off x="5419720" y="731276"/>
        <a:ext cx="26678" cy="5340"/>
      </dsp:txXfrm>
    </dsp:sp>
    <dsp:sp modelId="{4351B200-CAC1-4C0F-8DE9-FF814DDA4602}">
      <dsp:nvSpPr>
        <dsp:cNvPr id="0" name=""/>
        <dsp:cNvSpPr/>
      </dsp:nvSpPr>
      <dsp:spPr>
        <a:xfrm>
          <a:off x="2863517" y="37989"/>
          <a:ext cx="2319858" cy="1391915"/>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kern="1200" dirty="0"/>
            <a:t>MEDICAL OVERVIEW</a:t>
          </a:r>
        </a:p>
      </dsp:txBody>
      <dsp:txXfrm>
        <a:off x="2863517" y="37989"/>
        <a:ext cx="2319858" cy="1391915"/>
      </dsp:txXfrm>
    </dsp:sp>
    <dsp:sp modelId="{593C6E53-555A-478F-A2E2-E624CD8208EC}">
      <dsp:nvSpPr>
        <dsp:cNvPr id="0" name=""/>
        <dsp:cNvSpPr/>
      </dsp:nvSpPr>
      <dsp:spPr>
        <a:xfrm>
          <a:off x="1486368" y="1428104"/>
          <a:ext cx="5390504" cy="502967"/>
        </a:xfrm>
        <a:custGeom>
          <a:avLst/>
          <a:gdLst/>
          <a:ahLst/>
          <a:cxnLst/>
          <a:rect l="0" t="0" r="0" b="0"/>
          <a:pathLst>
            <a:path>
              <a:moveTo>
                <a:pt x="5390504" y="0"/>
              </a:moveTo>
              <a:lnTo>
                <a:pt x="5390504" y="268583"/>
              </a:lnTo>
              <a:lnTo>
                <a:pt x="0" y="268583"/>
              </a:lnTo>
              <a:lnTo>
                <a:pt x="0" y="502967"/>
              </a:lnTo>
            </a:path>
          </a:pathLst>
        </a:custGeom>
        <a:noFill/>
        <a:ln w="28575"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kern="1200"/>
        </a:p>
      </dsp:txBody>
      <dsp:txXfrm>
        <a:off x="4046199" y="1676918"/>
        <a:ext cx="270842" cy="5340"/>
      </dsp:txXfrm>
    </dsp:sp>
    <dsp:sp modelId="{02B53F25-A3DB-45D4-B788-79369B2F62CD}">
      <dsp:nvSpPr>
        <dsp:cNvPr id="0" name=""/>
        <dsp:cNvSpPr/>
      </dsp:nvSpPr>
      <dsp:spPr>
        <a:xfrm>
          <a:off x="5716943" y="37989"/>
          <a:ext cx="2319858" cy="1391915"/>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kern="1200" dirty="0"/>
            <a:t>MODEL STRUCTURE</a:t>
          </a:r>
        </a:p>
      </dsp:txBody>
      <dsp:txXfrm>
        <a:off x="5716943" y="37989"/>
        <a:ext cx="2319858" cy="1391915"/>
      </dsp:txXfrm>
    </dsp:sp>
    <dsp:sp modelId="{8A4B4FBD-A76E-4E44-98D8-34EAD1DC9370}">
      <dsp:nvSpPr>
        <dsp:cNvPr id="0" name=""/>
        <dsp:cNvSpPr/>
      </dsp:nvSpPr>
      <dsp:spPr>
        <a:xfrm>
          <a:off x="2960845" y="2613709"/>
          <a:ext cx="1653663" cy="91440"/>
        </a:xfrm>
        <a:custGeom>
          <a:avLst/>
          <a:gdLst/>
          <a:ahLst/>
          <a:cxnLst/>
          <a:rect l="0" t="0" r="0" b="0"/>
          <a:pathLst>
            <a:path>
              <a:moveTo>
                <a:pt x="0" y="45720"/>
              </a:moveTo>
              <a:lnTo>
                <a:pt x="1653663" y="45720"/>
              </a:lnTo>
            </a:path>
          </a:pathLst>
        </a:custGeom>
        <a:noFill/>
        <a:ln w="28575"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kern="1200"/>
        </a:p>
      </dsp:txBody>
      <dsp:txXfrm>
        <a:off x="3745570" y="2656759"/>
        <a:ext cx="84213" cy="5340"/>
      </dsp:txXfrm>
    </dsp:sp>
    <dsp:sp modelId="{F8F59FB6-1BCB-4B54-B405-A3D85A931F14}">
      <dsp:nvSpPr>
        <dsp:cNvPr id="0" name=""/>
        <dsp:cNvSpPr/>
      </dsp:nvSpPr>
      <dsp:spPr>
        <a:xfrm>
          <a:off x="10091" y="1963472"/>
          <a:ext cx="2952553" cy="1391915"/>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kern="1200" dirty="0"/>
            <a:t>PARAMETERISATION</a:t>
          </a:r>
        </a:p>
      </dsp:txBody>
      <dsp:txXfrm>
        <a:off x="10091" y="1963472"/>
        <a:ext cx="2952553" cy="1391915"/>
      </dsp:txXfrm>
    </dsp:sp>
    <dsp:sp modelId="{1C215BC1-C986-4557-B433-2A29B8B476FB}">
      <dsp:nvSpPr>
        <dsp:cNvPr id="0" name=""/>
        <dsp:cNvSpPr/>
      </dsp:nvSpPr>
      <dsp:spPr>
        <a:xfrm>
          <a:off x="4646908" y="1963472"/>
          <a:ext cx="2319858" cy="1391915"/>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kern="1200" dirty="0">
              <a:solidFill>
                <a:schemeClr val="accent2"/>
              </a:solidFill>
            </a:rPr>
            <a:t>‘RESULTS’ AND NEXT STEPS</a:t>
          </a:r>
        </a:p>
      </dsp:txBody>
      <dsp:txXfrm>
        <a:off x="4646908" y="1963472"/>
        <a:ext cx="2319858" cy="1391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0CF53-3BB5-4DFD-8BAB-06EDF7ADB14B}">
      <dsp:nvSpPr>
        <dsp:cNvPr id="0" name=""/>
        <dsp:cNvSpPr/>
      </dsp:nvSpPr>
      <dsp:spPr>
        <a:xfrm>
          <a:off x="0" y="0"/>
          <a:ext cx="467015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59BFDF-BEFD-4B64-BD40-07CF4AACD942}">
      <dsp:nvSpPr>
        <dsp:cNvPr id="0" name=""/>
        <dsp:cNvSpPr/>
      </dsp:nvSpPr>
      <dsp:spPr>
        <a:xfrm>
          <a:off x="0" y="0"/>
          <a:ext cx="934030" cy="3714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GB" sz="1900" kern="1200" dirty="0"/>
            <a:t>Criteria</a:t>
          </a:r>
        </a:p>
      </dsp:txBody>
      <dsp:txXfrm>
        <a:off x="0" y="0"/>
        <a:ext cx="934030" cy="3714686"/>
      </dsp:txXfrm>
    </dsp:sp>
    <dsp:sp modelId="{EFADF456-09CB-441E-BB2E-793631E9F1DE}">
      <dsp:nvSpPr>
        <dsp:cNvPr id="0" name=""/>
        <dsp:cNvSpPr/>
      </dsp:nvSpPr>
      <dsp:spPr>
        <a:xfrm>
          <a:off x="1004082" y="17593"/>
          <a:ext cx="3666069" cy="3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t>Mortality</a:t>
          </a:r>
        </a:p>
      </dsp:txBody>
      <dsp:txXfrm>
        <a:off x="1004082" y="17593"/>
        <a:ext cx="3666069" cy="351879"/>
      </dsp:txXfrm>
    </dsp:sp>
    <dsp:sp modelId="{3F87B68C-1E10-42B8-BB5A-D034117BEF6C}">
      <dsp:nvSpPr>
        <dsp:cNvPr id="0" name=""/>
        <dsp:cNvSpPr/>
      </dsp:nvSpPr>
      <dsp:spPr>
        <a:xfrm>
          <a:off x="934030" y="369473"/>
          <a:ext cx="37361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E47EEC-9E81-43BB-B37B-58B4E0A7B094}">
      <dsp:nvSpPr>
        <dsp:cNvPr id="0" name=""/>
        <dsp:cNvSpPr/>
      </dsp:nvSpPr>
      <dsp:spPr>
        <a:xfrm>
          <a:off x="1004082" y="387067"/>
          <a:ext cx="3666069" cy="3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t>Health-care burden</a:t>
          </a:r>
        </a:p>
      </dsp:txBody>
      <dsp:txXfrm>
        <a:off x="1004082" y="387067"/>
        <a:ext cx="3666069" cy="351879"/>
      </dsp:txXfrm>
    </dsp:sp>
    <dsp:sp modelId="{21E6E154-0A28-4F2E-8FB5-57BF81C7A1EB}">
      <dsp:nvSpPr>
        <dsp:cNvPr id="0" name=""/>
        <dsp:cNvSpPr/>
      </dsp:nvSpPr>
      <dsp:spPr>
        <a:xfrm>
          <a:off x="934030" y="738947"/>
          <a:ext cx="37361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E2E3EE-0DC1-4C9D-983A-B97C0E61FD53}">
      <dsp:nvSpPr>
        <dsp:cNvPr id="0" name=""/>
        <dsp:cNvSpPr/>
      </dsp:nvSpPr>
      <dsp:spPr>
        <a:xfrm>
          <a:off x="1004082" y="756540"/>
          <a:ext cx="3666069" cy="3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t>Community burden</a:t>
          </a:r>
        </a:p>
      </dsp:txBody>
      <dsp:txXfrm>
        <a:off x="1004082" y="756540"/>
        <a:ext cx="3666069" cy="351879"/>
      </dsp:txXfrm>
    </dsp:sp>
    <dsp:sp modelId="{89E73E16-9392-4077-8CBB-68249CFD2653}">
      <dsp:nvSpPr>
        <dsp:cNvPr id="0" name=""/>
        <dsp:cNvSpPr/>
      </dsp:nvSpPr>
      <dsp:spPr>
        <a:xfrm>
          <a:off x="934030" y="1108420"/>
          <a:ext cx="37361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3BA54A-C428-4F30-8A42-2F53CFF8FB3B}">
      <dsp:nvSpPr>
        <dsp:cNvPr id="0" name=""/>
        <dsp:cNvSpPr/>
      </dsp:nvSpPr>
      <dsp:spPr>
        <a:xfrm>
          <a:off x="1004082" y="1126014"/>
          <a:ext cx="3666069" cy="3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t>Prevalence of resistance</a:t>
          </a:r>
        </a:p>
      </dsp:txBody>
      <dsp:txXfrm>
        <a:off x="1004082" y="1126014"/>
        <a:ext cx="3666069" cy="351879"/>
      </dsp:txXfrm>
    </dsp:sp>
    <dsp:sp modelId="{24011758-F964-46DF-BC8F-0AB22B29D08A}">
      <dsp:nvSpPr>
        <dsp:cNvPr id="0" name=""/>
        <dsp:cNvSpPr/>
      </dsp:nvSpPr>
      <dsp:spPr>
        <a:xfrm>
          <a:off x="934030" y="1477894"/>
          <a:ext cx="37361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F294C7-833B-4E06-B718-5EAB9E0D22A0}">
      <dsp:nvSpPr>
        <dsp:cNvPr id="0" name=""/>
        <dsp:cNvSpPr/>
      </dsp:nvSpPr>
      <dsp:spPr>
        <a:xfrm>
          <a:off x="1004082" y="1495488"/>
          <a:ext cx="3666069" cy="3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t>10-year trend of resistance</a:t>
          </a:r>
        </a:p>
      </dsp:txBody>
      <dsp:txXfrm>
        <a:off x="1004082" y="1495488"/>
        <a:ext cx="3666069" cy="351879"/>
      </dsp:txXfrm>
    </dsp:sp>
    <dsp:sp modelId="{5A47B76B-C54F-4FE9-A213-1DDCEE4B5DBF}">
      <dsp:nvSpPr>
        <dsp:cNvPr id="0" name=""/>
        <dsp:cNvSpPr/>
      </dsp:nvSpPr>
      <dsp:spPr>
        <a:xfrm>
          <a:off x="934030" y="1847367"/>
          <a:ext cx="37361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7B7D52-CFA0-4AE9-865C-30E83789903A}">
      <dsp:nvSpPr>
        <dsp:cNvPr id="0" name=""/>
        <dsp:cNvSpPr/>
      </dsp:nvSpPr>
      <dsp:spPr>
        <a:xfrm>
          <a:off x="1004082" y="1864961"/>
          <a:ext cx="3666069" cy="3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t>Transmissibility</a:t>
          </a:r>
        </a:p>
      </dsp:txBody>
      <dsp:txXfrm>
        <a:off x="1004082" y="1864961"/>
        <a:ext cx="3666069" cy="351879"/>
      </dsp:txXfrm>
    </dsp:sp>
    <dsp:sp modelId="{9164C472-42D3-4A49-AF4F-F4E2940E956F}">
      <dsp:nvSpPr>
        <dsp:cNvPr id="0" name=""/>
        <dsp:cNvSpPr/>
      </dsp:nvSpPr>
      <dsp:spPr>
        <a:xfrm>
          <a:off x="934030" y="2216841"/>
          <a:ext cx="37361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1F6D91-D24D-4B58-AC74-8E7ACB698559}">
      <dsp:nvSpPr>
        <dsp:cNvPr id="0" name=""/>
        <dsp:cNvSpPr/>
      </dsp:nvSpPr>
      <dsp:spPr>
        <a:xfrm>
          <a:off x="1004082" y="2234435"/>
          <a:ext cx="3666069" cy="3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t>Preventability in the community</a:t>
          </a:r>
        </a:p>
      </dsp:txBody>
      <dsp:txXfrm>
        <a:off x="1004082" y="2234435"/>
        <a:ext cx="3666069" cy="351879"/>
      </dsp:txXfrm>
    </dsp:sp>
    <dsp:sp modelId="{4731FB5A-FD9A-4276-82FE-D9054C1D4A91}">
      <dsp:nvSpPr>
        <dsp:cNvPr id="0" name=""/>
        <dsp:cNvSpPr/>
      </dsp:nvSpPr>
      <dsp:spPr>
        <a:xfrm>
          <a:off x="934030" y="2586314"/>
          <a:ext cx="37361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8D002D-F81F-449A-9D48-70926A4CEE4C}">
      <dsp:nvSpPr>
        <dsp:cNvPr id="0" name=""/>
        <dsp:cNvSpPr/>
      </dsp:nvSpPr>
      <dsp:spPr>
        <a:xfrm>
          <a:off x="1004082" y="2603908"/>
          <a:ext cx="3666069" cy="3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t>Preventability in health-care setting</a:t>
          </a:r>
        </a:p>
      </dsp:txBody>
      <dsp:txXfrm>
        <a:off x="1004082" y="2603908"/>
        <a:ext cx="3666069" cy="351879"/>
      </dsp:txXfrm>
    </dsp:sp>
    <dsp:sp modelId="{6FE56D2C-BEA6-48AA-98E4-5918107BBC23}">
      <dsp:nvSpPr>
        <dsp:cNvPr id="0" name=""/>
        <dsp:cNvSpPr/>
      </dsp:nvSpPr>
      <dsp:spPr>
        <a:xfrm>
          <a:off x="934030" y="2955788"/>
          <a:ext cx="37361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CB7016-90F0-4451-B6DE-4D5FD2951AC2}">
      <dsp:nvSpPr>
        <dsp:cNvPr id="0" name=""/>
        <dsp:cNvSpPr/>
      </dsp:nvSpPr>
      <dsp:spPr>
        <a:xfrm>
          <a:off x="1004082" y="2973382"/>
          <a:ext cx="3666069" cy="3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t>Treatability</a:t>
          </a:r>
        </a:p>
      </dsp:txBody>
      <dsp:txXfrm>
        <a:off x="1004082" y="2973382"/>
        <a:ext cx="3666069" cy="351879"/>
      </dsp:txXfrm>
    </dsp:sp>
    <dsp:sp modelId="{72B4B8F3-E503-40C7-92A5-0B26992F38F8}">
      <dsp:nvSpPr>
        <dsp:cNvPr id="0" name=""/>
        <dsp:cNvSpPr/>
      </dsp:nvSpPr>
      <dsp:spPr>
        <a:xfrm>
          <a:off x="934030" y="3325261"/>
          <a:ext cx="37361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FD6415-DA61-405F-8B7C-3C1E2C388C15}">
      <dsp:nvSpPr>
        <dsp:cNvPr id="0" name=""/>
        <dsp:cNvSpPr/>
      </dsp:nvSpPr>
      <dsp:spPr>
        <a:xfrm>
          <a:off x="1004082" y="3342855"/>
          <a:ext cx="3666069" cy="35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t>Pipeline</a:t>
          </a:r>
        </a:p>
      </dsp:txBody>
      <dsp:txXfrm>
        <a:off x="1004082" y="3342855"/>
        <a:ext cx="3666069" cy="351879"/>
      </dsp:txXfrm>
    </dsp:sp>
    <dsp:sp modelId="{DFC6221D-8BCC-4576-B3A2-43D98FA2B11D}">
      <dsp:nvSpPr>
        <dsp:cNvPr id="0" name=""/>
        <dsp:cNvSpPr/>
      </dsp:nvSpPr>
      <dsp:spPr>
        <a:xfrm>
          <a:off x="934030" y="3694735"/>
          <a:ext cx="37361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BA855-074A-4636-B90F-C6CE9AB93A2D}">
      <dsp:nvSpPr>
        <dsp:cNvPr id="0" name=""/>
        <dsp:cNvSpPr/>
      </dsp:nvSpPr>
      <dsp:spPr>
        <a:xfrm>
          <a:off x="2782398" y="1366"/>
          <a:ext cx="1491986" cy="96979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A. Baumannii</a:t>
          </a:r>
        </a:p>
      </dsp:txBody>
      <dsp:txXfrm>
        <a:off x="2829739" y="48707"/>
        <a:ext cx="1397304" cy="875108"/>
      </dsp:txXfrm>
    </dsp:sp>
    <dsp:sp modelId="{926174F5-554A-4AF0-8AF6-C9E16588DB2B}">
      <dsp:nvSpPr>
        <dsp:cNvPr id="0" name=""/>
        <dsp:cNvSpPr/>
      </dsp:nvSpPr>
      <dsp:spPr>
        <a:xfrm>
          <a:off x="1588467" y="486261"/>
          <a:ext cx="3879849" cy="3879849"/>
        </a:xfrm>
        <a:custGeom>
          <a:avLst/>
          <a:gdLst/>
          <a:ahLst/>
          <a:cxnLst/>
          <a:rect l="0" t="0" r="0" b="0"/>
          <a:pathLst>
            <a:path>
              <a:moveTo>
                <a:pt x="2696196" y="153486"/>
              </a:moveTo>
              <a:arcTo wR="1939924" hR="1939924" stAng="17576696" swAng="1964459"/>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2DA1F68-B832-4B7C-83D6-08DA477D4282}">
      <dsp:nvSpPr>
        <dsp:cNvPr id="0" name=""/>
        <dsp:cNvSpPr/>
      </dsp:nvSpPr>
      <dsp:spPr>
        <a:xfrm>
          <a:off x="4627376" y="1341820"/>
          <a:ext cx="1491986" cy="96979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Healthcare Setting</a:t>
          </a:r>
        </a:p>
      </dsp:txBody>
      <dsp:txXfrm>
        <a:off x="4674717" y="1389161"/>
        <a:ext cx="1397304" cy="875108"/>
      </dsp:txXfrm>
    </dsp:sp>
    <dsp:sp modelId="{C659189E-9092-428C-9CF8-B29F20D67BB5}">
      <dsp:nvSpPr>
        <dsp:cNvPr id="0" name=""/>
        <dsp:cNvSpPr/>
      </dsp:nvSpPr>
      <dsp:spPr>
        <a:xfrm>
          <a:off x="1588467" y="486261"/>
          <a:ext cx="3879849" cy="3879849"/>
        </a:xfrm>
        <a:custGeom>
          <a:avLst/>
          <a:gdLst/>
          <a:ahLst/>
          <a:cxnLst/>
          <a:rect l="0" t="0" r="0" b="0"/>
          <a:pathLst>
            <a:path>
              <a:moveTo>
                <a:pt x="3877157" y="1837762"/>
              </a:moveTo>
              <a:arcTo wR="1939924" hR="1939924" stAng="21418875" swAng="2198548"/>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6BC6BD-7BCA-43EC-A8BD-9133A53BB543}">
      <dsp:nvSpPr>
        <dsp:cNvPr id="0" name=""/>
        <dsp:cNvSpPr/>
      </dsp:nvSpPr>
      <dsp:spPr>
        <a:xfrm>
          <a:off x="3922658" y="3510722"/>
          <a:ext cx="1491986" cy="96979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Resilient</a:t>
          </a:r>
        </a:p>
      </dsp:txBody>
      <dsp:txXfrm>
        <a:off x="3969999" y="3558063"/>
        <a:ext cx="1397304" cy="875108"/>
      </dsp:txXfrm>
    </dsp:sp>
    <dsp:sp modelId="{38A043B6-C5E3-4C12-BEF1-D350E68FF42B}">
      <dsp:nvSpPr>
        <dsp:cNvPr id="0" name=""/>
        <dsp:cNvSpPr/>
      </dsp:nvSpPr>
      <dsp:spPr>
        <a:xfrm>
          <a:off x="1588467" y="486261"/>
          <a:ext cx="3879849" cy="3879849"/>
        </a:xfrm>
        <a:custGeom>
          <a:avLst/>
          <a:gdLst/>
          <a:ahLst/>
          <a:cxnLst/>
          <a:rect l="0" t="0" r="0" b="0"/>
          <a:pathLst>
            <a:path>
              <a:moveTo>
                <a:pt x="2326466" y="3840948"/>
              </a:moveTo>
              <a:arcTo wR="1939924" hR="1939924" stAng="4710392" swAng="1379216"/>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F2FBC22-8520-4C6E-8915-1A2544481AB2}">
      <dsp:nvSpPr>
        <dsp:cNvPr id="0" name=""/>
        <dsp:cNvSpPr/>
      </dsp:nvSpPr>
      <dsp:spPr>
        <a:xfrm>
          <a:off x="1642139" y="3510722"/>
          <a:ext cx="1491986" cy="96979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Resistant to colistin in 4% of cases</a:t>
          </a:r>
        </a:p>
      </dsp:txBody>
      <dsp:txXfrm>
        <a:off x="1689480" y="3558063"/>
        <a:ext cx="1397304" cy="875108"/>
      </dsp:txXfrm>
    </dsp:sp>
    <dsp:sp modelId="{B7792417-AED5-4161-A46A-C0BB140AADD1}">
      <dsp:nvSpPr>
        <dsp:cNvPr id="0" name=""/>
        <dsp:cNvSpPr/>
      </dsp:nvSpPr>
      <dsp:spPr>
        <a:xfrm>
          <a:off x="1588467" y="486261"/>
          <a:ext cx="3879849" cy="3879849"/>
        </a:xfrm>
        <a:custGeom>
          <a:avLst/>
          <a:gdLst/>
          <a:ahLst/>
          <a:cxnLst/>
          <a:rect l="0" t="0" r="0" b="0"/>
          <a:pathLst>
            <a:path>
              <a:moveTo>
                <a:pt x="324564" y="3014131"/>
              </a:moveTo>
              <a:arcTo wR="1939924" hR="1939924" stAng="8782577" swAng="2198548"/>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532976E-01EA-4FEA-B3DA-410E1B07794E}">
      <dsp:nvSpPr>
        <dsp:cNvPr id="0" name=""/>
        <dsp:cNvSpPr/>
      </dsp:nvSpPr>
      <dsp:spPr>
        <a:xfrm>
          <a:off x="937421" y="1341820"/>
          <a:ext cx="1491986" cy="96979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Driven by AB use and poor infection control</a:t>
          </a:r>
        </a:p>
      </dsp:txBody>
      <dsp:txXfrm>
        <a:off x="984762" y="1389161"/>
        <a:ext cx="1397304" cy="875108"/>
      </dsp:txXfrm>
    </dsp:sp>
    <dsp:sp modelId="{2945E083-F7A8-4411-B9BC-97C589A1FABE}">
      <dsp:nvSpPr>
        <dsp:cNvPr id="0" name=""/>
        <dsp:cNvSpPr/>
      </dsp:nvSpPr>
      <dsp:spPr>
        <a:xfrm>
          <a:off x="1588467" y="486261"/>
          <a:ext cx="3879849" cy="3879849"/>
        </a:xfrm>
        <a:custGeom>
          <a:avLst/>
          <a:gdLst/>
          <a:ahLst/>
          <a:cxnLst/>
          <a:rect l="0" t="0" r="0" b="0"/>
          <a:pathLst>
            <a:path>
              <a:moveTo>
                <a:pt x="337624" y="846332"/>
              </a:moveTo>
              <a:arcTo wR="1939924" hR="1939924" stAng="12858845" swAng="1964459"/>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A17A2-FD81-4698-9A25-8F31FC7256C8}">
      <dsp:nvSpPr>
        <dsp:cNvPr id="0" name=""/>
        <dsp:cNvSpPr/>
      </dsp:nvSpPr>
      <dsp:spPr>
        <a:xfrm>
          <a:off x="-4977497" y="-762658"/>
          <a:ext cx="5927984" cy="5927984"/>
        </a:xfrm>
        <a:prstGeom prst="blockArc">
          <a:avLst>
            <a:gd name="adj1" fmla="val 18900000"/>
            <a:gd name="adj2" fmla="val 2700000"/>
            <a:gd name="adj3" fmla="val 364"/>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2800D8-B586-4CDC-A514-CB6B0A639492}">
      <dsp:nvSpPr>
        <dsp:cNvPr id="0" name=""/>
        <dsp:cNvSpPr/>
      </dsp:nvSpPr>
      <dsp:spPr>
        <a:xfrm>
          <a:off x="611311" y="440266"/>
          <a:ext cx="4584737" cy="880533"/>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923" tIns="66040" rIns="66040" bIns="66040" numCol="1" spcCol="1270" anchor="ctr" anchorCtr="0">
          <a:noAutofit/>
        </a:bodyPr>
        <a:lstStyle/>
        <a:p>
          <a:pPr lvl="0" algn="l" defTabSz="1155700">
            <a:lnSpc>
              <a:spcPct val="90000"/>
            </a:lnSpc>
            <a:spcBef>
              <a:spcPct val="0"/>
            </a:spcBef>
            <a:spcAft>
              <a:spcPct val="35000"/>
            </a:spcAft>
          </a:pPr>
          <a:r>
            <a:rPr lang="en-GB" sz="2600" kern="1200" dirty="0"/>
            <a:t>Found widely in the environment</a:t>
          </a:r>
        </a:p>
      </dsp:txBody>
      <dsp:txXfrm>
        <a:off x="611311" y="440266"/>
        <a:ext cx="4584737" cy="880533"/>
      </dsp:txXfrm>
    </dsp:sp>
    <dsp:sp modelId="{1AFD6EC0-15E8-4E0E-AB0D-9210C7BD95D3}">
      <dsp:nvSpPr>
        <dsp:cNvPr id="0" name=""/>
        <dsp:cNvSpPr/>
      </dsp:nvSpPr>
      <dsp:spPr>
        <a:xfrm>
          <a:off x="60978" y="330200"/>
          <a:ext cx="1100666" cy="1100666"/>
        </a:xfrm>
        <a:prstGeom prst="ellipse">
          <a:avLst/>
        </a:prstGeom>
        <a:solidFill>
          <a:srgbClr val="D0AA95"/>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6153BE-420E-4E7F-A459-460DE977A56C}">
      <dsp:nvSpPr>
        <dsp:cNvPr id="0" name=""/>
        <dsp:cNvSpPr/>
      </dsp:nvSpPr>
      <dsp:spPr>
        <a:xfrm>
          <a:off x="931385" y="1761066"/>
          <a:ext cx="4264663" cy="880533"/>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923" tIns="66040" rIns="66040" bIns="66040" numCol="1" spcCol="1270" anchor="ctr" anchorCtr="0">
          <a:noAutofit/>
        </a:bodyPr>
        <a:lstStyle/>
        <a:p>
          <a:pPr lvl="0" algn="l" defTabSz="1155700">
            <a:lnSpc>
              <a:spcPct val="90000"/>
            </a:lnSpc>
            <a:spcBef>
              <a:spcPct val="0"/>
            </a:spcBef>
            <a:spcAft>
              <a:spcPct val="35000"/>
            </a:spcAft>
          </a:pPr>
          <a:r>
            <a:rPr lang="en-GB" sz="2600" kern="1200" dirty="0"/>
            <a:t>Common cause of mild and serious infections</a:t>
          </a:r>
        </a:p>
      </dsp:txBody>
      <dsp:txXfrm>
        <a:off x="931385" y="1761066"/>
        <a:ext cx="4264663" cy="880533"/>
      </dsp:txXfrm>
    </dsp:sp>
    <dsp:sp modelId="{CBFB3A6D-97CC-4985-8461-D93CD928852C}">
      <dsp:nvSpPr>
        <dsp:cNvPr id="0" name=""/>
        <dsp:cNvSpPr/>
      </dsp:nvSpPr>
      <dsp:spPr>
        <a:xfrm>
          <a:off x="381052" y="1651000"/>
          <a:ext cx="1100666" cy="1100666"/>
        </a:xfrm>
        <a:prstGeom prst="ellipse">
          <a:avLst/>
        </a:prstGeom>
        <a:solidFill>
          <a:srgbClr val="D0AA95"/>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4869F6-3B97-4839-A1BF-73DB33E25D67}">
      <dsp:nvSpPr>
        <dsp:cNvPr id="0" name=""/>
        <dsp:cNvSpPr/>
      </dsp:nvSpPr>
      <dsp:spPr>
        <a:xfrm>
          <a:off x="611311" y="3081866"/>
          <a:ext cx="4584737" cy="880533"/>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923" tIns="66040" rIns="66040" bIns="66040" numCol="1" spcCol="1270" anchor="ctr" anchorCtr="0">
          <a:noAutofit/>
        </a:bodyPr>
        <a:lstStyle/>
        <a:p>
          <a:pPr lvl="0" algn="l" defTabSz="1155700">
            <a:lnSpc>
              <a:spcPct val="90000"/>
            </a:lnSpc>
            <a:spcBef>
              <a:spcPct val="0"/>
            </a:spcBef>
            <a:spcAft>
              <a:spcPct val="35000"/>
            </a:spcAft>
          </a:pPr>
          <a:r>
            <a:rPr lang="en-GB" sz="2600" kern="1200" dirty="0"/>
            <a:t>Risk profile similar to A. Baumannii</a:t>
          </a:r>
        </a:p>
      </dsp:txBody>
      <dsp:txXfrm>
        <a:off x="611311" y="3081866"/>
        <a:ext cx="4584737" cy="880533"/>
      </dsp:txXfrm>
    </dsp:sp>
    <dsp:sp modelId="{2B2D40EA-3E21-4D9B-BD63-63201FFF5099}">
      <dsp:nvSpPr>
        <dsp:cNvPr id="0" name=""/>
        <dsp:cNvSpPr/>
      </dsp:nvSpPr>
      <dsp:spPr>
        <a:xfrm>
          <a:off x="60978" y="2971800"/>
          <a:ext cx="1100666" cy="1100666"/>
        </a:xfrm>
        <a:prstGeom prst="ellipse">
          <a:avLst/>
        </a:prstGeom>
        <a:solidFill>
          <a:srgbClr val="D0AA95"/>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7172"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C75E569-FA29-4591-9ED9-413A86DC2D18}" type="slidenum">
              <a:rPr lang="en-GB"/>
              <a:pPr/>
              <a:t>‹#›</a:t>
            </a:fld>
            <a:endParaRPr lang="en-GB"/>
          </a:p>
        </p:txBody>
      </p:sp>
    </p:spTree>
    <p:extLst>
      <p:ext uri="{BB962C8B-B14F-4D97-AF65-F5344CB8AC3E}">
        <p14:creationId xmlns:p14="http://schemas.microsoft.com/office/powerpoint/2010/main" val="16824832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5E569-FA29-4591-9ED9-413A86DC2D18}" type="slidenum">
              <a:rPr lang="en-GB" smtClean="0"/>
              <a:pPr/>
              <a:t>4</a:t>
            </a:fld>
            <a:endParaRPr lang="en-GB"/>
          </a:p>
        </p:txBody>
      </p:sp>
    </p:spTree>
    <p:extLst>
      <p:ext uri="{BB962C8B-B14F-4D97-AF65-F5344CB8AC3E}">
        <p14:creationId xmlns:p14="http://schemas.microsoft.com/office/powerpoint/2010/main" val="596650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In 2013</a:t>
            </a:r>
            <a:r>
              <a:rPr lang="en-GB" baseline="0" dirty="0"/>
              <a:t> &gt;1.25m people died from cancer.</a:t>
            </a:r>
          </a:p>
          <a:p>
            <a:pPr marL="171450" indent="-171450">
              <a:buFontTx/>
              <a:buChar char="-"/>
            </a:pPr>
            <a:r>
              <a:rPr lang="en-GB" baseline="0" dirty="0"/>
              <a:t>ABR resistance can’t be ignored</a:t>
            </a: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14</a:t>
            </a:fld>
            <a:endParaRPr lang="en-GB"/>
          </a:p>
        </p:txBody>
      </p:sp>
    </p:spTree>
    <p:extLst>
      <p:ext uri="{BB962C8B-B14F-4D97-AF65-F5344CB8AC3E}">
        <p14:creationId xmlns:p14="http://schemas.microsoft.com/office/powerpoint/2010/main" val="2486296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 Increase Study - Between 2000 and 2015, antibiotic consumption, expressed in defined daily doses (DDD), increased 65% (21.1–34.8 billion DDDs), and the antibiotic consumption rate increased 39% (11.3–15.7 DDDs per 1,000 inhabitants per day). The increase was driven by low- and middle-income countries (LMICs), where rising consumption was correlated with gross domestic product per capita (GDPPC) growth.</a:t>
            </a:r>
          </a:p>
          <a:p>
            <a:r>
              <a:rPr lang="en-GB" dirty="0"/>
              <a:t>Rising sales of antibiotic combinations in India could be undermining global efforts to limit antimicrobial resistance, says a study that found dozens of unapproved and sometimes risky formulations on the market.</a:t>
            </a:r>
          </a:p>
          <a:p>
            <a:r>
              <a:rPr lang="en-GB" dirty="0"/>
              <a:t>The problem is compounded by widespread use of drug combinations that mix antimicrobials and other medicines—known as fixed dose combinations (FDCs)—because one or more of the ingredients is usually unnecessary. This fuels overuse and thus resistance, needlessly exposing patients to side effects.</a:t>
            </a:r>
          </a:p>
          <a:p>
            <a:endParaRPr lang="en-GB" dirty="0"/>
          </a:p>
          <a:p>
            <a:r>
              <a:rPr lang="en-GB" dirty="0"/>
              <a:t>The strain was contracted by a British man who was eventually treated, but it's feared more cases will appear after two more emerged in Australia. </a:t>
            </a:r>
          </a:p>
          <a:p>
            <a:r>
              <a:rPr lang="en-GB" dirty="0"/>
              <a:t>The man had a regular female partner in the UK but picked up the infection after a sexual encounter with a woman in south-east Asia, Public Health England (PHE) said. Initially attempts to get rid of the STI with the usual combination of antibiotics azithromycin and ceftriaxone failed. untreated gonorrhoea in women can cause complications that can lead to infertility and miscarriage. Pain and infertility in men. In rare cases, may lead to septicaemia. </a:t>
            </a:r>
          </a:p>
          <a:p>
            <a:r>
              <a:rPr lang="en-GB" dirty="0"/>
              <a:t>The patient was successfully treated after three days of intravenous treatment with antibiotic ertapenem, the PHE report said</a:t>
            </a:r>
          </a:p>
        </p:txBody>
      </p:sp>
      <p:sp>
        <p:nvSpPr>
          <p:cNvPr id="4" name="Slide Number Placeholder 3"/>
          <p:cNvSpPr>
            <a:spLocks noGrp="1"/>
          </p:cNvSpPr>
          <p:nvPr>
            <p:ph type="sldNum" sz="quarter" idx="10"/>
          </p:nvPr>
        </p:nvSpPr>
        <p:spPr/>
        <p:txBody>
          <a:bodyPr/>
          <a:lstStyle/>
          <a:p>
            <a:fld id="{0C75E569-FA29-4591-9ED9-413A86DC2D18}" type="slidenum">
              <a:rPr lang="en-GB" smtClean="0"/>
              <a:pPr/>
              <a:t>15</a:t>
            </a:fld>
            <a:endParaRPr lang="en-GB"/>
          </a:p>
        </p:txBody>
      </p:sp>
    </p:spTree>
    <p:extLst>
      <p:ext uri="{BB962C8B-B14F-4D97-AF65-F5344CB8AC3E}">
        <p14:creationId xmlns:p14="http://schemas.microsoft.com/office/powerpoint/2010/main" val="277268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Natural products (NPs) made by cultured bacteria have been a major source of clinically useful antibiotics. In spite of decades of</a:t>
            </a:r>
          </a:p>
          <a:p>
            <a:r>
              <a:rPr lang="en-GB" dirty="0"/>
              <a:t>productivity, the use of bacteria in the search for new antibiotics was largely abandoned due to high rediscovery rates. have</a:t>
            </a:r>
          </a:p>
          <a:p>
            <a:r>
              <a:rPr lang="en-GB" dirty="0"/>
              <a:t>developed a culture-independent NP discovery platform that involves sequencing, bioinformatic analysis and heterologous</a:t>
            </a:r>
          </a:p>
          <a:p>
            <a:r>
              <a:rPr lang="en-GB" dirty="0"/>
              <a:t>expression of biosynthetic gene clusters captured on DNA extracted from environmental samples. Here, we describe the application of this platform to the discovery of the malacidins, a distinctive class of antibiotics that are commonly encoded in soil microbiomes but have never been reported in culture-based NP discovery efforts. The malacidins are active against multidrug-resistant pathogens, sterilize methicillin resistant Staphylococcus aureus skin infections in an animal wound model and did not select for resistance under laboratory conditions.</a:t>
            </a:r>
          </a:p>
          <a:p>
            <a:r>
              <a:rPr lang="en-GB" dirty="0"/>
              <a:t>Researchers at Chalmers University of Technology and the University of Gothenburg, Sweden, have found several previously unknown genes that make bacteria resistant to last-resort antibiotics. The genes were found by searching large volumes of bacterial DNA and the results are published in the scientific journal Microbiome. Several of these genes can provide bacteria with the ability to degrade carbapenems, our most powerful class of antibiotics used to treat multi-resistant bacteria.</a:t>
            </a:r>
          </a:p>
          <a:p>
            <a:endParaRPr lang="en-GB" dirty="0"/>
          </a:p>
          <a:p>
            <a:r>
              <a:rPr lang="en-GB" dirty="0"/>
              <a:t>CRISPR and AB resistance - idea is to use bacteriophage to send a false message to C. difficile, one that instead causes the bacteria to make lethal cuts to its own DNA.</a:t>
            </a:r>
          </a:p>
          <a:p>
            <a:endParaRPr lang="en-GB" dirty="0"/>
          </a:p>
          <a:p>
            <a:r>
              <a:rPr lang="en-GB" dirty="0"/>
              <a:t>To do it, researchers are developing a bacteriophage capable of carrying a customized CRISPR message. On their own, the bacteriophage would quickly get broken down by stomach acid. So to get the viruses into a person, it is planned to add them to a cocktail of innocuous bacteria, or probiotic, that a person could swallow as a pill or a liquid.</a:t>
            </a:r>
          </a:p>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16</a:t>
            </a:fld>
            <a:endParaRPr lang="en-GB"/>
          </a:p>
        </p:txBody>
      </p:sp>
    </p:spTree>
    <p:extLst>
      <p:ext uri="{BB962C8B-B14F-4D97-AF65-F5344CB8AC3E}">
        <p14:creationId xmlns:p14="http://schemas.microsoft.com/office/powerpoint/2010/main" val="2806056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Considered</a:t>
            </a:r>
            <a:r>
              <a:rPr lang="en-GB" baseline="0" dirty="0"/>
              <a:t> other models:</a:t>
            </a:r>
          </a:p>
          <a:p>
            <a:pPr marL="171450" indent="-171450">
              <a:buFontTx/>
              <a:buChar char="-"/>
            </a:pPr>
            <a:r>
              <a:rPr lang="en-GB" baseline="0" dirty="0"/>
              <a:t>RAND</a:t>
            </a:r>
          </a:p>
          <a:p>
            <a:pPr marL="171450" indent="-171450">
              <a:buFontTx/>
              <a:buChar char="-"/>
            </a:pPr>
            <a:r>
              <a:rPr lang="en-GB" baseline="0" dirty="0"/>
              <a:t>KPMG</a:t>
            </a: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18</a:t>
            </a:fld>
            <a:endParaRPr lang="en-GB"/>
          </a:p>
        </p:txBody>
      </p:sp>
    </p:spTree>
    <p:extLst>
      <p:ext uri="{BB962C8B-B14F-4D97-AF65-F5344CB8AC3E}">
        <p14:creationId xmlns:p14="http://schemas.microsoft.com/office/powerpoint/2010/main" val="429085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19</a:t>
            </a:fld>
            <a:endParaRPr lang="en-GB"/>
          </a:p>
        </p:txBody>
      </p:sp>
    </p:spTree>
    <p:extLst>
      <p:ext uri="{BB962C8B-B14F-4D97-AF65-F5344CB8AC3E}">
        <p14:creationId xmlns:p14="http://schemas.microsoft.com/office/powerpoint/2010/main" val="1495363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20</a:t>
            </a:fld>
            <a:endParaRPr lang="en-GB"/>
          </a:p>
        </p:txBody>
      </p:sp>
    </p:spTree>
    <p:extLst>
      <p:ext uri="{BB962C8B-B14F-4D97-AF65-F5344CB8AC3E}">
        <p14:creationId xmlns:p14="http://schemas.microsoft.com/office/powerpoint/2010/main" val="1495363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21</a:t>
            </a:fld>
            <a:endParaRPr lang="en-GB"/>
          </a:p>
        </p:txBody>
      </p:sp>
    </p:spTree>
    <p:extLst>
      <p:ext uri="{BB962C8B-B14F-4D97-AF65-F5344CB8AC3E}">
        <p14:creationId xmlns:p14="http://schemas.microsoft.com/office/powerpoint/2010/main" val="149536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22</a:t>
            </a:fld>
            <a:endParaRPr lang="en-GB"/>
          </a:p>
        </p:txBody>
      </p:sp>
    </p:spTree>
    <p:extLst>
      <p:ext uri="{BB962C8B-B14F-4D97-AF65-F5344CB8AC3E}">
        <p14:creationId xmlns:p14="http://schemas.microsoft.com/office/powerpoint/2010/main" val="1495363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23</a:t>
            </a:fld>
            <a:endParaRPr lang="en-GB"/>
          </a:p>
        </p:txBody>
      </p:sp>
    </p:spTree>
    <p:extLst>
      <p:ext uri="{BB962C8B-B14F-4D97-AF65-F5344CB8AC3E}">
        <p14:creationId xmlns:p14="http://schemas.microsoft.com/office/powerpoint/2010/main" val="1495363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24</a:t>
            </a:fld>
            <a:endParaRPr lang="en-GB"/>
          </a:p>
        </p:txBody>
      </p:sp>
    </p:spTree>
    <p:extLst>
      <p:ext uri="{BB962C8B-B14F-4D97-AF65-F5344CB8AC3E}">
        <p14:creationId xmlns:p14="http://schemas.microsoft.com/office/powerpoint/2010/main" val="149536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Resistance to all antimicrobials, including antivirals and antifungals, is increasing, but of greatest concern is the rapid development of bacterial resistance to antibiotics. If the number of hard-to-treat infections continues to grow, then it will become increasingly difficult to control infection in a range of routine medical care settings and it will be more difficult to maintain animal health and protect animal welfare..</a:t>
            </a:r>
          </a:p>
          <a:p>
            <a:r>
              <a:rPr lang="en-GB" dirty="0"/>
              <a:t>Antibacterial resistance is a natural evolutionary phenomenon that was first identified in 1940. Resistance can arise as a random mutation which is then replicated through reproduction as well as </a:t>
            </a:r>
            <a:r>
              <a:rPr lang="en-GB" b="1" dirty="0"/>
              <a:t>gene exchange.</a:t>
            </a:r>
          </a:p>
          <a:p>
            <a:r>
              <a:rPr lang="en-GB" dirty="0"/>
              <a:t>Some bacteria are naturally resistant; new resistances also arise spontaneously by chance mutations and these resistant strains then multiply. 	Some resistances can be passed from one bacterium to another, spreading resistance between species. Loops of DNA (called plasmids) carry the resistance genes from one bacterium to another.</a:t>
            </a:r>
          </a:p>
          <a:p>
            <a:r>
              <a:rPr lang="en-GB" dirty="0"/>
              <a:t>When an antibiotic is given, it kills the sensitive bacteria, but any resistant ones can survive and multiply. The more antibiotics are used (in animals and agriculture as well as in man) the greater will be the "selective pressure", favouring resistant strains. This is an example of Charles Darwin's Theory of evolution, operating the "survival of the fittest".</a:t>
            </a:r>
          </a:p>
          <a:p>
            <a:r>
              <a:rPr lang="en-GB" dirty="0"/>
              <a:t>Antibiotics don't cause' resistance; rather, they create an environment which favours the growth of resistant variants which already exist in nature or arise by chance.</a:t>
            </a:r>
          </a:p>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6</a:t>
            </a:fld>
            <a:endParaRPr lang="en-GB"/>
          </a:p>
        </p:txBody>
      </p:sp>
    </p:spTree>
    <p:extLst>
      <p:ext uri="{BB962C8B-B14F-4D97-AF65-F5344CB8AC3E}">
        <p14:creationId xmlns:p14="http://schemas.microsoft.com/office/powerpoint/2010/main" val="2928751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25</a:t>
            </a:fld>
            <a:endParaRPr lang="en-GB"/>
          </a:p>
        </p:txBody>
      </p:sp>
    </p:spTree>
    <p:extLst>
      <p:ext uri="{BB962C8B-B14F-4D97-AF65-F5344CB8AC3E}">
        <p14:creationId xmlns:p14="http://schemas.microsoft.com/office/powerpoint/2010/main" val="34838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5E569-FA29-4591-9ED9-413A86DC2D18}" type="slidenum">
              <a:rPr lang="en-GB" smtClean="0"/>
              <a:pPr/>
              <a:t>26</a:t>
            </a:fld>
            <a:endParaRPr lang="en-GB"/>
          </a:p>
        </p:txBody>
      </p:sp>
    </p:spTree>
    <p:extLst>
      <p:ext uri="{BB962C8B-B14F-4D97-AF65-F5344CB8AC3E}">
        <p14:creationId xmlns:p14="http://schemas.microsoft.com/office/powerpoint/2010/main" val="34838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5E569-FA29-4591-9ED9-413A86DC2D18}" type="slidenum">
              <a:rPr lang="en-GB" smtClean="0"/>
              <a:pPr/>
              <a:t>27</a:t>
            </a:fld>
            <a:endParaRPr lang="en-GB"/>
          </a:p>
        </p:txBody>
      </p:sp>
    </p:spTree>
    <p:extLst>
      <p:ext uri="{BB962C8B-B14F-4D97-AF65-F5344CB8AC3E}">
        <p14:creationId xmlns:p14="http://schemas.microsoft.com/office/powerpoint/2010/main" val="34838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Stewardship is essential</a:t>
            </a:r>
          </a:p>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28</a:t>
            </a:fld>
            <a:endParaRPr lang="en-GB"/>
          </a:p>
        </p:txBody>
      </p:sp>
    </p:spTree>
    <p:extLst>
      <p:ext uri="{BB962C8B-B14F-4D97-AF65-F5344CB8AC3E}">
        <p14:creationId xmlns:p14="http://schemas.microsoft.com/office/powerpoint/2010/main" val="1000953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Considered</a:t>
            </a:r>
            <a:r>
              <a:rPr lang="en-GB" baseline="0" dirty="0"/>
              <a:t> other models:</a:t>
            </a:r>
          </a:p>
          <a:p>
            <a:pPr marL="171450" indent="-171450">
              <a:buFontTx/>
              <a:buChar char="-"/>
            </a:pPr>
            <a:r>
              <a:rPr lang="en-GB" baseline="0" dirty="0"/>
              <a:t>RAND</a:t>
            </a:r>
          </a:p>
          <a:p>
            <a:pPr marL="171450" indent="-171450">
              <a:buFontTx/>
              <a:buChar char="-"/>
            </a:pPr>
            <a:r>
              <a:rPr lang="en-GB" baseline="0" dirty="0"/>
              <a:t>KPMG</a:t>
            </a: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30</a:t>
            </a:fld>
            <a:endParaRPr lang="en-GB"/>
          </a:p>
        </p:txBody>
      </p:sp>
    </p:spTree>
    <p:extLst>
      <p:ext uri="{BB962C8B-B14F-4D97-AF65-F5344CB8AC3E}">
        <p14:creationId xmlns:p14="http://schemas.microsoft.com/office/powerpoint/2010/main" val="348997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Bactericidal drugs are those that kill target organisms.  Examples of bactericidal drugs include aminoglycosides, cephalosporins, penicillins, and quinolones. Bactericidal antibiotics kill the bacteria causing the infection through direct action, usually by causing the cells to split open, or lyse. They do this by altering the biochemical pathway through which bacteria make the cell wall. As the antibiotic is taken into the cell, it stops the biochemical machinery of the cell producing or attaching one the major components of cell wall structure.</a:t>
            </a:r>
          </a:p>
          <a:p>
            <a:r>
              <a:rPr lang="en-GB" dirty="0"/>
              <a:t>The cell wall produced is thinner than usual. As the cell divides, the two daughter cells then also have weaker cell walls and they cannot strengthen them because they are also prevented from making all of the necessary components. As they try to divide subsequently, the cell walls of these daughter bacteria fail. Lysis of the cell follows and the bacterium dies. Penicillin antibiotics work in this way, as do the cephalosporins.</a:t>
            </a:r>
          </a:p>
          <a:p>
            <a:endParaRPr lang="en-GB" dirty="0"/>
          </a:p>
          <a:p>
            <a:endParaRPr lang="en-GB" dirty="0"/>
          </a:p>
          <a:p>
            <a:r>
              <a:rPr lang="en-GB" dirty="0"/>
              <a:t>Bacteriostatic drugs inhibit or delay bacterial growth and replication. Examples of such include tetracyclines, sulfonamides, and macrolides. Bacteriostatic antibiotics act on the internal workings of the bacterial cell to stop it dividing and so slow down the advance of the infection. A bacterial population that divides more slowly, or that cannot divide at all is much more easily dealt with by the body’s immune system. These antibiotics all tend to work in a similar way, by binding to part of the ribosome structure that controls the synthesis of proteins in the bacterial cell.</a:t>
            </a:r>
          </a:p>
          <a:p>
            <a:endParaRPr lang="en-GB" dirty="0"/>
          </a:p>
          <a:p>
            <a:endParaRPr lang="en-GB" dirty="0"/>
          </a:p>
          <a:p>
            <a:r>
              <a:rPr lang="en-GB" dirty="0"/>
              <a:t>Some antibiotics can be both bacteriostatic and bactericidal, depending on the dose, duration of exposure and the state of the invading bacteria.  For example, aminoglycosides, fluoroquinolones, and metronidazole exert concentration-dependent killing characteristics; their rate of killing increases as the drug concentration increases.</a:t>
            </a:r>
          </a:p>
          <a:p>
            <a:endParaRPr lang="en-GB" dirty="0"/>
          </a:p>
          <a:p>
            <a:r>
              <a:rPr lang="en-GB" dirty="0"/>
              <a:t>Cell wall: structure and protection.</a:t>
            </a:r>
          </a:p>
          <a:p>
            <a:r>
              <a:rPr lang="en-GB" dirty="0"/>
              <a:t>Cell membrane: selectively permeable controlling what enters and leave the cell.</a:t>
            </a:r>
          </a:p>
          <a:p>
            <a:r>
              <a:rPr lang="en-GB" dirty="0"/>
              <a:t>Flagellum: movement.</a:t>
            </a:r>
          </a:p>
          <a:p>
            <a:r>
              <a:rPr lang="en-GB" dirty="0"/>
              <a:t>Chromosome: DNA and protein carrying genes.</a:t>
            </a:r>
          </a:p>
          <a:p>
            <a:r>
              <a:rPr lang="en-GB" dirty="0"/>
              <a:t>Ribosome: protein synthesis.</a:t>
            </a:r>
          </a:p>
          <a:p>
            <a:r>
              <a:rPr lang="en-GB" dirty="0"/>
              <a:t>Cytoplasm: liquid portion of the cell in which all metabolic reactions occur.</a:t>
            </a:r>
          </a:p>
          <a:p>
            <a:r>
              <a:rPr lang="en-GB"/>
              <a:t>Plasmid: circular piece of DNA that gives the bacterium special traits such as antibiotic resistance</a:t>
            </a:r>
          </a:p>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7</a:t>
            </a:fld>
            <a:endParaRPr lang="en-GB"/>
          </a:p>
        </p:txBody>
      </p:sp>
    </p:spTree>
    <p:extLst>
      <p:ext uri="{BB962C8B-B14F-4D97-AF65-F5344CB8AC3E}">
        <p14:creationId xmlns:p14="http://schemas.microsoft.com/office/powerpoint/2010/main" val="3048220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on sources of resistance</a:t>
            </a:r>
          </a:p>
        </p:txBody>
      </p:sp>
      <p:sp>
        <p:nvSpPr>
          <p:cNvPr id="4" name="Slide Number Placeholder 3"/>
          <p:cNvSpPr>
            <a:spLocks noGrp="1"/>
          </p:cNvSpPr>
          <p:nvPr>
            <p:ph type="sldNum" sz="quarter" idx="10"/>
          </p:nvPr>
        </p:nvSpPr>
        <p:spPr/>
        <p:txBody>
          <a:bodyPr/>
          <a:lstStyle/>
          <a:p>
            <a:fld id="{0C75E569-FA29-4591-9ED9-413A86DC2D18}" type="slidenum">
              <a:rPr lang="en-GB" smtClean="0"/>
              <a:pPr/>
              <a:t>8</a:t>
            </a:fld>
            <a:endParaRPr lang="en-GB"/>
          </a:p>
        </p:txBody>
      </p:sp>
    </p:spTree>
    <p:extLst>
      <p:ext uri="{BB962C8B-B14F-4D97-AF65-F5344CB8AC3E}">
        <p14:creationId xmlns:p14="http://schemas.microsoft.com/office/powerpoint/2010/main" val="976550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Key</a:t>
            </a:r>
            <a:r>
              <a:rPr lang="en-GB" baseline="0" dirty="0"/>
              <a:t> points:</a:t>
            </a:r>
          </a:p>
          <a:p>
            <a:endParaRPr lang="en-GB" baseline="0" dirty="0"/>
          </a:p>
          <a:p>
            <a:r>
              <a:rPr lang="en-GB" b="1" baseline="0" dirty="0"/>
              <a:t>ABR affects</a:t>
            </a:r>
          </a:p>
          <a:p>
            <a:endParaRPr lang="en-GB" baseline="0" dirty="0"/>
          </a:p>
          <a:p>
            <a:pPr marL="171450" indent="-171450">
              <a:buFont typeface="Arial" panose="020B0604020202020204" pitchFamily="34" charset="0"/>
              <a:buChar char="•"/>
            </a:pPr>
            <a:r>
              <a:rPr lang="en-GB" dirty="0"/>
              <a:t>Life</a:t>
            </a:r>
            <a:r>
              <a:rPr lang="en-GB" baseline="0" dirty="0"/>
              <a:t> saving surgery </a:t>
            </a:r>
            <a:r>
              <a:rPr lang="en-GB" baseline="0" dirty="0">
                <a:sym typeface="Wingdings" panose="05000000000000000000" pitchFamily="2" charset="2"/>
              </a:rPr>
              <a:t>– leading to higher mortality rates</a:t>
            </a:r>
          </a:p>
          <a:p>
            <a:pPr marL="171450" indent="-171450">
              <a:buFont typeface="Arial" panose="020B0604020202020204" pitchFamily="34" charset="0"/>
              <a:buChar char="•"/>
            </a:pPr>
            <a:r>
              <a:rPr lang="en-GB" baseline="0" dirty="0">
                <a:sym typeface="Wingdings" panose="05000000000000000000" pitchFamily="2" charset="2"/>
              </a:rPr>
              <a:t>Life improving surgery – leading to less surgery / higher risks of surgery – either way leads to increase costs of healthcare through not having surgery and a poorer quality of life or surgery becoming riskier leading to increased hospitalisation after surgery</a:t>
            </a:r>
          </a:p>
          <a:p>
            <a:pPr marL="171450" indent="-171450">
              <a:buFont typeface="Arial" panose="020B0604020202020204" pitchFamily="34" charset="0"/>
              <a:buChar char="•"/>
            </a:pPr>
            <a:r>
              <a:rPr lang="en-GB" baseline="0" dirty="0">
                <a:sym typeface="Wingdings" panose="05000000000000000000" pitchFamily="2" charset="2"/>
              </a:rPr>
              <a:t>Routine healthcare issues – preventative anti-biotics </a:t>
            </a:r>
            <a:r>
              <a:rPr lang="en-GB" baseline="0" dirty="0" err="1">
                <a:sym typeface="Wingdings" panose="05000000000000000000" pitchFamily="2" charset="2"/>
              </a:rPr>
              <a:t>eg</a:t>
            </a:r>
            <a:r>
              <a:rPr lang="en-GB" baseline="0" dirty="0">
                <a:sym typeface="Wingdings" panose="05000000000000000000" pitchFamily="2" charset="2"/>
              </a:rPr>
              <a:t>. in child birth, trauma / easily treated infections </a:t>
            </a:r>
            <a:r>
              <a:rPr lang="en-GB" baseline="0" dirty="0" err="1">
                <a:sym typeface="Wingdings" panose="05000000000000000000" pitchFamily="2" charset="2"/>
              </a:rPr>
              <a:t>eg</a:t>
            </a:r>
            <a:r>
              <a:rPr lang="en-GB" baseline="0" dirty="0">
                <a:sym typeface="Wingdings" panose="05000000000000000000" pitchFamily="2" charset="2"/>
              </a:rPr>
              <a:t>. STIs now become greater public health issue and greater risk to the individual – could lead to further more complex treatment</a:t>
            </a:r>
          </a:p>
          <a:p>
            <a:pPr marL="171450" indent="-171450">
              <a:buFont typeface="Arial" panose="020B0604020202020204" pitchFamily="34" charset="0"/>
              <a:buChar char="•"/>
            </a:pPr>
            <a:endParaRPr lang="en-GB" baseline="0" dirty="0">
              <a:sym typeface="Wingdings" panose="05000000000000000000" pitchFamily="2" charset="2"/>
            </a:endParaRPr>
          </a:p>
          <a:p>
            <a:pPr marL="0" indent="0">
              <a:buFont typeface="Arial" panose="020B0604020202020204" pitchFamily="34" charset="0"/>
              <a:buNone/>
            </a:pPr>
            <a:r>
              <a:rPr lang="en-GB" b="1" baseline="0" dirty="0">
                <a:sym typeface="Wingdings" panose="05000000000000000000" pitchFamily="2" charset="2"/>
              </a:rPr>
              <a:t>Impact to actuarial work</a:t>
            </a:r>
          </a:p>
          <a:p>
            <a:pPr marL="0" indent="0">
              <a:buFont typeface="Arial" panose="020B0604020202020204" pitchFamily="34" charset="0"/>
              <a:buNone/>
            </a:pPr>
            <a:endParaRPr lang="en-GB" b="1" baseline="0" dirty="0">
              <a:sym typeface="Wingdings" panose="05000000000000000000" pitchFamily="2" charset="2"/>
            </a:endParaRPr>
          </a:p>
          <a:p>
            <a:pPr marL="171450" indent="-171450">
              <a:buFont typeface="Arial" panose="020B0604020202020204" pitchFamily="34" charset="0"/>
              <a:buChar char="•"/>
            </a:pPr>
            <a:r>
              <a:rPr lang="en-GB" b="0" baseline="0" dirty="0">
                <a:sym typeface="Wingdings" panose="05000000000000000000" pitchFamily="2" charset="2"/>
              </a:rPr>
              <a:t>Current products may be under-reserving / not fit-for-purpose </a:t>
            </a:r>
            <a:r>
              <a:rPr lang="en-GB" b="0" baseline="0" dirty="0" err="1">
                <a:sym typeface="Wingdings" panose="05000000000000000000" pitchFamily="2" charset="2"/>
              </a:rPr>
              <a:t>eg</a:t>
            </a:r>
            <a:r>
              <a:rPr lang="en-GB" b="0" baseline="0" dirty="0">
                <a:sym typeface="Wingdings" panose="05000000000000000000" pitchFamily="2" charset="2"/>
              </a:rPr>
              <a:t>. critical illness cover, life insurance</a:t>
            </a:r>
          </a:p>
          <a:p>
            <a:pPr marL="171450" indent="-171450">
              <a:buFont typeface="Arial" panose="020B0604020202020204" pitchFamily="34" charset="0"/>
              <a:buChar char="•"/>
            </a:pPr>
            <a:r>
              <a:rPr lang="en-GB" b="0" baseline="0" dirty="0">
                <a:sym typeface="Wingdings" panose="05000000000000000000" pitchFamily="2" charset="2"/>
              </a:rPr>
              <a:t>Pension funds may be over-reserving – typical approach is to make an assumption about the long term trend to longevity improvements – will it even be positive?</a:t>
            </a:r>
          </a:p>
          <a:p>
            <a:pPr marL="171450" indent="-171450">
              <a:buFont typeface="Arial" panose="020B0604020202020204" pitchFamily="34" charset="0"/>
              <a:buChar char="•"/>
            </a:pPr>
            <a:endParaRPr lang="en-GB" baseline="0" dirty="0">
              <a:sym typeface="Wingdings" panose="05000000000000000000" pitchFamily="2" charset="2"/>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9</a:t>
            </a:fld>
            <a:endParaRPr lang="en-GB"/>
          </a:p>
        </p:txBody>
      </p:sp>
    </p:spTree>
    <p:extLst>
      <p:ext uri="{BB962C8B-B14F-4D97-AF65-F5344CB8AC3E}">
        <p14:creationId xmlns:p14="http://schemas.microsoft.com/office/powerpoint/2010/main" val="150683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2016, WHO was requested by member states to create a</a:t>
            </a:r>
          </a:p>
          <a:p>
            <a:r>
              <a:rPr lang="en-GB" dirty="0"/>
              <a:t>priority list of other antibiotic-resistant bacteria to support research and development of effective drugs.</a:t>
            </a:r>
          </a:p>
          <a:p>
            <a:endParaRPr lang="en-GB" dirty="0"/>
          </a:p>
          <a:p>
            <a:r>
              <a:rPr lang="en-GB" dirty="0"/>
              <a:t>Carbapenems are a class of highly effective antibiotic agents commonly used for the treatment of severe or high-risk bacterial infections. This class of antibiotics is usually reserved for known or suspected multidrug-resistant (MDR) bacterial infections. Similar to penicillins and cephalosporins, carbapenems are members of the beta lactam class of antibiotics, which kill bacteria by binding to penicillin-binding proteins, thus inhibiting bacterial cell wall synthesis. However, these agents individually exhibit a broader spectrum of activity compared to most cephalosporins and penicillins.</a:t>
            </a:r>
          </a:p>
        </p:txBody>
      </p:sp>
      <p:sp>
        <p:nvSpPr>
          <p:cNvPr id="4" name="Slide Number Placeholder 3"/>
          <p:cNvSpPr>
            <a:spLocks noGrp="1"/>
          </p:cNvSpPr>
          <p:nvPr>
            <p:ph type="sldNum" sz="quarter" idx="10"/>
          </p:nvPr>
        </p:nvSpPr>
        <p:spPr/>
        <p:txBody>
          <a:bodyPr/>
          <a:lstStyle/>
          <a:p>
            <a:fld id="{0C75E569-FA29-4591-9ED9-413A86DC2D18}" type="slidenum">
              <a:rPr lang="en-GB" smtClean="0"/>
              <a:pPr/>
              <a:t>10</a:t>
            </a:fld>
            <a:endParaRPr lang="en-GB"/>
          </a:p>
        </p:txBody>
      </p:sp>
    </p:spTree>
    <p:extLst>
      <p:ext uri="{BB962C8B-B14F-4D97-AF65-F5344CB8AC3E}">
        <p14:creationId xmlns:p14="http://schemas.microsoft.com/office/powerpoint/2010/main" val="1416189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clinical significance of A. baumannii is mostly due to its ability to easily acquire resistance to different groups of antimicrobials and to survive for long periods of time on dry surfaces</a:t>
            </a:r>
          </a:p>
          <a:p>
            <a:pPr marL="0" indent="0">
              <a:buNone/>
            </a:pPr>
            <a:r>
              <a:rPr lang="en-GB" dirty="0"/>
              <a:t>A baumannii is intrinsically resistant to many antimicrobial agents due to its selective ability to prevent various molecules from penetrating the bacterial outer membrane</a:t>
            </a:r>
          </a:p>
          <a:p>
            <a:pPr marL="0" indent="0">
              <a:buNone/>
            </a:pPr>
            <a:r>
              <a:rPr lang="en-GB" dirty="0"/>
              <a:t>A. baumannii infections frequently occur in patients with severe underlying diseases, mainly in the ICU setting, and are often related to invasive procedures or indwelling devices [15,40]. Frequent healthcare-associated infections caused by A. baumannii include pneumonia, bloodstream infections, wound infections, urinary tract infections and meningitis after neurosurgical procedures. rarely been reported as a cause of serious community-acquired pneumonia</a:t>
            </a:r>
          </a:p>
        </p:txBody>
      </p:sp>
      <p:sp>
        <p:nvSpPr>
          <p:cNvPr id="4" name="Slide Number Placeholder 3"/>
          <p:cNvSpPr>
            <a:spLocks noGrp="1"/>
          </p:cNvSpPr>
          <p:nvPr>
            <p:ph type="sldNum" sz="quarter" idx="10"/>
          </p:nvPr>
        </p:nvSpPr>
        <p:spPr/>
        <p:txBody>
          <a:bodyPr/>
          <a:lstStyle/>
          <a:p>
            <a:fld id="{0C75E569-FA29-4591-9ED9-413A86DC2D18}" type="slidenum">
              <a:rPr lang="en-GB" smtClean="0"/>
              <a:pPr/>
              <a:t>11</a:t>
            </a:fld>
            <a:endParaRPr lang="en-GB"/>
          </a:p>
        </p:txBody>
      </p:sp>
    </p:spTree>
    <p:extLst>
      <p:ext uri="{BB962C8B-B14F-4D97-AF65-F5344CB8AC3E}">
        <p14:creationId xmlns:p14="http://schemas.microsoft.com/office/powerpoint/2010/main" val="1352512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Arial" charset="0"/>
                <a:ea typeface="+mn-ea"/>
                <a:cs typeface="Arial" charset="0"/>
              </a:rPr>
              <a:t>Pseudomonas</a:t>
            </a:r>
            <a:r>
              <a:rPr lang="en-GB" sz="1200" b="0" i="0" kern="1200" dirty="0">
                <a:solidFill>
                  <a:schemeClr val="tx1"/>
                </a:solidFill>
                <a:effectLst/>
                <a:latin typeface="Arial" charset="0"/>
                <a:ea typeface="+mn-ea"/>
                <a:cs typeface="Arial" charset="0"/>
              </a:rPr>
              <a:t> infection is caused by strains of bacteria found widely in the environment; the most common type causing infections in humans is called </a:t>
            </a:r>
            <a:r>
              <a:rPr lang="en-GB" sz="1200" b="0" i="1" kern="1200" dirty="0">
                <a:solidFill>
                  <a:schemeClr val="tx1"/>
                </a:solidFill>
                <a:effectLst/>
                <a:latin typeface="Arial" charset="0"/>
                <a:ea typeface="+mn-ea"/>
                <a:cs typeface="Arial" charset="0"/>
              </a:rPr>
              <a:t>Pseudomonas aeruginosa. </a:t>
            </a:r>
            <a:r>
              <a:rPr lang="en-GB" sz="1200" b="0" i="0" kern="1200" dirty="0">
                <a:solidFill>
                  <a:schemeClr val="tx1"/>
                </a:solidFill>
                <a:effectLst/>
                <a:latin typeface="Arial" charset="0"/>
                <a:ea typeface="+mn-ea"/>
                <a:cs typeface="Arial" charset="0"/>
              </a:rPr>
              <a:t>Serious Pseudomonas infections usually occur in people in the hospital and/or with weakened immune systems.  Infections of the blood, pneumonia, and infections following surgery can lead to severe illness and death in these people.</a:t>
            </a:r>
            <a:endParaRPr lang="en-GB" i="0"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12</a:t>
            </a:fld>
            <a:endParaRPr lang="en-GB"/>
          </a:p>
        </p:txBody>
      </p:sp>
    </p:spTree>
    <p:extLst>
      <p:ext uri="{BB962C8B-B14F-4D97-AF65-F5344CB8AC3E}">
        <p14:creationId xmlns:p14="http://schemas.microsoft.com/office/powerpoint/2010/main" val="309036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Third-generation cephalosporins are broad-spectrum drugs with high intrinsic activity against gram-negative species. The rising resistance to these drugs is worrisome because it could be a proxy for the emergence and spread of Enterobacteriaceae strains producing extended-spectrum Beta-lactamase (ESBL). ESBLs are bacterial enzymes that confer resistance to many highly effective antibiotic classes that can go undetected if conventional testing methods are used in the lab, ultimately leading to treatment failure. In addition, ESBLs  necessitate the use of newer and more expensive antibiotics of the carbapenem class. Newer types of beta-lactamase enzymes are diminishing the effectiveness of these last-resort treatments and posing an emerging threat to public health.</a:t>
            </a:r>
          </a:p>
        </p:txBody>
      </p:sp>
      <p:sp>
        <p:nvSpPr>
          <p:cNvPr id="4" name="Slide Number Placeholder 3"/>
          <p:cNvSpPr>
            <a:spLocks noGrp="1"/>
          </p:cNvSpPr>
          <p:nvPr>
            <p:ph type="sldNum" sz="quarter" idx="10"/>
          </p:nvPr>
        </p:nvSpPr>
        <p:spPr/>
        <p:txBody>
          <a:bodyPr/>
          <a:lstStyle/>
          <a:p>
            <a:fld id="{0C75E569-FA29-4591-9ED9-413A86DC2D18}" type="slidenum">
              <a:rPr lang="en-GB" smtClean="0"/>
              <a:pPr/>
              <a:t>13</a:t>
            </a:fld>
            <a:endParaRPr lang="en-GB"/>
          </a:p>
        </p:txBody>
      </p:sp>
    </p:spTree>
    <p:extLst>
      <p:ext uri="{BB962C8B-B14F-4D97-AF65-F5344CB8AC3E}">
        <p14:creationId xmlns:p14="http://schemas.microsoft.com/office/powerpoint/2010/main" val="68624837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w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w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w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11" name="Picture 4" descr="E:\Pants Work\Current Work\Actuaries 2011\IFOA Rebrand 2012\PowerPoint\blue_crest.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457056" y="2116263"/>
            <a:ext cx="4264471" cy="448891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428229" y="2133601"/>
            <a:ext cx="8413203" cy="1295399"/>
          </a:xfrm>
        </p:spPr>
        <p:txBody>
          <a:bodyPr anchor="t"/>
          <a:lstStyle>
            <a:lvl1pPr>
              <a:defRPr sz="3600"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fld id="{BBE99BC0-EC7C-4ADC-BB08-564FEE655C04}" type="datetime4">
              <a:rPr lang="en-US" smtClean="0"/>
              <a:t>May 4, 2018</a:t>
            </a:fld>
            <a:endParaRPr lang="en-GB"/>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8249"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0088" y="404664"/>
            <a:ext cx="89154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A39E8C8C-9E29-4630-953E-7FE8D35028AE}" type="datetime4">
              <a:rPr lang="en-US" smtClean="0"/>
              <a:t>May 4, 2018</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227150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DB2C34A9-C9B7-4E31-AB3B-8235A055F7DC}" type="datetime4">
              <a:rPr lang="en-US" smtClean="0"/>
              <a:t>May 4, 2018</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2225758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E2F0008-8626-4AB4-9B27-81764CB2DB11}" type="datetime4">
              <a:rPr lang="en-US" smtClean="0"/>
              <a:t>May 4, 2018</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522497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5925" y="4653136"/>
            <a:ext cx="5943600" cy="566738"/>
          </a:xfrm>
        </p:spPr>
        <p:txBody>
          <a:bodyPr anchor="b"/>
          <a:lstStyle>
            <a:lvl1pPr algn="l">
              <a:defRPr sz="2400" b="1"/>
            </a:lvl1pPr>
          </a:lstStyle>
          <a:p>
            <a:r>
              <a:rPr lang="en-US"/>
              <a:t>Click to edit Master title style</a:t>
            </a:r>
            <a:endParaRPr lang="en-GB" dirty="0"/>
          </a:p>
        </p:txBody>
      </p:sp>
      <p:sp>
        <p:nvSpPr>
          <p:cNvPr id="3" name="Picture Placeholder 2"/>
          <p:cNvSpPr>
            <a:spLocks noGrp="1"/>
          </p:cNvSpPr>
          <p:nvPr>
            <p:ph type="pic" idx="1"/>
          </p:nvPr>
        </p:nvSpPr>
        <p:spPr>
          <a:xfrm>
            <a:off x="415924" y="466328"/>
            <a:ext cx="907357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415925" y="5219874"/>
            <a:ext cx="59436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84D53B9-6946-43DA-86D8-C72503372C2D}" type="datetime4">
              <a:rPr lang="en-US" smtClean="0"/>
              <a:t>May 4, 2018</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43FE9C09-A791-4882-904F-A1C4017C9B6E}" type="slidenum">
              <a:rPr lang="en-GB"/>
              <a:pPr/>
              <a:t>‹#›</a:t>
            </a:fld>
            <a:endParaRPr lang="en-GB"/>
          </a:p>
        </p:txBody>
      </p:sp>
    </p:spTree>
    <p:extLst>
      <p:ext uri="{BB962C8B-B14F-4D97-AF65-F5344CB8AC3E}">
        <p14:creationId xmlns:p14="http://schemas.microsoft.com/office/powerpoint/2010/main" val="3342227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229" y="404813"/>
            <a:ext cx="8982471"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28228" y="1557338"/>
            <a:ext cx="4407826" cy="4640262"/>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5001154" y="1557338"/>
            <a:ext cx="4409546" cy="4640262"/>
          </a:xfrm>
        </p:spPr>
        <p:txBody>
          <a:bodyPr/>
          <a:lstStyle>
            <a:lvl1pPr>
              <a:defRPr sz="2200"/>
            </a:lvl1pPr>
          </a:lstStyle>
          <a:p>
            <a:r>
              <a:rPr lang="en-US"/>
              <a:t>Click icon to add chart</a:t>
            </a:r>
            <a:endParaRPr lang="en-GB" dirty="0"/>
          </a:p>
        </p:txBody>
      </p:sp>
      <p:sp>
        <p:nvSpPr>
          <p:cNvPr id="5" name="Date Placeholder 4"/>
          <p:cNvSpPr>
            <a:spLocks noGrp="1"/>
          </p:cNvSpPr>
          <p:nvPr>
            <p:ph type="dt" sz="half" idx="10"/>
          </p:nvPr>
        </p:nvSpPr>
        <p:spPr>
          <a:xfrm>
            <a:off x="428229" y="6410325"/>
            <a:ext cx="2184135" cy="331788"/>
          </a:xfrm>
        </p:spPr>
        <p:txBody>
          <a:bodyPr/>
          <a:lstStyle>
            <a:lvl1pPr>
              <a:defRPr/>
            </a:lvl1pPr>
          </a:lstStyle>
          <a:p>
            <a:fld id="{BEFDC402-C7E9-45EE-9E3B-78138ED47CBA}" type="datetime4">
              <a:rPr lang="en-US" smtClean="0"/>
              <a:t>May 4, 2018</a:t>
            </a:fld>
            <a:endParaRPr lang="en-GB"/>
          </a:p>
        </p:txBody>
      </p:sp>
      <p:sp>
        <p:nvSpPr>
          <p:cNvPr id="6" name="Footer Placeholder 5"/>
          <p:cNvSpPr>
            <a:spLocks noGrp="1"/>
          </p:cNvSpPr>
          <p:nvPr>
            <p:ph type="ftr" sz="quarter" idx="11"/>
          </p:nvPr>
        </p:nvSpPr>
        <p:spPr>
          <a:xfrm>
            <a:off x="2612365" y="6410325"/>
            <a:ext cx="4681273"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8776097" y="6402389"/>
            <a:ext cx="701675"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3777601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83414" y="1066802"/>
            <a:ext cx="4274937"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428233" y="2133610"/>
            <a:ext cx="8920555"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8115693"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0088AB1D-D439-423D-8F0A-5DB7B41831F1}" type="datetime4">
              <a:rPr lang="en-US" smtClean="0">
                <a:solidFill>
                  <a:prstClr val="white"/>
                </a:solidFill>
              </a:rPr>
              <a:t>May 4, 2018</a:t>
            </a:fld>
            <a:endParaRPr lang="en-GB">
              <a:solidFill>
                <a:prstClr val="white"/>
              </a:solidFill>
            </a:endParaRPr>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666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858646"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77442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4A4C07E9-5928-42F6-8590-4ED785DA2B78}" type="datetime4">
              <a:rPr lang="en-US" smtClean="0">
                <a:solidFill>
                  <a:prstClr val="white"/>
                </a:solidFill>
              </a:rPr>
              <a:t>May 4, 2018</a:t>
            </a:fld>
            <a:endParaRPr lang="en-GB">
              <a:solidFill>
                <a:prstClr val="white"/>
              </a:solidFill>
            </a:endParaRPr>
          </a:p>
        </p:txBody>
      </p:sp>
      <p:grpSp>
        <p:nvGrpSpPr>
          <p:cNvPr id="4" name="Group 3"/>
          <p:cNvGrpSpPr/>
          <p:nvPr userDrawn="1"/>
        </p:nvGrpSpPr>
        <p:grpSpPr>
          <a:xfrm>
            <a:off x="8334975" y="539974"/>
            <a:ext cx="1288450" cy="631270"/>
            <a:chOff x="7905328" y="493473"/>
            <a:chExt cx="1656184"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userDrawn="1"/>
          </p:nvSpPr>
          <p:spPr>
            <a:xfrm>
              <a:off x="8553400" y="539969"/>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grpSp>
        <p:nvGrpSpPr>
          <p:cNvPr id="5" name="Group 4"/>
          <p:cNvGrpSpPr/>
          <p:nvPr userDrawn="1"/>
        </p:nvGrpSpPr>
        <p:grpSpPr>
          <a:xfrm>
            <a:off x="6810375" y="539972"/>
            <a:ext cx="1288450" cy="631270"/>
            <a:chOff x="7905328" y="1357569"/>
            <a:chExt cx="1656184" cy="631271"/>
          </a:xfrm>
        </p:grpSpPr>
        <p:sp>
          <p:nvSpPr>
            <p:cNvPr id="9" name="Oval 8"/>
            <p:cNvSpPr/>
            <p:nvPr userDrawn="1"/>
          </p:nvSpPr>
          <p:spPr>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userDrawn="1"/>
          </p:nvSpPr>
          <p:spPr>
            <a:xfrm>
              <a:off x="8553400" y="1404065"/>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558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18086" y="5573578"/>
            <a:ext cx="10590272" cy="904314"/>
            <a:chOff x="-318090" y="5573575"/>
            <a:chExt cx="10590274" cy="904314"/>
          </a:xfrm>
        </p:grpSpPr>
        <p:sp>
          <p:nvSpPr>
            <p:cNvPr id="7" name="TextBox 6"/>
            <p:cNvSpPr txBox="1"/>
            <p:nvPr userDrawn="1"/>
          </p:nvSpPr>
          <p:spPr>
            <a:xfrm rot="18900000">
              <a:off x="926845" y="6102080"/>
              <a:ext cx="1130438" cy="375809"/>
            </a:xfrm>
            <a:prstGeom prst="rect">
              <a:avLst/>
            </a:prstGeom>
            <a:noFill/>
          </p:spPr>
          <p:txBody>
            <a:bodyPr wrap="none" rtlCol="0">
              <a:spAutoFit/>
            </a:bodyPr>
            <a:lstStyle/>
            <a:p>
              <a:r>
                <a:rPr lang="en-GB" sz="1842" dirty="0">
                  <a:solidFill>
                    <a:srgbClr val="7CB3E1">
                      <a:lumMod val="50000"/>
                    </a:srgbClr>
                  </a:solidFill>
                </a:rPr>
                <a:t>Progress</a:t>
              </a:r>
            </a:p>
          </p:txBody>
        </p:sp>
        <p:sp>
          <p:nvSpPr>
            <p:cNvPr id="8" name="TextBox 7"/>
            <p:cNvSpPr txBox="1"/>
            <p:nvPr userDrawn="1"/>
          </p:nvSpPr>
          <p:spPr>
            <a:xfrm rot="18900000">
              <a:off x="1322955" y="6051747"/>
              <a:ext cx="1380506" cy="375809"/>
            </a:xfrm>
            <a:prstGeom prst="rect">
              <a:avLst/>
            </a:prstGeom>
            <a:noFill/>
          </p:spPr>
          <p:txBody>
            <a:bodyPr wrap="none" rtlCol="0">
              <a:spAutoFit/>
            </a:bodyPr>
            <a:lstStyle/>
            <a:p>
              <a:r>
                <a:rPr lang="en-GB" sz="1842" dirty="0">
                  <a:solidFill>
                    <a:srgbClr val="7CB3E1">
                      <a:lumMod val="50000"/>
                    </a:srgbClr>
                  </a:solidFill>
                </a:rPr>
                <a:t>Community</a:t>
              </a:r>
            </a:p>
          </p:txBody>
        </p:sp>
        <p:sp>
          <p:nvSpPr>
            <p:cNvPr id="9" name="TextBox 8"/>
            <p:cNvSpPr txBox="1"/>
            <p:nvPr userDrawn="1"/>
          </p:nvSpPr>
          <p:spPr>
            <a:xfrm rot="18900000">
              <a:off x="1716511" y="5674241"/>
              <a:ext cx="2236510" cy="375809"/>
            </a:xfrm>
            <a:prstGeom prst="rect">
              <a:avLst/>
            </a:prstGeom>
            <a:noFill/>
          </p:spPr>
          <p:txBody>
            <a:bodyPr wrap="none" rtlCol="0">
              <a:spAutoFit/>
            </a:bodyPr>
            <a:lstStyle/>
            <a:p>
              <a:r>
                <a:rPr lang="en-GB" sz="1842" dirty="0">
                  <a:solidFill>
                    <a:srgbClr val="7CB3E1">
                      <a:lumMod val="50000"/>
                    </a:srgbClr>
                  </a:solidFill>
                </a:rPr>
                <a:t>Sessional Meetings</a:t>
              </a:r>
            </a:p>
          </p:txBody>
        </p:sp>
        <p:sp>
          <p:nvSpPr>
            <p:cNvPr id="11" name="TextBox 10"/>
            <p:cNvSpPr txBox="1"/>
            <p:nvPr userDrawn="1"/>
          </p:nvSpPr>
          <p:spPr>
            <a:xfrm rot="18900000">
              <a:off x="2457676" y="6051744"/>
              <a:ext cx="1236236" cy="375809"/>
            </a:xfrm>
            <a:prstGeom prst="rect">
              <a:avLst/>
            </a:prstGeom>
            <a:noFill/>
          </p:spPr>
          <p:txBody>
            <a:bodyPr wrap="none" rtlCol="0">
              <a:spAutoFit/>
            </a:bodyPr>
            <a:lstStyle/>
            <a:p>
              <a:r>
                <a:rPr lang="en-GB" sz="1842" dirty="0">
                  <a:solidFill>
                    <a:srgbClr val="7CB3E1">
                      <a:lumMod val="50000"/>
                    </a:srgbClr>
                  </a:solidFill>
                </a:rPr>
                <a:t>Education</a:t>
              </a:r>
            </a:p>
          </p:txBody>
        </p:sp>
        <p:sp>
          <p:nvSpPr>
            <p:cNvPr id="12" name="TextBox 11"/>
            <p:cNvSpPr txBox="1"/>
            <p:nvPr userDrawn="1"/>
          </p:nvSpPr>
          <p:spPr>
            <a:xfrm rot="18900000">
              <a:off x="2868885" y="5825244"/>
              <a:ext cx="1823448" cy="375809"/>
            </a:xfrm>
            <a:prstGeom prst="rect">
              <a:avLst/>
            </a:prstGeom>
            <a:noFill/>
          </p:spPr>
          <p:txBody>
            <a:bodyPr wrap="none" rtlCol="0">
              <a:spAutoFit/>
            </a:bodyPr>
            <a:lstStyle/>
            <a:p>
              <a:r>
                <a:rPr lang="en-GB" sz="1842" dirty="0">
                  <a:solidFill>
                    <a:srgbClr val="7CB3E1">
                      <a:lumMod val="50000"/>
                    </a:srgbClr>
                  </a:solidFill>
                </a:rPr>
                <a:t>Working parties</a:t>
              </a:r>
            </a:p>
          </p:txBody>
        </p:sp>
        <p:sp>
          <p:nvSpPr>
            <p:cNvPr id="13" name="TextBox 12"/>
            <p:cNvSpPr txBox="1"/>
            <p:nvPr userDrawn="1"/>
          </p:nvSpPr>
          <p:spPr>
            <a:xfrm rot="18900000">
              <a:off x="3469221" y="5976248"/>
              <a:ext cx="1498936" cy="375809"/>
            </a:xfrm>
            <a:prstGeom prst="rect">
              <a:avLst/>
            </a:prstGeom>
            <a:noFill/>
          </p:spPr>
          <p:txBody>
            <a:bodyPr wrap="none" rtlCol="0">
              <a:spAutoFit/>
            </a:bodyPr>
            <a:lstStyle/>
            <a:p>
              <a:r>
                <a:rPr lang="en-GB" sz="1842" dirty="0">
                  <a:solidFill>
                    <a:srgbClr val="7CB3E1">
                      <a:lumMod val="50000"/>
                    </a:srgbClr>
                  </a:solidFill>
                </a:rPr>
                <a:t>Volunteering</a:t>
              </a:r>
            </a:p>
          </p:txBody>
        </p:sp>
        <p:sp>
          <p:nvSpPr>
            <p:cNvPr id="14" name="TextBox 13"/>
            <p:cNvSpPr txBox="1"/>
            <p:nvPr userDrawn="1"/>
          </p:nvSpPr>
          <p:spPr>
            <a:xfrm rot="18900000">
              <a:off x="4078539" y="6068524"/>
              <a:ext cx="1196161" cy="375809"/>
            </a:xfrm>
            <a:prstGeom prst="rect">
              <a:avLst/>
            </a:prstGeom>
            <a:noFill/>
          </p:spPr>
          <p:txBody>
            <a:bodyPr wrap="none" rtlCol="0">
              <a:spAutoFit/>
            </a:bodyPr>
            <a:lstStyle/>
            <a:p>
              <a:r>
                <a:rPr lang="en-GB" sz="1842" dirty="0">
                  <a:solidFill>
                    <a:srgbClr val="7CB3E1">
                      <a:lumMod val="50000"/>
                    </a:srgbClr>
                  </a:solidFill>
                </a:rPr>
                <a:t>Research</a:t>
              </a:r>
            </a:p>
          </p:txBody>
        </p:sp>
        <p:sp>
          <p:nvSpPr>
            <p:cNvPr id="15" name="TextBox 14"/>
            <p:cNvSpPr txBox="1"/>
            <p:nvPr userDrawn="1"/>
          </p:nvSpPr>
          <p:spPr>
            <a:xfrm rot="18900000">
              <a:off x="4425214" y="5707796"/>
              <a:ext cx="2116285" cy="375809"/>
            </a:xfrm>
            <a:prstGeom prst="rect">
              <a:avLst/>
            </a:prstGeom>
            <a:noFill/>
          </p:spPr>
          <p:txBody>
            <a:bodyPr wrap="none" rtlCol="0">
              <a:spAutoFit/>
            </a:bodyPr>
            <a:lstStyle/>
            <a:p>
              <a:r>
                <a:rPr lang="en-GB" sz="1842" dirty="0">
                  <a:solidFill>
                    <a:srgbClr val="7CB3E1">
                      <a:lumMod val="50000"/>
                    </a:srgbClr>
                  </a:solidFill>
                </a:rPr>
                <a:t>Shaping the future</a:t>
              </a:r>
            </a:p>
          </p:txBody>
        </p:sp>
        <p:sp>
          <p:nvSpPr>
            <p:cNvPr id="16" name="TextBox 15"/>
            <p:cNvSpPr txBox="1"/>
            <p:nvPr userDrawn="1"/>
          </p:nvSpPr>
          <p:spPr>
            <a:xfrm rot="18900000">
              <a:off x="5162033" y="5987632"/>
              <a:ext cx="1366080" cy="375809"/>
            </a:xfrm>
            <a:prstGeom prst="rect">
              <a:avLst/>
            </a:prstGeom>
            <a:noFill/>
          </p:spPr>
          <p:txBody>
            <a:bodyPr wrap="none" rtlCol="0">
              <a:spAutoFit/>
            </a:bodyPr>
            <a:lstStyle/>
            <a:p>
              <a:r>
                <a:rPr lang="en-GB" sz="1842" dirty="0">
                  <a:solidFill>
                    <a:srgbClr val="7CB3E1">
                      <a:lumMod val="50000"/>
                    </a:srgbClr>
                  </a:solidFill>
                </a:rPr>
                <a:t>Networking</a:t>
              </a:r>
            </a:p>
          </p:txBody>
        </p:sp>
        <p:sp>
          <p:nvSpPr>
            <p:cNvPr id="17" name="TextBox 16"/>
            <p:cNvSpPr txBox="1"/>
            <p:nvPr userDrawn="1"/>
          </p:nvSpPr>
          <p:spPr>
            <a:xfrm rot="18900000">
              <a:off x="5528523" y="5593345"/>
              <a:ext cx="2340705" cy="375809"/>
            </a:xfrm>
            <a:prstGeom prst="rect">
              <a:avLst/>
            </a:prstGeom>
            <a:noFill/>
          </p:spPr>
          <p:txBody>
            <a:bodyPr wrap="none" rtlCol="0">
              <a:spAutoFit/>
            </a:bodyPr>
            <a:lstStyle/>
            <a:p>
              <a:r>
                <a:rPr lang="en-GB" sz="1842" dirty="0">
                  <a:solidFill>
                    <a:srgbClr val="7CB3E1">
                      <a:lumMod val="50000"/>
                    </a:srgbClr>
                  </a:solidFill>
                </a:rPr>
                <a:t>Professional support</a:t>
              </a:r>
            </a:p>
          </p:txBody>
        </p:sp>
        <p:sp>
          <p:nvSpPr>
            <p:cNvPr id="18" name="TextBox 17"/>
            <p:cNvSpPr txBox="1"/>
            <p:nvPr userDrawn="1"/>
          </p:nvSpPr>
          <p:spPr>
            <a:xfrm rot="18900000">
              <a:off x="6090167" y="5668848"/>
              <a:ext cx="2156360" cy="375809"/>
            </a:xfrm>
            <a:prstGeom prst="rect">
              <a:avLst/>
            </a:prstGeom>
            <a:noFill/>
          </p:spPr>
          <p:txBody>
            <a:bodyPr wrap="none" rtlCol="0">
              <a:spAutoFit/>
            </a:bodyPr>
            <a:lstStyle/>
            <a:p>
              <a:r>
                <a:rPr lang="en-GB" sz="1842" dirty="0">
                  <a:solidFill>
                    <a:srgbClr val="7CB3E1">
                      <a:lumMod val="50000"/>
                    </a:srgbClr>
                  </a:solidFill>
                </a:rPr>
                <a:t>Enterprise and risk</a:t>
              </a:r>
            </a:p>
          </p:txBody>
        </p:sp>
        <p:sp>
          <p:nvSpPr>
            <p:cNvPr id="19" name="TextBox 18"/>
            <p:cNvSpPr txBox="1"/>
            <p:nvPr userDrawn="1"/>
          </p:nvSpPr>
          <p:spPr>
            <a:xfrm rot="18900000">
              <a:off x="6694455" y="5794681"/>
              <a:ext cx="1854995" cy="375809"/>
            </a:xfrm>
            <a:prstGeom prst="rect">
              <a:avLst/>
            </a:prstGeom>
            <a:noFill/>
          </p:spPr>
          <p:txBody>
            <a:bodyPr wrap="none" rtlCol="0">
              <a:spAutoFit/>
            </a:bodyPr>
            <a:lstStyle/>
            <a:p>
              <a:r>
                <a:rPr lang="en-GB" sz="1842" dirty="0">
                  <a:solidFill>
                    <a:srgbClr val="7CB3E1">
                      <a:lumMod val="50000"/>
                    </a:srgbClr>
                  </a:solidFill>
                </a:rPr>
                <a:t>Learned society</a:t>
              </a:r>
            </a:p>
          </p:txBody>
        </p:sp>
        <p:sp>
          <p:nvSpPr>
            <p:cNvPr id="20" name="TextBox 19"/>
            <p:cNvSpPr txBox="1"/>
            <p:nvPr userDrawn="1"/>
          </p:nvSpPr>
          <p:spPr>
            <a:xfrm rot="18900000">
              <a:off x="7321944" y="6021185"/>
              <a:ext cx="1407758" cy="375809"/>
            </a:xfrm>
            <a:prstGeom prst="rect">
              <a:avLst/>
            </a:prstGeom>
            <a:noFill/>
          </p:spPr>
          <p:txBody>
            <a:bodyPr wrap="none" rtlCol="0">
              <a:spAutoFit/>
            </a:bodyPr>
            <a:lstStyle/>
            <a:p>
              <a:r>
                <a:rPr lang="en-GB" sz="1842" dirty="0">
                  <a:solidFill>
                    <a:srgbClr val="7CB3E1">
                      <a:lumMod val="50000"/>
                    </a:srgbClr>
                  </a:solidFill>
                </a:rPr>
                <a:t>Opportunity</a:t>
              </a:r>
            </a:p>
          </p:txBody>
        </p:sp>
        <p:sp>
          <p:nvSpPr>
            <p:cNvPr id="21" name="TextBox 20"/>
            <p:cNvSpPr txBox="1"/>
            <p:nvPr userDrawn="1"/>
          </p:nvSpPr>
          <p:spPr>
            <a:xfrm rot="18900000">
              <a:off x="7755581" y="5635292"/>
              <a:ext cx="2196435" cy="375809"/>
            </a:xfrm>
            <a:prstGeom prst="rect">
              <a:avLst/>
            </a:prstGeom>
            <a:noFill/>
          </p:spPr>
          <p:txBody>
            <a:bodyPr wrap="none" rtlCol="0">
              <a:spAutoFit/>
            </a:bodyPr>
            <a:lstStyle/>
            <a:p>
              <a:r>
                <a:rPr lang="en-GB" sz="1842" dirty="0">
                  <a:solidFill>
                    <a:srgbClr val="7CB3E1">
                      <a:lumMod val="50000"/>
                    </a:srgbClr>
                  </a:solidFill>
                </a:rPr>
                <a:t>International profile</a:t>
              </a:r>
            </a:p>
          </p:txBody>
        </p:sp>
        <p:sp>
          <p:nvSpPr>
            <p:cNvPr id="22" name="TextBox 21"/>
            <p:cNvSpPr txBox="1"/>
            <p:nvPr userDrawn="1"/>
          </p:nvSpPr>
          <p:spPr>
            <a:xfrm rot="18900000">
              <a:off x="8487859" y="6079908"/>
              <a:ext cx="1079142" cy="375809"/>
            </a:xfrm>
            <a:prstGeom prst="rect">
              <a:avLst/>
            </a:prstGeom>
            <a:noFill/>
          </p:spPr>
          <p:txBody>
            <a:bodyPr wrap="none" rtlCol="0">
              <a:spAutoFit/>
            </a:bodyPr>
            <a:lstStyle/>
            <a:p>
              <a:r>
                <a:rPr lang="en-GB" sz="1842" dirty="0">
                  <a:solidFill>
                    <a:srgbClr val="7CB3E1">
                      <a:lumMod val="50000"/>
                    </a:srgbClr>
                  </a:solidFill>
                </a:rPr>
                <a:t>Journals</a:t>
              </a:r>
            </a:p>
          </p:txBody>
        </p:sp>
        <p:sp>
          <p:nvSpPr>
            <p:cNvPr id="23" name="TextBox 22"/>
            <p:cNvSpPr txBox="1"/>
            <p:nvPr userDrawn="1"/>
          </p:nvSpPr>
          <p:spPr>
            <a:xfrm rot="18900000">
              <a:off x="8944576" y="6029575"/>
              <a:ext cx="1327608" cy="375809"/>
            </a:xfrm>
            <a:prstGeom prst="rect">
              <a:avLst/>
            </a:prstGeom>
            <a:noFill/>
          </p:spPr>
          <p:txBody>
            <a:bodyPr wrap="none" rtlCol="0">
              <a:spAutoFit/>
            </a:bodyPr>
            <a:lstStyle/>
            <a:p>
              <a:r>
                <a:rPr lang="en-GB" sz="1842" dirty="0">
                  <a:solidFill>
                    <a:srgbClr val="7CB3E1">
                      <a:lumMod val="50000"/>
                    </a:srgbClr>
                  </a:solidFill>
                </a:rPr>
                <a:t>Supporting</a:t>
              </a:r>
            </a:p>
          </p:txBody>
        </p:sp>
        <p:sp>
          <p:nvSpPr>
            <p:cNvPr id="24" name="TextBox 23"/>
            <p:cNvSpPr txBox="1"/>
            <p:nvPr userDrawn="1"/>
          </p:nvSpPr>
          <p:spPr>
            <a:xfrm rot="18900000">
              <a:off x="-318090" y="5573575"/>
              <a:ext cx="1170513" cy="375809"/>
            </a:xfrm>
            <a:prstGeom prst="rect">
              <a:avLst/>
            </a:prstGeom>
            <a:noFill/>
          </p:spPr>
          <p:txBody>
            <a:bodyPr wrap="none" rtlCol="0">
              <a:spAutoFit/>
            </a:bodyPr>
            <a:lstStyle/>
            <a:p>
              <a:r>
                <a:rPr lang="en-GB" sz="1842" dirty="0">
                  <a:solidFill>
                    <a:srgbClr val="7CB3E1">
                      <a:lumMod val="50000"/>
                    </a:srgbClr>
                  </a:solidFill>
                </a:rPr>
                <a:t>Expertise</a:t>
              </a:r>
            </a:p>
          </p:txBody>
        </p:sp>
        <p:sp>
          <p:nvSpPr>
            <p:cNvPr id="25" name="TextBox 24"/>
            <p:cNvSpPr txBox="1"/>
            <p:nvPr userDrawn="1"/>
          </p:nvSpPr>
          <p:spPr>
            <a:xfrm rot="18900000">
              <a:off x="-200867" y="5900746"/>
              <a:ext cx="1499128" cy="375809"/>
            </a:xfrm>
            <a:prstGeom prst="rect">
              <a:avLst/>
            </a:prstGeom>
            <a:noFill/>
          </p:spPr>
          <p:txBody>
            <a:bodyPr wrap="none" rtlCol="0">
              <a:spAutoFit/>
            </a:bodyPr>
            <a:lstStyle/>
            <a:p>
              <a:r>
                <a:rPr lang="en-GB" sz="1842" dirty="0">
                  <a:solidFill>
                    <a:srgbClr val="7CB3E1">
                      <a:lumMod val="50000"/>
                    </a:srgbClr>
                  </a:solidFill>
                </a:rPr>
                <a:t>Sponsorship</a:t>
              </a:r>
            </a:p>
          </p:txBody>
        </p:sp>
        <p:sp>
          <p:nvSpPr>
            <p:cNvPr id="26" name="TextBox 25"/>
            <p:cNvSpPr txBox="1"/>
            <p:nvPr userDrawn="1"/>
          </p:nvSpPr>
          <p:spPr>
            <a:xfrm rot="18900000">
              <a:off x="190612" y="5682631"/>
              <a:ext cx="2209259" cy="375809"/>
            </a:xfrm>
            <a:prstGeom prst="rect">
              <a:avLst/>
            </a:prstGeom>
            <a:noFill/>
          </p:spPr>
          <p:txBody>
            <a:bodyPr wrap="none" rtlCol="0">
              <a:spAutoFit/>
            </a:bodyPr>
            <a:lstStyle/>
            <a:p>
              <a:r>
                <a:rPr lang="en-GB" sz="1842" dirty="0">
                  <a:solidFill>
                    <a:srgbClr val="7CB3E1">
                      <a:lumMod val="50000"/>
                    </a:srgbClr>
                  </a:solidFill>
                </a:rPr>
                <a:t>Thought leadership</a:t>
              </a:r>
            </a:p>
          </p:txBody>
        </p:sp>
      </p:grpSp>
      <p:sp>
        <p:nvSpPr>
          <p:cNvPr id="3074" name="Rectangle 2"/>
          <p:cNvSpPr>
            <a:spLocks noGrp="1" noChangeArrowheads="1"/>
          </p:cNvSpPr>
          <p:nvPr>
            <p:ph type="ctrTitle"/>
          </p:nvPr>
        </p:nvSpPr>
        <p:spPr>
          <a:xfrm>
            <a:off x="428229" y="2133610"/>
            <a:ext cx="88586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2" y="2781301"/>
            <a:ext cx="82296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4EE1D280-5D39-461B-A653-234D72A922C7}" type="datetime4">
              <a:rPr lang="en-US" smtClean="0">
                <a:solidFill>
                  <a:prstClr val="white"/>
                </a:solidFill>
              </a:rPr>
              <a:t>May 4, 2018</a:t>
            </a:fld>
            <a:endParaRPr lang="en-GB">
              <a:solidFill>
                <a:prstClr val="white"/>
              </a:solidFill>
            </a:endParaRPr>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393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8118044"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pic>
        <p:nvPicPr>
          <p:cNvPr id="31"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userDrawn="1"/>
        </p:nvSpPr>
        <p:spPr>
          <a:xfrm rot="18900000">
            <a:off x="944160" y="6110740"/>
            <a:ext cx="1095813" cy="358497"/>
          </a:xfrm>
          <a:prstGeom prst="rect">
            <a:avLst/>
          </a:prstGeom>
          <a:noFill/>
        </p:spPr>
        <p:txBody>
          <a:bodyPr wrap="none" lIns="74295" tIns="37148" rIns="74295" bIns="37148" rtlCol="0">
            <a:spAutoFit/>
          </a:bodyPr>
          <a:lstStyle/>
          <a:p>
            <a:r>
              <a:rPr lang="en-GB" sz="1842" dirty="0">
                <a:solidFill>
                  <a:prstClr val="white">
                    <a:lumMod val="75000"/>
                  </a:prstClr>
                </a:solidFill>
              </a:rPr>
              <a:t>Progress</a:t>
            </a:r>
          </a:p>
        </p:txBody>
      </p:sp>
      <p:sp>
        <p:nvSpPr>
          <p:cNvPr id="33" name="TextBox 32"/>
          <p:cNvSpPr txBox="1"/>
          <p:nvPr userDrawn="1"/>
        </p:nvSpPr>
        <p:spPr>
          <a:xfrm rot="18900000">
            <a:off x="1340270" y="6060407"/>
            <a:ext cx="1345881" cy="358497"/>
          </a:xfrm>
          <a:prstGeom prst="rect">
            <a:avLst/>
          </a:prstGeom>
          <a:noFill/>
        </p:spPr>
        <p:txBody>
          <a:bodyPr wrap="none" lIns="74295" tIns="37148" rIns="74295" bIns="37148" rtlCol="0">
            <a:spAutoFit/>
          </a:bodyPr>
          <a:lstStyle/>
          <a:p>
            <a:r>
              <a:rPr lang="en-GB" sz="1842" dirty="0">
                <a:solidFill>
                  <a:prstClr val="white">
                    <a:lumMod val="75000"/>
                  </a:prstClr>
                </a:solidFill>
              </a:rPr>
              <a:t>Community</a:t>
            </a:r>
          </a:p>
        </p:txBody>
      </p:sp>
      <p:sp>
        <p:nvSpPr>
          <p:cNvPr id="34" name="TextBox 33"/>
          <p:cNvSpPr txBox="1"/>
          <p:nvPr userDrawn="1"/>
        </p:nvSpPr>
        <p:spPr>
          <a:xfrm rot="18900000">
            <a:off x="1733826" y="5682902"/>
            <a:ext cx="2201885" cy="358497"/>
          </a:xfrm>
          <a:prstGeom prst="rect">
            <a:avLst/>
          </a:prstGeom>
          <a:noFill/>
        </p:spPr>
        <p:txBody>
          <a:bodyPr wrap="none" lIns="74295" tIns="37148" rIns="74295" bIns="37148" rtlCol="0">
            <a:spAutoFit/>
          </a:bodyPr>
          <a:lstStyle/>
          <a:p>
            <a:r>
              <a:rPr lang="en-GB" sz="1842" dirty="0">
                <a:solidFill>
                  <a:prstClr val="white">
                    <a:lumMod val="75000"/>
                  </a:prstClr>
                </a:solidFill>
              </a:rPr>
              <a:t>Sessional Meetings</a:t>
            </a:r>
          </a:p>
        </p:txBody>
      </p:sp>
      <p:sp>
        <p:nvSpPr>
          <p:cNvPr id="35" name="TextBox 34"/>
          <p:cNvSpPr txBox="1"/>
          <p:nvPr userDrawn="1"/>
        </p:nvSpPr>
        <p:spPr>
          <a:xfrm rot="18900000">
            <a:off x="2474991" y="6060406"/>
            <a:ext cx="1201611" cy="358497"/>
          </a:xfrm>
          <a:prstGeom prst="rect">
            <a:avLst/>
          </a:prstGeom>
          <a:noFill/>
        </p:spPr>
        <p:txBody>
          <a:bodyPr wrap="none" lIns="74295" tIns="37148" rIns="74295" bIns="37148" rtlCol="0">
            <a:spAutoFit/>
          </a:bodyPr>
          <a:lstStyle/>
          <a:p>
            <a:r>
              <a:rPr lang="en-GB" sz="1842" dirty="0">
                <a:solidFill>
                  <a:prstClr val="white">
                    <a:lumMod val="75000"/>
                  </a:prstClr>
                </a:solidFill>
              </a:rPr>
              <a:t>Education</a:t>
            </a:r>
          </a:p>
        </p:txBody>
      </p:sp>
      <p:sp>
        <p:nvSpPr>
          <p:cNvPr id="36" name="TextBox 35"/>
          <p:cNvSpPr txBox="1"/>
          <p:nvPr userDrawn="1"/>
        </p:nvSpPr>
        <p:spPr>
          <a:xfrm rot="18900000">
            <a:off x="2886201" y="5833904"/>
            <a:ext cx="1788823" cy="358497"/>
          </a:xfrm>
          <a:prstGeom prst="rect">
            <a:avLst/>
          </a:prstGeom>
          <a:noFill/>
        </p:spPr>
        <p:txBody>
          <a:bodyPr wrap="none" lIns="74295" tIns="37148" rIns="74295" bIns="37148" rtlCol="0">
            <a:spAutoFit/>
          </a:bodyPr>
          <a:lstStyle/>
          <a:p>
            <a:r>
              <a:rPr lang="en-GB" sz="1842" dirty="0">
                <a:solidFill>
                  <a:prstClr val="white">
                    <a:lumMod val="75000"/>
                  </a:prstClr>
                </a:solidFill>
              </a:rPr>
              <a:t>Working parties</a:t>
            </a:r>
          </a:p>
        </p:txBody>
      </p:sp>
      <p:sp>
        <p:nvSpPr>
          <p:cNvPr id="37" name="TextBox 36"/>
          <p:cNvSpPr txBox="1"/>
          <p:nvPr userDrawn="1"/>
        </p:nvSpPr>
        <p:spPr>
          <a:xfrm rot="18900000">
            <a:off x="3486537" y="5984908"/>
            <a:ext cx="1464312" cy="358497"/>
          </a:xfrm>
          <a:prstGeom prst="rect">
            <a:avLst/>
          </a:prstGeom>
          <a:noFill/>
        </p:spPr>
        <p:txBody>
          <a:bodyPr wrap="none" lIns="74295" tIns="37148" rIns="74295" bIns="37148" rtlCol="0">
            <a:spAutoFit/>
          </a:bodyPr>
          <a:lstStyle/>
          <a:p>
            <a:r>
              <a:rPr lang="en-GB" sz="1842" dirty="0">
                <a:solidFill>
                  <a:prstClr val="white">
                    <a:lumMod val="75000"/>
                  </a:prstClr>
                </a:solidFill>
              </a:rPr>
              <a:t>Volunteering</a:t>
            </a:r>
          </a:p>
        </p:txBody>
      </p:sp>
      <p:sp>
        <p:nvSpPr>
          <p:cNvPr id="38" name="TextBox 37"/>
          <p:cNvSpPr txBox="1"/>
          <p:nvPr userDrawn="1"/>
        </p:nvSpPr>
        <p:spPr>
          <a:xfrm rot="18900000">
            <a:off x="4095853" y="6077186"/>
            <a:ext cx="1161536" cy="358497"/>
          </a:xfrm>
          <a:prstGeom prst="rect">
            <a:avLst/>
          </a:prstGeom>
          <a:noFill/>
        </p:spPr>
        <p:txBody>
          <a:bodyPr wrap="none" lIns="74295" tIns="37148" rIns="74295" bIns="37148" rtlCol="0">
            <a:spAutoFit/>
          </a:bodyPr>
          <a:lstStyle/>
          <a:p>
            <a:r>
              <a:rPr lang="en-GB" sz="1842" dirty="0">
                <a:solidFill>
                  <a:prstClr val="white">
                    <a:lumMod val="75000"/>
                  </a:prstClr>
                </a:solidFill>
              </a:rPr>
              <a:t>Research</a:t>
            </a:r>
          </a:p>
        </p:txBody>
      </p:sp>
      <p:sp>
        <p:nvSpPr>
          <p:cNvPr id="39" name="TextBox 38"/>
          <p:cNvSpPr txBox="1"/>
          <p:nvPr userDrawn="1"/>
        </p:nvSpPr>
        <p:spPr>
          <a:xfrm rot="18900000">
            <a:off x="4442528" y="5716458"/>
            <a:ext cx="2081660" cy="358497"/>
          </a:xfrm>
          <a:prstGeom prst="rect">
            <a:avLst/>
          </a:prstGeom>
          <a:noFill/>
        </p:spPr>
        <p:txBody>
          <a:bodyPr wrap="none" lIns="74295" tIns="37148" rIns="74295" bIns="37148" rtlCol="0">
            <a:spAutoFit/>
          </a:bodyPr>
          <a:lstStyle/>
          <a:p>
            <a:r>
              <a:rPr lang="en-GB" sz="1842" dirty="0">
                <a:solidFill>
                  <a:prstClr val="white">
                    <a:lumMod val="75000"/>
                  </a:prstClr>
                </a:solidFill>
              </a:rPr>
              <a:t>Shaping the future</a:t>
            </a:r>
          </a:p>
        </p:txBody>
      </p:sp>
      <p:sp>
        <p:nvSpPr>
          <p:cNvPr id="40" name="TextBox 39"/>
          <p:cNvSpPr txBox="1"/>
          <p:nvPr userDrawn="1"/>
        </p:nvSpPr>
        <p:spPr>
          <a:xfrm rot="18900000">
            <a:off x="5179346" y="5996294"/>
            <a:ext cx="1331455" cy="358497"/>
          </a:xfrm>
          <a:prstGeom prst="rect">
            <a:avLst/>
          </a:prstGeom>
          <a:noFill/>
        </p:spPr>
        <p:txBody>
          <a:bodyPr wrap="none" lIns="74295" tIns="37148" rIns="74295" bIns="37148" rtlCol="0">
            <a:spAutoFit/>
          </a:bodyPr>
          <a:lstStyle/>
          <a:p>
            <a:r>
              <a:rPr lang="en-GB" sz="1842" dirty="0">
                <a:solidFill>
                  <a:prstClr val="white">
                    <a:lumMod val="75000"/>
                  </a:prstClr>
                </a:solidFill>
              </a:rPr>
              <a:t>Networking</a:t>
            </a:r>
          </a:p>
        </p:txBody>
      </p:sp>
      <p:sp>
        <p:nvSpPr>
          <p:cNvPr id="41" name="TextBox 40"/>
          <p:cNvSpPr txBox="1"/>
          <p:nvPr userDrawn="1"/>
        </p:nvSpPr>
        <p:spPr>
          <a:xfrm rot="18900000">
            <a:off x="5545838" y="5602006"/>
            <a:ext cx="2306081" cy="358497"/>
          </a:xfrm>
          <a:prstGeom prst="rect">
            <a:avLst/>
          </a:prstGeom>
          <a:noFill/>
        </p:spPr>
        <p:txBody>
          <a:bodyPr wrap="none" lIns="74295" tIns="37148" rIns="74295" bIns="37148" rtlCol="0">
            <a:spAutoFit/>
          </a:bodyPr>
          <a:lstStyle/>
          <a:p>
            <a:r>
              <a:rPr lang="en-GB" sz="1842" dirty="0">
                <a:solidFill>
                  <a:prstClr val="white">
                    <a:lumMod val="75000"/>
                  </a:prstClr>
                </a:solidFill>
              </a:rPr>
              <a:t>Professional support</a:t>
            </a:r>
          </a:p>
        </p:txBody>
      </p:sp>
      <p:sp>
        <p:nvSpPr>
          <p:cNvPr id="42" name="TextBox 41"/>
          <p:cNvSpPr txBox="1"/>
          <p:nvPr userDrawn="1"/>
        </p:nvSpPr>
        <p:spPr>
          <a:xfrm rot="18900000">
            <a:off x="6107482" y="5677508"/>
            <a:ext cx="2121735" cy="358497"/>
          </a:xfrm>
          <a:prstGeom prst="rect">
            <a:avLst/>
          </a:prstGeom>
          <a:noFill/>
        </p:spPr>
        <p:txBody>
          <a:bodyPr wrap="none" lIns="74295" tIns="37148" rIns="74295" bIns="37148" rtlCol="0">
            <a:spAutoFit/>
          </a:bodyPr>
          <a:lstStyle/>
          <a:p>
            <a:r>
              <a:rPr lang="en-GB" sz="1842" dirty="0">
                <a:solidFill>
                  <a:prstClr val="white">
                    <a:lumMod val="75000"/>
                  </a:prstClr>
                </a:solidFill>
              </a:rPr>
              <a:t>Enterprise and risk</a:t>
            </a:r>
          </a:p>
        </p:txBody>
      </p:sp>
      <p:sp>
        <p:nvSpPr>
          <p:cNvPr id="43" name="TextBox 42"/>
          <p:cNvSpPr txBox="1"/>
          <p:nvPr userDrawn="1"/>
        </p:nvSpPr>
        <p:spPr>
          <a:xfrm rot="18900000">
            <a:off x="6711769" y="5803342"/>
            <a:ext cx="1820370" cy="358497"/>
          </a:xfrm>
          <a:prstGeom prst="rect">
            <a:avLst/>
          </a:prstGeom>
          <a:noFill/>
        </p:spPr>
        <p:txBody>
          <a:bodyPr wrap="none" lIns="74295" tIns="37148" rIns="74295" bIns="37148" rtlCol="0">
            <a:spAutoFit/>
          </a:bodyPr>
          <a:lstStyle/>
          <a:p>
            <a:r>
              <a:rPr lang="en-GB" sz="1842" dirty="0">
                <a:solidFill>
                  <a:prstClr val="white">
                    <a:lumMod val="75000"/>
                  </a:prstClr>
                </a:solidFill>
              </a:rPr>
              <a:t>Learned society</a:t>
            </a:r>
          </a:p>
        </p:txBody>
      </p:sp>
      <p:sp>
        <p:nvSpPr>
          <p:cNvPr id="44" name="TextBox 43"/>
          <p:cNvSpPr txBox="1"/>
          <p:nvPr userDrawn="1"/>
        </p:nvSpPr>
        <p:spPr>
          <a:xfrm rot="18900000">
            <a:off x="7339260" y="6029846"/>
            <a:ext cx="1373133" cy="358497"/>
          </a:xfrm>
          <a:prstGeom prst="rect">
            <a:avLst/>
          </a:prstGeom>
          <a:noFill/>
        </p:spPr>
        <p:txBody>
          <a:bodyPr wrap="none" lIns="74295" tIns="37148" rIns="74295" bIns="37148" rtlCol="0">
            <a:spAutoFit/>
          </a:bodyPr>
          <a:lstStyle/>
          <a:p>
            <a:r>
              <a:rPr lang="en-GB" sz="1842" dirty="0">
                <a:solidFill>
                  <a:prstClr val="white">
                    <a:lumMod val="75000"/>
                  </a:prstClr>
                </a:solidFill>
              </a:rPr>
              <a:t>Opportunity</a:t>
            </a:r>
          </a:p>
        </p:txBody>
      </p:sp>
      <p:sp>
        <p:nvSpPr>
          <p:cNvPr id="45" name="TextBox 44"/>
          <p:cNvSpPr txBox="1"/>
          <p:nvPr userDrawn="1"/>
        </p:nvSpPr>
        <p:spPr>
          <a:xfrm rot="18900000">
            <a:off x="7772896" y="5643952"/>
            <a:ext cx="2161810" cy="358497"/>
          </a:xfrm>
          <a:prstGeom prst="rect">
            <a:avLst/>
          </a:prstGeom>
          <a:noFill/>
        </p:spPr>
        <p:txBody>
          <a:bodyPr wrap="none" lIns="74295" tIns="37148" rIns="74295" bIns="37148" rtlCol="0">
            <a:spAutoFit/>
          </a:bodyPr>
          <a:lstStyle/>
          <a:p>
            <a:r>
              <a:rPr lang="en-GB" sz="1842" dirty="0">
                <a:solidFill>
                  <a:prstClr val="white">
                    <a:lumMod val="75000"/>
                  </a:prstClr>
                </a:solidFill>
              </a:rPr>
              <a:t>International profile</a:t>
            </a:r>
          </a:p>
        </p:txBody>
      </p:sp>
      <p:sp>
        <p:nvSpPr>
          <p:cNvPr id="46" name="TextBox 45"/>
          <p:cNvSpPr txBox="1"/>
          <p:nvPr userDrawn="1"/>
        </p:nvSpPr>
        <p:spPr>
          <a:xfrm rot="18900000">
            <a:off x="8505174" y="6088568"/>
            <a:ext cx="1044517" cy="358497"/>
          </a:xfrm>
          <a:prstGeom prst="rect">
            <a:avLst/>
          </a:prstGeom>
          <a:noFill/>
        </p:spPr>
        <p:txBody>
          <a:bodyPr wrap="none" lIns="74295" tIns="37148" rIns="74295" bIns="37148" rtlCol="0">
            <a:spAutoFit/>
          </a:bodyPr>
          <a:lstStyle/>
          <a:p>
            <a:r>
              <a:rPr lang="en-GB" sz="1842" dirty="0">
                <a:solidFill>
                  <a:prstClr val="white">
                    <a:lumMod val="75000"/>
                  </a:prstClr>
                </a:solidFill>
              </a:rPr>
              <a:t>Journals</a:t>
            </a:r>
          </a:p>
        </p:txBody>
      </p:sp>
      <p:sp>
        <p:nvSpPr>
          <p:cNvPr id="47" name="TextBox 46"/>
          <p:cNvSpPr txBox="1"/>
          <p:nvPr userDrawn="1"/>
        </p:nvSpPr>
        <p:spPr>
          <a:xfrm rot="18900000">
            <a:off x="8961890" y="6038235"/>
            <a:ext cx="1292983" cy="358497"/>
          </a:xfrm>
          <a:prstGeom prst="rect">
            <a:avLst/>
          </a:prstGeom>
          <a:noFill/>
        </p:spPr>
        <p:txBody>
          <a:bodyPr wrap="none" lIns="74295" tIns="37148" rIns="74295" bIns="37148" rtlCol="0">
            <a:spAutoFit/>
          </a:bodyPr>
          <a:lstStyle/>
          <a:p>
            <a:r>
              <a:rPr lang="en-GB" sz="1842" dirty="0">
                <a:solidFill>
                  <a:prstClr val="white">
                    <a:lumMod val="75000"/>
                  </a:prstClr>
                </a:solidFill>
              </a:rPr>
              <a:t>Supporting</a:t>
            </a:r>
          </a:p>
        </p:txBody>
      </p:sp>
      <p:sp>
        <p:nvSpPr>
          <p:cNvPr id="48" name="TextBox 47"/>
          <p:cNvSpPr txBox="1"/>
          <p:nvPr userDrawn="1"/>
        </p:nvSpPr>
        <p:spPr>
          <a:xfrm rot="18900000">
            <a:off x="-300775" y="5582235"/>
            <a:ext cx="1135888" cy="358497"/>
          </a:xfrm>
          <a:prstGeom prst="rect">
            <a:avLst/>
          </a:prstGeom>
          <a:noFill/>
        </p:spPr>
        <p:txBody>
          <a:bodyPr wrap="none" lIns="74295" tIns="37148" rIns="74295" bIns="37148" rtlCol="0">
            <a:spAutoFit/>
          </a:bodyPr>
          <a:lstStyle/>
          <a:p>
            <a:r>
              <a:rPr lang="en-GB" sz="1842" dirty="0">
                <a:solidFill>
                  <a:prstClr val="white">
                    <a:lumMod val="75000"/>
                  </a:prstClr>
                </a:solidFill>
              </a:rPr>
              <a:t>Expertise</a:t>
            </a:r>
          </a:p>
        </p:txBody>
      </p:sp>
      <p:sp>
        <p:nvSpPr>
          <p:cNvPr id="49" name="TextBox 48"/>
          <p:cNvSpPr txBox="1"/>
          <p:nvPr userDrawn="1"/>
        </p:nvSpPr>
        <p:spPr>
          <a:xfrm rot="18900000">
            <a:off x="-183552" y="5909406"/>
            <a:ext cx="1464503" cy="358497"/>
          </a:xfrm>
          <a:prstGeom prst="rect">
            <a:avLst/>
          </a:prstGeom>
          <a:noFill/>
        </p:spPr>
        <p:txBody>
          <a:bodyPr wrap="none" lIns="74295" tIns="37148" rIns="74295" bIns="37148" rtlCol="0">
            <a:spAutoFit/>
          </a:bodyPr>
          <a:lstStyle/>
          <a:p>
            <a:r>
              <a:rPr lang="en-GB" sz="1842" dirty="0">
                <a:solidFill>
                  <a:prstClr val="white">
                    <a:lumMod val="75000"/>
                  </a:prstClr>
                </a:solidFill>
              </a:rPr>
              <a:t>Sponsorship</a:t>
            </a:r>
          </a:p>
        </p:txBody>
      </p:sp>
      <p:sp>
        <p:nvSpPr>
          <p:cNvPr id="50" name="TextBox 49"/>
          <p:cNvSpPr txBox="1"/>
          <p:nvPr userDrawn="1"/>
        </p:nvSpPr>
        <p:spPr>
          <a:xfrm rot="18900000">
            <a:off x="207928" y="5691291"/>
            <a:ext cx="2174634" cy="358497"/>
          </a:xfrm>
          <a:prstGeom prst="rect">
            <a:avLst/>
          </a:prstGeom>
          <a:noFill/>
        </p:spPr>
        <p:txBody>
          <a:bodyPr wrap="none" lIns="74295" tIns="37148" rIns="74295" bIns="37148" rtlCol="0">
            <a:spAutoFit/>
          </a:bodyPr>
          <a:lstStyle/>
          <a:p>
            <a:r>
              <a:rPr lang="en-GB" sz="1842" dirty="0">
                <a:solidFill>
                  <a:prstClr val="white">
                    <a:lumMod val="75000"/>
                  </a:prstClr>
                </a:solidFill>
              </a:rPr>
              <a:t>Thought leadership</a:t>
            </a:r>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AC5F81F4-0255-4B6D-8322-A85198CF1A5A}" type="datetime4">
              <a:rPr lang="en-US" smtClean="0">
                <a:solidFill>
                  <a:srgbClr val="3F4548"/>
                </a:solidFill>
              </a:rPr>
              <a:t>May 4, 2018</a:t>
            </a:fld>
            <a:endParaRPr lang="en-GB" dirty="0">
              <a:solidFill>
                <a:srgbClr val="3F4548"/>
              </a:solidFill>
            </a:endParaRPr>
          </a:p>
        </p:txBody>
      </p:sp>
    </p:spTree>
    <p:extLst>
      <p:ext uri="{BB962C8B-B14F-4D97-AF65-F5344CB8AC3E}">
        <p14:creationId xmlns:p14="http://schemas.microsoft.com/office/powerpoint/2010/main" val="513456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982471"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46548F9C-F9C8-4AE2-B9F2-8A2F8707F67E}" type="datetime4">
              <a:rPr lang="en-US" smtClean="0">
                <a:solidFill>
                  <a:prstClr val="white"/>
                </a:solidFill>
              </a:rPr>
              <a:t>May 4,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21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63784" y="5546036"/>
            <a:ext cx="11214196" cy="959392"/>
            <a:chOff x="-663784" y="5546036"/>
            <a:chExt cx="11214196" cy="959392"/>
          </a:xfrm>
        </p:grpSpPr>
        <p:sp>
          <p:nvSpPr>
            <p:cNvPr id="7" name="TextBox 6"/>
            <p:cNvSpPr txBox="1"/>
            <p:nvPr userDrawn="1"/>
          </p:nvSpPr>
          <p:spPr>
            <a:xfrm rot="-2700000">
              <a:off x="521642" y="6074541"/>
              <a:ext cx="1314784" cy="430887"/>
            </a:xfrm>
            <a:prstGeom prst="rect">
              <a:avLst/>
            </a:prstGeom>
            <a:noFill/>
          </p:spPr>
          <p:txBody>
            <a:bodyPr wrap="none" rtlCol="0">
              <a:spAutoFit/>
            </a:bodyPr>
            <a:lstStyle/>
            <a:p>
              <a:r>
                <a:rPr lang="en-GB" sz="2200" dirty="0">
                  <a:solidFill>
                    <a:schemeClr val="accent3">
                      <a:lumMod val="50000"/>
                    </a:schemeClr>
                  </a:solidFill>
                </a:rPr>
                <a:t>Progress</a:t>
              </a:r>
            </a:p>
          </p:txBody>
        </p:sp>
        <p:sp>
          <p:nvSpPr>
            <p:cNvPr id="8" name="TextBox 7"/>
            <p:cNvSpPr txBox="1"/>
            <p:nvPr userDrawn="1"/>
          </p:nvSpPr>
          <p:spPr>
            <a:xfrm rot="-2700000">
              <a:off x="989622" y="6024208"/>
              <a:ext cx="1612942" cy="430887"/>
            </a:xfrm>
            <a:prstGeom prst="rect">
              <a:avLst/>
            </a:prstGeom>
            <a:noFill/>
          </p:spPr>
          <p:txBody>
            <a:bodyPr wrap="none" rtlCol="0">
              <a:spAutoFit/>
            </a:bodyPr>
            <a:lstStyle/>
            <a:p>
              <a:r>
                <a:rPr lang="en-GB" sz="2200" dirty="0">
                  <a:solidFill>
                    <a:schemeClr val="accent3">
                      <a:lumMod val="50000"/>
                    </a:schemeClr>
                  </a:solidFill>
                </a:rPr>
                <a:t>Community</a:t>
              </a:r>
            </a:p>
          </p:txBody>
        </p:sp>
        <p:sp>
          <p:nvSpPr>
            <p:cNvPr id="9" name="TextBox 8"/>
            <p:cNvSpPr txBox="1"/>
            <p:nvPr userDrawn="1"/>
          </p:nvSpPr>
          <p:spPr>
            <a:xfrm rot="-2700000">
              <a:off x="1416660" y="5646703"/>
              <a:ext cx="2632452" cy="430887"/>
            </a:xfrm>
            <a:prstGeom prst="rect">
              <a:avLst/>
            </a:prstGeom>
            <a:noFill/>
          </p:spPr>
          <p:txBody>
            <a:bodyPr wrap="none" rtlCol="0">
              <a:spAutoFit/>
            </a:bodyPr>
            <a:lstStyle/>
            <a:p>
              <a:r>
                <a:rPr lang="en-GB" sz="2200" dirty="0">
                  <a:solidFill>
                    <a:schemeClr val="accent3">
                      <a:lumMod val="50000"/>
                    </a:schemeClr>
                  </a:solidFill>
                </a:rPr>
                <a:t>Sessional Meetings</a:t>
              </a:r>
            </a:p>
          </p:txBody>
        </p:sp>
        <p:sp>
          <p:nvSpPr>
            <p:cNvPr id="11" name="TextBox 10"/>
            <p:cNvSpPr txBox="1"/>
            <p:nvPr userDrawn="1"/>
          </p:nvSpPr>
          <p:spPr>
            <a:xfrm rot="-2700000">
              <a:off x="2155809" y="6024206"/>
              <a:ext cx="1439818" cy="430887"/>
            </a:xfrm>
            <a:prstGeom prst="rect">
              <a:avLst/>
            </a:prstGeom>
            <a:noFill/>
          </p:spPr>
          <p:txBody>
            <a:bodyPr wrap="none" rtlCol="0">
              <a:spAutoFit/>
            </a:bodyPr>
            <a:lstStyle/>
            <a:p>
              <a:r>
                <a:rPr lang="en-GB" sz="2200" dirty="0">
                  <a:solidFill>
                    <a:schemeClr val="accent3">
                      <a:lumMod val="50000"/>
                    </a:schemeClr>
                  </a:solidFill>
                </a:rPr>
                <a:t>Education</a:t>
              </a:r>
            </a:p>
          </p:txBody>
        </p:sp>
        <p:sp>
          <p:nvSpPr>
            <p:cNvPr id="12" name="TextBox 11"/>
            <p:cNvSpPr txBox="1"/>
            <p:nvPr userDrawn="1"/>
          </p:nvSpPr>
          <p:spPr>
            <a:xfrm rot="-2700000">
              <a:off x="2587673" y="5797705"/>
              <a:ext cx="2141677" cy="430887"/>
            </a:xfrm>
            <a:prstGeom prst="rect">
              <a:avLst/>
            </a:prstGeom>
            <a:noFill/>
          </p:spPr>
          <p:txBody>
            <a:bodyPr wrap="none" rtlCol="0">
              <a:spAutoFit/>
            </a:bodyPr>
            <a:lstStyle/>
            <a:p>
              <a:pPr algn="l"/>
              <a:r>
                <a:rPr lang="en-GB" sz="2200" dirty="0">
                  <a:solidFill>
                    <a:schemeClr val="accent3">
                      <a:lumMod val="50000"/>
                    </a:schemeClr>
                  </a:solidFill>
                </a:rPr>
                <a:t>Working parties</a:t>
              </a:r>
            </a:p>
          </p:txBody>
        </p:sp>
        <p:sp>
          <p:nvSpPr>
            <p:cNvPr id="13" name="TextBox 12"/>
            <p:cNvSpPr txBox="1"/>
            <p:nvPr userDrawn="1"/>
          </p:nvSpPr>
          <p:spPr>
            <a:xfrm rot="-2700000">
              <a:off x="3238954" y="5948709"/>
              <a:ext cx="1754455" cy="430887"/>
            </a:xfrm>
            <a:prstGeom prst="rect">
              <a:avLst/>
            </a:prstGeom>
            <a:noFill/>
          </p:spPr>
          <p:txBody>
            <a:bodyPr wrap="none" rtlCol="0">
              <a:spAutoFit/>
            </a:bodyPr>
            <a:lstStyle/>
            <a:p>
              <a:r>
                <a:rPr lang="en-GB" sz="2200" dirty="0">
                  <a:solidFill>
                    <a:schemeClr val="accent3">
                      <a:lumMod val="50000"/>
                    </a:schemeClr>
                  </a:solidFill>
                </a:rPr>
                <a:t>Volunteering</a:t>
              </a:r>
            </a:p>
          </p:txBody>
        </p:sp>
        <p:sp>
          <p:nvSpPr>
            <p:cNvPr id="14" name="TextBox 13"/>
            <p:cNvSpPr txBox="1"/>
            <p:nvPr userDrawn="1"/>
          </p:nvSpPr>
          <p:spPr>
            <a:xfrm rot="-2700000">
              <a:off x="3898857" y="6040986"/>
              <a:ext cx="1393330" cy="430887"/>
            </a:xfrm>
            <a:prstGeom prst="rect">
              <a:avLst/>
            </a:prstGeom>
            <a:noFill/>
          </p:spPr>
          <p:txBody>
            <a:bodyPr wrap="none" rtlCol="0">
              <a:spAutoFit/>
            </a:bodyPr>
            <a:lstStyle/>
            <a:p>
              <a:r>
                <a:rPr lang="en-GB" sz="2200" dirty="0">
                  <a:solidFill>
                    <a:schemeClr val="accent3">
                      <a:lumMod val="50000"/>
                    </a:schemeClr>
                  </a:solidFill>
                </a:rPr>
                <a:t>Research</a:t>
              </a:r>
            </a:p>
          </p:txBody>
        </p:sp>
        <p:sp>
          <p:nvSpPr>
            <p:cNvPr id="15" name="TextBox 14"/>
            <p:cNvSpPr txBox="1"/>
            <p:nvPr userDrawn="1"/>
          </p:nvSpPr>
          <p:spPr>
            <a:xfrm rot="-2700000">
              <a:off x="4293259" y="5680258"/>
              <a:ext cx="2492990" cy="430887"/>
            </a:xfrm>
            <a:prstGeom prst="rect">
              <a:avLst/>
            </a:prstGeom>
            <a:noFill/>
          </p:spPr>
          <p:txBody>
            <a:bodyPr wrap="none" rtlCol="0">
              <a:spAutoFit/>
            </a:bodyPr>
            <a:lstStyle/>
            <a:p>
              <a:r>
                <a:rPr lang="en-GB" sz="2200" dirty="0">
                  <a:solidFill>
                    <a:schemeClr val="accent3">
                      <a:lumMod val="50000"/>
                    </a:schemeClr>
                  </a:solidFill>
                </a:rPr>
                <a:t>Shaping</a:t>
              </a:r>
              <a:r>
                <a:rPr lang="en-GB" sz="2200" baseline="0" dirty="0">
                  <a:solidFill>
                    <a:schemeClr val="accent3">
                      <a:lumMod val="50000"/>
                    </a:schemeClr>
                  </a:solidFill>
                </a:rPr>
                <a:t> the future</a:t>
              </a:r>
              <a:endParaRPr lang="en-GB" sz="2200" dirty="0">
                <a:solidFill>
                  <a:schemeClr val="accent3">
                    <a:lumMod val="50000"/>
                  </a:schemeClr>
                </a:solidFill>
              </a:endParaRPr>
            </a:p>
          </p:txBody>
        </p:sp>
        <p:sp>
          <p:nvSpPr>
            <p:cNvPr id="16" name="TextBox 15"/>
            <p:cNvSpPr txBox="1"/>
            <p:nvPr userDrawn="1"/>
          </p:nvSpPr>
          <p:spPr>
            <a:xfrm rot="-2700000">
              <a:off x="5027083" y="5960094"/>
              <a:ext cx="1596912" cy="430887"/>
            </a:xfrm>
            <a:prstGeom prst="rect">
              <a:avLst/>
            </a:prstGeom>
            <a:noFill/>
          </p:spPr>
          <p:txBody>
            <a:bodyPr wrap="none" rtlCol="0">
              <a:spAutoFit/>
            </a:bodyPr>
            <a:lstStyle/>
            <a:p>
              <a:r>
                <a:rPr lang="en-GB" sz="2200" dirty="0">
                  <a:solidFill>
                    <a:schemeClr val="accent3">
                      <a:lumMod val="50000"/>
                    </a:schemeClr>
                  </a:solidFill>
                </a:rPr>
                <a:t>Networking</a:t>
              </a:r>
            </a:p>
          </p:txBody>
        </p:sp>
        <p:sp>
          <p:nvSpPr>
            <p:cNvPr id="17" name="TextBox 16"/>
            <p:cNvSpPr txBox="1"/>
            <p:nvPr userDrawn="1"/>
          </p:nvSpPr>
          <p:spPr>
            <a:xfrm rot="-2700000">
              <a:off x="5390230" y="5565807"/>
              <a:ext cx="2759089" cy="430887"/>
            </a:xfrm>
            <a:prstGeom prst="rect">
              <a:avLst/>
            </a:prstGeom>
            <a:noFill/>
          </p:spPr>
          <p:txBody>
            <a:bodyPr wrap="none" rtlCol="0">
              <a:spAutoFit/>
            </a:bodyPr>
            <a:lstStyle/>
            <a:p>
              <a:r>
                <a:rPr lang="en-GB" sz="2200" dirty="0">
                  <a:solidFill>
                    <a:schemeClr val="accent3">
                      <a:lumMod val="50000"/>
                    </a:schemeClr>
                  </a:solidFill>
                </a:rPr>
                <a:t>Professional</a:t>
              </a:r>
              <a:r>
                <a:rPr lang="en-GB" sz="2200" baseline="0" dirty="0">
                  <a:solidFill>
                    <a:schemeClr val="accent3">
                      <a:lumMod val="50000"/>
                    </a:schemeClr>
                  </a:solidFill>
                </a:rPr>
                <a:t> support</a:t>
              </a:r>
              <a:endParaRPr lang="en-GB" sz="2200" dirty="0">
                <a:solidFill>
                  <a:schemeClr val="accent3">
                    <a:lumMod val="50000"/>
                  </a:schemeClr>
                </a:solidFill>
              </a:endParaRPr>
            </a:p>
          </p:txBody>
        </p:sp>
        <p:sp>
          <p:nvSpPr>
            <p:cNvPr id="18" name="TextBox 17"/>
            <p:cNvSpPr txBox="1"/>
            <p:nvPr userDrawn="1"/>
          </p:nvSpPr>
          <p:spPr>
            <a:xfrm rot="-2700000">
              <a:off x="6017374" y="5641309"/>
              <a:ext cx="2539478" cy="430887"/>
            </a:xfrm>
            <a:prstGeom prst="rect">
              <a:avLst/>
            </a:prstGeom>
            <a:noFill/>
          </p:spPr>
          <p:txBody>
            <a:bodyPr wrap="none" rtlCol="0">
              <a:spAutoFit/>
            </a:bodyPr>
            <a:lstStyle/>
            <a:p>
              <a:r>
                <a:rPr lang="en-GB" sz="2200" dirty="0">
                  <a:solidFill>
                    <a:schemeClr val="accent3">
                      <a:lumMod val="50000"/>
                    </a:schemeClr>
                  </a:solidFill>
                </a:rPr>
                <a:t>Enterprise and risk</a:t>
              </a:r>
            </a:p>
          </p:txBody>
        </p:sp>
        <p:sp>
          <p:nvSpPr>
            <p:cNvPr id="19" name="TextBox 18"/>
            <p:cNvSpPr txBox="1"/>
            <p:nvPr userDrawn="1"/>
          </p:nvSpPr>
          <p:spPr>
            <a:xfrm rot="-2700000">
              <a:off x="6634158" y="5767143"/>
              <a:ext cx="2178802" cy="430887"/>
            </a:xfrm>
            <a:prstGeom prst="rect">
              <a:avLst/>
            </a:prstGeom>
            <a:noFill/>
          </p:spPr>
          <p:txBody>
            <a:bodyPr wrap="none" rtlCol="0">
              <a:spAutoFit/>
            </a:bodyPr>
            <a:lstStyle/>
            <a:p>
              <a:r>
                <a:rPr lang="en-GB" sz="2200" dirty="0">
                  <a:solidFill>
                    <a:schemeClr val="accent3">
                      <a:lumMod val="50000"/>
                    </a:schemeClr>
                  </a:solidFill>
                </a:rPr>
                <a:t>Learned</a:t>
              </a:r>
              <a:r>
                <a:rPr lang="en-GB" sz="2200" baseline="0" dirty="0">
                  <a:solidFill>
                    <a:schemeClr val="accent3">
                      <a:lumMod val="50000"/>
                    </a:schemeClr>
                  </a:solidFill>
                </a:rPr>
                <a:t> society</a:t>
              </a:r>
              <a:endParaRPr lang="en-GB" sz="2200" dirty="0">
                <a:solidFill>
                  <a:schemeClr val="accent3">
                    <a:lumMod val="50000"/>
                  </a:schemeClr>
                </a:solidFill>
              </a:endParaRPr>
            </a:p>
          </p:txBody>
        </p:sp>
        <p:sp>
          <p:nvSpPr>
            <p:cNvPr id="20" name="TextBox 19"/>
            <p:cNvSpPr txBox="1"/>
            <p:nvPr userDrawn="1"/>
          </p:nvSpPr>
          <p:spPr>
            <a:xfrm rot="-2700000">
              <a:off x="7230849" y="5993647"/>
              <a:ext cx="1645002" cy="430887"/>
            </a:xfrm>
            <a:prstGeom prst="rect">
              <a:avLst/>
            </a:prstGeom>
            <a:noFill/>
          </p:spPr>
          <p:txBody>
            <a:bodyPr wrap="none" rtlCol="0">
              <a:spAutoFit/>
            </a:bodyPr>
            <a:lstStyle/>
            <a:p>
              <a:r>
                <a:rPr lang="en-GB" sz="2200" dirty="0">
                  <a:solidFill>
                    <a:schemeClr val="accent3">
                      <a:lumMod val="50000"/>
                    </a:schemeClr>
                  </a:solidFill>
                </a:rPr>
                <a:t>Opportunity</a:t>
              </a:r>
            </a:p>
          </p:txBody>
        </p:sp>
        <p:sp>
          <p:nvSpPr>
            <p:cNvPr id="21" name="TextBox 20"/>
            <p:cNvSpPr txBox="1"/>
            <p:nvPr userDrawn="1"/>
          </p:nvSpPr>
          <p:spPr>
            <a:xfrm rot="-2700000">
              <a:off x="7745744" y="5607753"/>
              <a:ext cx="2587568" cy="430887"/>
            </a:xfrm>
            <a:prstGeom prst="rect">
              <a:avLst/>
            </a:prstGeom>
            <a:noFill/>
          </p:spPr>
          <p:txBody>
            <a:bodyPr wrap="none" rtlCol="0">
              <a:spAutoFit/>
            </a:bodyPr>
            <a:lstStyle/>
            <a:p>
              <a:r>
                <a:rPr lang="en-GB" sz="2200" dirty="0">
                  <a:solidFill>
                    <a:schemeClr val="accent3">
                      <a:lumMod val="50000"/>
                    </a:schemeClr>
                  </a:solidFill>
                </a:rPr>
                <a:t>International profile</a:t>
              </a:r>
            </a:p>
          </p:txBody>
        </p:sp>
        <p:sp>
          <p:nvSpPr>
            <p:cNvPr id="22" name="TextBox 21"/>
            <p:cNvSpPr txBox="1"/>
            <p:nvPr userDrawn="1"/>
          </p:nvSpPr>
          <p:spPr>
            <a:xfrm rot="-2700000">
              <a:off x="8515225" y="6052369"/>
              <a:ext cx="1252266" cy="430887"/>
            </a:xfrm>
            <a:prstGeom prst="rect">
              <a:avLst/>
            </a:prstGeom>
            <a:noFill/>
          </p:spPr>
          <p:txBody>
            <a:bodyPr wrap="none" rtlCol="0">
              <a:spAutoFit/>
            </a:bodyPr>
            <a:lstStyle/>
            <a:p>
              <a:r>
                <a:rPr lang="en-GB" sz="2200" dirty="0">
                  <a:solidFill>
                    <a:schemeClr val="accent3">
                      <a:lumMod val="50000"/>
                    </a:schemeClr>
                  </a:solidFill>
                </a:rPr>
                <a:t>Journals</a:t>
              </a:r>
            </a:p>
          </p:txBody>
        </p:sp>
        <p:sp>
          <p:nvSpPr>
            <p:cNvPr id="23" name="TextBox 22"/>
            <p:cNvSpPr txBox="1"/>
            <p:nvPr userDrawn="1"/>
          </p:nvSpPr>
          <p:spPr>
            <a:xfrm rot="-2700000">
              <a:off x="8999988" y="6002036"/>
              <a:ext cx="1550424" cy="430887"/>
            </a:xfrm>
            <a:prstGeom prst="rect">
              <a:avLst/>
            </a:prstGeom>
            <a:noFill/>
          </p:spPr>
          <p:txBody>
            <a:bodyPr wrap="none" rtlCol="0">
              <a:spAutoFit/>
            </a:bodyPr>
            <a:lstStyle/>
            <a:p>
              <a:r>
                <a:rPr lang="en-GB" sz="2200" dirty="0">
                  <a:solidFill>
                    <a:schemeClr val="accent3">
                      <a:lumMod val="50000"/>
                    </a:schemeClr>
                  </a:solidFill>
                </a:rPr>
                <a:t>Supporting</a:t>
              </a:r>
            </a:p>
          </p:txBody>
        </p:sp>
        <p:sp>
          <p:nvSpPr>
            <p:cNvPr id="24" name="TextBox 23"/>
            <p:cNvSpPr txBox="1"/>
            <p:nvPr userDrawn="1"/>
          </p:nvSpPr>
          <p:spPr>
            <a:xfrm rot="-2700000">
              <a:off x="-663784" y="5546036"/>
              <a:ext cx="1361270" cy="430887"/>
            </a:xfrm>
            <a:prstGeom prst="rect">
              <a:avLst/>
            </a:prstGeom>
            <a:noFill/>
          </p:spPr>
          <p:txBody>
            <a:bodyPr wrap="none" rtlCol="0">
              <a:spAutoFit/>
            </a:bodyPr>
            <a:lstStyle/>
            <a:p>
              <a:r>
                <a:rPr lang="en-GB" sz="2200" dirty="0">
                  <a:solidFill>
                    <a:schemeClr val="accent3">
                      <a:lumMod val="50000"/>
                    </a:schemeClr>
                  </a:solidFill>
                </a:rPr>
                <a:t>Expertise</a:t>
              </a:r>
            </a:p>
          </p:txBody>
        </p:sp>
        <p:sp>
          <p:nvSpPr>
            <p:cNvPr id="25" name="TextBox 24"/>
            <p:cNvSpPr txBox="1"/>
            <p:nvPr userDrawn="1"/>
          </p:nvSpPr>
          <p:spPr>
            <a:xfrm rot="-2700000">
              <a:off x="-612202" y="5873207"/>
              <a:ext cx="1754006" cy="430887"/>
            </a:xfrm>
            <a:prstGeom prst="rect">
              <a:avLst/>
            </a:prstGeom>
            <a:noFill/>
          </p:spPr>
          <p:txBody>
            <a:bodyPr wrap="none" rtlCol="0">
              <a:spAutoFit/>
            </a:bodyPr>
            <a:lstStyle/>
            <a:p>
              <a:r>
                <a:rPr lang="en-GB" sz="2200" dirty="0">
                  <a:solidFill>
                    <a:schemeClr val="accent3">
                      <a:lumMod val="50000"/>
                    </a:schemeClr>
                  </a:solidFill>
                </a:rPr>
                <a:t>Sponsorship</a:t>
              </a:r>
            </a:p>
          </p:txBody>
        </p:sp>
        <p:sp>
          <p:nvSpPr>
            <p:cNvPr id="26" name="TextBox 25"/>
            <p:cNvSpPr txBox="1"/>
            <p:nvPr userDrawn="1"/>
          </p:nvSpPr>
          <p:spPr>
            <a:xfrm rot="-2700000">
              <a:off x="-251213" y="5655092"/>
              <a:ext cx="2603598" cy="430887"/>
            </a:xfrm>
            <a:prstGeom prst="rect">
              <a:avLst/>
            </a:prstGeom>
            <a:noFill/>
          </p:spPr>
          <p:txBody>
            <a:bodyPr wrap="none" rtlCol="0">
              <a:spAutoFit/>
            </a:bodyPr>
            <a:lstStyle/>
            <a:p>
              <a:r>
                <a:rPr lang="en-GB" sz="2200" dirty="0">
                  <a:solidFill>
                    <a:schemeClr val="accent3">
                      <a:lumMod val="50000"/>
                    </a:schemeClr>
                  </a:solidFill>
                </a:rPr>
                <a:t>Thought leadership</a:t>
              </a:r>
            </a:p>
          </p:txBody>
        </p:sp>
      </p:grpSp>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fld id="{8253435E-C275-44F6-A6C8-DCFC39CBDC4B}" type="datetime4">
              <a:rPr lang="en-US" smtClean="0"/>
              <a:t>May 4, 2018</a:t>
            </a:fld>
            <a:endParaRPr lang="en-GB"/>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249"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19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68774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64741045-C7DC-4B78-B77E-9F86B2BB116F}" type="datetime4">
              <a:rPr lang="en-US" smtClean="0">
                <a:solidFill>
                  <a:srgbClr val="3F4548"/>
                </a:solidFill>
              </a:rPr>
              <a:t>May 4,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571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063184"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B7B474B5-7C9B-48E4-B9B9-FE8AC7B643F5}" type="datetime4">
              <a:rPr lang="en-US" smtClean="0">
                <a:solidFill>
                  <a:prstClr val="white"/>
                </a:solidFill>
              </a:rPr>
              <a:t>May 4,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340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723585"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4" y="6410333"/>
            <a:ext cx="1500435" cy="300075"/>
          </a:xfrm>
          <a:gradFill>
            <a:gsLst>
              <a:gs pos="0">
                <a:schemeClr val="bg2">
                  <a:alpha val="53000"/>
                </a:schemeClr>
              </a:gs>
              <a:gs pos="100000">
                <a:schemeClr val="bg1">
                  <a:alpha val="54000"/>
                </a:schemeClr>
              </a:gs>
            </a:gsLst>
            <a:lin ang="5400000" scaled="0"/>
          </a:gradFill>
          <a:effectLst>
            <a:softEdge rad="31750"/>
          </a:effectLst>
        </p:spPr>
        <p:txBody>
          <a:bodyPr/>
          <a:lstStyle>
            <a:lvl1pPr>
              <a:defRPr>
                <a:solidFill>
                  <a:schemeClr val="tx1"/>
                </a:solidFill>
              </a:defRPr>
            </a:lvl1pPr>
          </a:lstStyle>
          <a:p>
            <a:fld id="{70F4BA4D-C51D-43B5-AEB5-7BDEC6FB8C93}" type="datetime4">
              <a:rPr lang="en-US" smtClean="0">
                <a:solidFill>
                  <a:srgbClr val="3F4548"/>
                </a:solidFill>
              </a:rPr>
              <a:t>May 4,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60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FEAF131D-40E9-457A-8DD1-63DA98BC307F}" type="datetime4">
              <a:rPr lang="en-US" smtClean="0">
                <a:solidFill>
                  <a:srgbClr val="3F4548"/>
                </a:solidFill>
              </a:rPr>
              <a:t>May 4, 2018</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4082759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01154" y="1557338"/>
            <a:ext cx="440954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606530E8-295D-44BC-84B9-99D9DA0B57E1}" type="datetime4">
              <a:rPr lang="en-US" smtClean="0">
                <a:solidFill>
                  <a:srgbClr val="3F4548"/>
                </a:solidFill>
              </a:rPr>
              <a:t>May 4, 2018</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271221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0088" y="404664"/>
            <a:ext cx="89154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95300" y="1535113"/>
            <a:ext cx="4376870"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032110" y="1535113"/>
            <a:ext cx="4378591"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6" name="Content Placeholder 5"/>
          <p:cNvSpPr>
            <a:spLocks noGrp="1"/>
          </p:cNvSpPr>
          <p:nvPr>
            <p:ph sz="quarter" idx="4"/>
          </p:nvPr>
        </p:nvSpPr>
        <p:spPr>
          <a:xfrm>
            <a:off x="5032110" y="2174875"/>
            <a:ext cx="4378591"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BDBB3990-1DBB-45B7-B877-F9032120B06B}" type="datetime4">
              <a:rPr lang="en-US" smtClean="0">
                <a:solidFill>
                  <a:srgbClr val="3F4548"/>
                </a:solidFill>
              </a:rPr>
              <a:t>May 4, 2018</a:t>
            </a:fld>
            <a:endParaRPr lang="en-GB">
              <a:solidFill>
                <a:srgbClr val="3F4548"/>
              </a:solidFill>
            </a:endParaRPr>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824309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5883C3D4-1F5D-408A-BF21-E9538DD98D31}" type="datetime4">
              <a:rPr lang="en-US" smtClean="0">
                <a:solidFill>
                  <a:srgbClr val="3F4548"/>
                </a:solidFill>
              </a:rPr>
              <a:t>May 4, 2018</a:t>
            </a:fld>
            <a:endParaRPr lang="en-GB">
              <a:solidFill>
                <a:srgbClr val="3F4548"/>
              </a:solidFill>
            </a:endParaRPr>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181696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6EB07EE-3571-42C4-870C-12A02EFD8881}" type="datetime4">
              <a:rPr lang="en-US" smtClean="0">
                <a:solidFill>
                  <a:srgbClr val="3F4548"/>
                </a:solidFill>
              </a:rPr>
              <a:t>May 4, 2018</a:t>
            </a:fld>
            <a:endParaRPr lang="en-GB">
              <a:solidFill>
                <a:srgbClr val="3F4548"/>
              </a:solidFill>
            </a:endParaRPr>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913819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233" y="404813"/>
            <a:ext cx="8982471"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5001154" y="1557338"/>
            <a:ext cx="4409547" cy="4640263"/>
          </a:xfrm>
        </p:spPr>
        <p:txBody>
          <a:bodyPr/>
          <a:lstStyle>
            <a:lvl1pPr>
              <a:defRPr sz="1842"/>
            </a:lvl1pPr>
          </a:lstStyle>
          <a:p>
            <a:r>
              <a:rPr lang="en-US"/>
              <a:t>Click icon to add chart</a:t>
            </a:r>
            <a:endParaRPr lang="en-GB" dirty="0"/>
          </a:p>
        </p:txBody>
      </p:sp>
      <p:sp>
        <p:nvSpPr>
          <p:cNvPr id="5" name="Date Placeholder 4"/>
          <p:cNvSpPr>
            <a:spLocks noGrp="1"/>
          </p:cNvSpPr>
          <p:nvPr>
            <p:ph type="dt" sz="half" idx="10"/>
          </p:nvPr>
        </p:nvSpPr>
        <p:spPr>
          <a:xfrm>
            <a:off x="428232" y="6410326"/>
            <a:ext cx="2184135" cy="331788"/>
          </a:xfrm>
        </p:spPr>
        <p:txBody>
          <a:bodyPr/>
          <a:lstStyle>
            <a:lvl1pPr>
              <a:defRPr/>
            </a:lvl1pPr>
          </a:lstStyle>
          <a:p>
            <a:fld id="{90BA10A4-A58C-42B6-B710-320C2B1038CD}" type="datetime4">
              <a:rPr lang="en-US" smtClean="0">
                <a:solidFill>
                  <a:srgbClr val="3F4548"/>
                </a:solidFill>
              </a:rPr>
              <a:t>May 4, 2018</a:t>
            </a:fld>
            <a:endParaRPr lang="en-GB">
              <a:solidFill>
                <a:srgbClr val="3F4548"/>
              </a:solidFill>
            </a:endParaRPr>
          </a:p>
        </p:txBody>
      </p:sp>
      <p:sp>
        <p:nvSpPr>
          <p:cNvPr id="6" name="Footer Placeholder 5"/>
          <p:cNvSpPr>
            <a:spLocks noGrp="1"/>
          </p:cNvSpPr>
          <p:nvPr>
            <p:ph type="ftr" sz="quarter" idx="11"/>
          </p:nvPr>
        </p:nvSpPr>
        <p:spPr>
          <a:xfrm>
            <a:off x="2612370" y="6410326"/>
            <a:ext cx="4681273"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8776100" y="6402396"/>
            <a:ext cx="701675"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1771328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83414" y="1066802"/>
            <a:ext cx="4274937"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428233" y="2133610"/>
            <a:ext cx="8920555"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8115693"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60896137-C78D-40BA-8FBC-1EB5CBE60561}" type="datetime4">
              <a:rPr lang="en-US" smtClean="0">
                <a:solidFill>
                  <a:prstClr val="white"/>
                </a:solidFill>
              </a:rPr>
              <a:t>May 4, 2018</a:t>
            </a:fld>
            <a:endParaRPr lang="en-GB">
              <a:solidFill>
                <a:prstClr val="white"/>
              </a:solidFill>
            </a:endParaRPr>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83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8118044" cy="1295399"/>
          </a:xfrm>
        </p:spPr>
        <p:txBody>
          <a:bodyPr anchor="t"/>
          <a:lstStyle>
            <a:lvl1pPr>
              <a:defRPr sz="3600"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rot="-2700000">
            <a:off x="521642" y="6074541"/>
            <a:ext cx="1314784" cy="430887"/>
          </a:xfrm>
          <a:prstGeom prst="rect">
            <a:avLst/>
          </a:prstGeom>
          <a:noFill/>
        </p:spPr>
        <p:txBody>
          <a:bodyPr wrap="none" rtlCol="0">
            <a:spAutoFit/>
          </a:bodyPr>
          <a:lstStyle/>
          <a:p>
            <a:r>
              <a:rPr lang="en-GB" sz="2200" dirty="0">
                <a:solidFill>
                  <a:schemeClr val="bg1">
                    <a:lumMod val="75000"/>
                  </a:schemeClr>
                </a:solidFill>
              </a:rPr>
              <a:t>Progress</a:t>
            </a:r>
          </a:p>
        </p:txBody>
      </p:sp>
      <p:sp>
        <p:nvSpPr>
          <p:cNvPr id="11" name="TextBox 10"/>
          <p:cNvSpPr txBox="1"/>
          <p:nvPr userDrawn="1"/>
        </p:nvSpPr>
        <p:spPr>
          <a:xfrm rot="-2700000">
            <a:off x="989622" y="6024208"/>
            <a:ext cx="1612942" cy="430887"/>
          </a:xfrm>
          <a:prstGeom prst="rect">
            <a:avLst/>
          </a:prstGeom>
          <a:noFill/>
        </p:spPr>
        <p:txBody>
          <a:bodyPr wrap="none" rtlCol="0">
            <a:spAutoFit/>
          </a:bodyPr>
          <a:lstStyle/>
          <a:p>
            <a:r>
              <a:rPr lang="en-GB" sz="2200" dirty="0">
                <a:solidFill>
                  <a:schemeClr val="bg1">
                    <a:lumMod val="75000"/>
                  </a:schemeClr>
                </a:solidFill>
              </a:rPr>
              <a:t>Community</a:t>
            </a:r>
          </a:p>
        </p:txBody>
      </p:sp>
      <p:sp>
        <p:nvSpPr>
          <p:cNvPr id="12" name="TextBox 11"/>
          <p:cNvSpPr txBox="1"/>
          <p:nvPr userDrawn="1"/>
        </p:nvSpPr>
        <p:spPr>
          <a:xfrm rot="-2700000">
            <a:off x="1416660" y="5646703"/>
            <a:ext cx="2632452" cy="430887"/>
          </a:xfrm>
          <a:prstGeom prst="rect">
            <a:avLst/>
          </a:prstGeom>
          <a:noFill/>
        </p:spPr>
        <p:txBody>
          <a:bodyPr wrap="none" rtlCol="0">
            <a:spAutoFit/>
          </a:bodyPr>
          <a:lstStyle/>
          <a:p>
            <a:r>
              <a:rPr lang="en-GB" sz="2200" dirty="0">
                <a:solidFill>
                  <a:schemeClr val="bg1">
                    <a:lumMod val="75000"/>
                  </a:schemeClr>
                </a:solidFill>
              </a:rPr>
              <a:t>Sessional Meetings</a:t>
            </a:r>
          </a:p>
        </p:txBody>
      </p:sp>
      <p:sp>
        <p:nvSpPr>
          <p:cNvPr id="13" name="TextBox 12"/>
          <p:cNvSpPr txBox="1"/>
          <p:nvPr userDrawn="1"/>
        </p:nvSpPr>
        <p:spPr>
          <a:xfrm rot="-2700000">
            <a:off x="2155809" y="6024206"/>
            <a:ext cx="1439818" cy="430887"/>
          </a:xfrm>
          <a:prstGeom prst="rect">
            <a:avLst/>
          </a:prstGeom>
          <a:noFill/>
        </p:spPr>
        <p:txBody>
          <a:bodyPr wrap="none" rtlCol="0">
            <a:spAutoFit/>
          </a:bodyPr>
          <a:lstStyle/>
          <a:p>
            <a:r>
              <a:rPr lang="en-GB" sz="2200" dirty="0">
                <a:solidFill>
                  <a:schemeClr val="bg1">
                    <a:lumMod val="75000"/>
                  </a:schemeClr>
                </a:solidFill>
              </a:rPr>
              <a:t>Education</a:t>
            </a:r>
          </a:p>
        </p:txBody>
      </p:sp>
      <p:sp>
        <p:nvSpPr>
          <p:cNvPr id="14" name="TextBox 13"/>
          <p:cNvSpPr txBox="1"/>
          <p:nvPr userDrawn="1"/>
        </p:nvSpPr>
        <p:spPr>
          <a:xfrm rot="-2700000">
            <a:off x="2587673" y="5797705"/>
            <a:ext cx="2141677" cy="430887"/>
          </a:xfrm>
          <a:prstGeom prst="rect">
            <a:avLst/>
          </a:prstGeom>
          <a:noFill/>
        </p:spPr>
        <p:txBody>
          <a:bodyPr wrap="none" rtlCol="0">
            <a:spAutoFit/>
          </a:bodyPr>
          <a:lstStyle/>
          <a:p>
            <a:pPr algn="l"/>
            <a:r>
              <a:rPr lang="en-GB" sz="2200" dirty="0">
                <a:solidFill>
                  <a:schemeClr val="bg1">
                    <a:lumMod val="75000"/>
                  </a:schemeClr>
                </a:solidFill>
              </a:rPr>
              <a:t>Working parties</a:t>
            </a:r>
          </a:p>
        </p:txBody>
      </p:sp>
      <p:sp>
        <p:nvSpPr>
          <p:cNvPr id="15" name="TextBox 14"/>
          <p:cNvSpPr txBox="1"/>
          <p:nvPr userDrawn="1"/>
        </p:nvSpPr>
        <p:spPr>
          <a:xfrm rot="-2700000">
            <a:off x="3238954" y="5948709"/>
            <a:ext cx="1754455" cy="430887"/>
          </a:xfrm>
          <a:prstGeom prst="rect">
            <a:avLst/>
          </a:prstGeom>
          <a:noFill/>
        </p:spPr>
        <p:txBody>
          <a:bodyPr wrap="none" rtlCol="0">
            <a:spAutoFit/>
          </a:bodyPr>
          <a:lstStyle/>
          <a:p>
            <a:r>
              <a:rPr lang="en-GB" sz="2200" dirty="0">
                <a:solidFill>
                  <a:schemeClr val="bg1">
                    <a:lumMod val="75000"/>
                  </a:schemeClr>
                </a:solidFill>
              </a:rPr>
              <a:t>Volunteering</a:t>
            </a:r>
          </a:p>
        </p:txBody>
      </p:sp>
      <p:sp>
        <p:nvSpPr>
          <p:cNvPr id="16" name="TextBox 15"/>
          <p:cNvSpPr txBox="1"/>
          <p:nvPr userDrawn="1"/>
        </p:nvSpPr>
        <p:spPr>
          <a:xfrm rot="-2700000">
            <a:off x="3898857" y="6040986"/>
            <a:ext cx="1393330" cy="430887"/>
          </a:xfrm>
          <a:prstGeom prst="rect">
            <a:avLst/>
          </a:prstGeom>
          <a:noFill/>
        </p:spPr>
        <p:txBody>
          <a:bodyPr wrap="none" rtlCol="0">
            <a:spAutoFit/>
          </a:bodyPr>
          <a:lstStyle/>
          <a:p>
            <a:r>
              <a:rPr lang="en-GB" sz="2200" dirty="0">
                <a:solidFill>
                  <a:schemeClr val="bg1">
                    <a:lumMod val="75000"/>
                  </a:schemeClr>
                </a:solidFill>
              </a:rPr>
              <a:t>Research</a:t>
            </a:r>
          </a:p>
        </p:txBody>
      </p:sp>
      <p:sp>
        <p:nvSpPr>
          <p:cNvPr id="17" name="TextBox 16"/>
          <p:cNvSpPr txBox="1"/>
          <p:nvPr userDrawn="1"/>
        </p:nvSpPr>
        <p:spPr>
          <a:xfrm rot="-2700000">
            <a:off x="4293259" y="5680258"/>
            <a:ext cx="2492990" cy="430887"/>
          </a:xfrm>
          <a:prstGeom prst="rect">
            <a:avLst/>
          </a:prstGeom>
          <a:noFill/>
        </p:spPr>
        <p:txBody>
          <a:bodyPr wrap="none" rtlCol="0">
            <a:spAutoFit/>
          </a:bodyPr>
          <a:lstStyle/>
          <a:p>
            <a:r>
              <a:rPr lang="en-GB" sz="2200" dirty="0">
                <a:solidFill>
                  <a:schemeClr val="bg1">
                    <a:lumMod val="75000"/>
                  </a:schemeClr>
                </a:solidFill>
              </a:rPr>
              <a:t>Shaping</a:t>
            </a:r>
            <a:r>
              <a:rPr lang="en-GB" sz="2200" baseline="0" dirty="0">
                <a:solidFill>
                  <a:schemeClr val="bg1">
                    <a:lumMod val="75000"/>
                  </a:schemeClr>
                </a:solidFill>
              </a:rPr>
              <a:t> the future</a:t>
            </a:r>
            <a:endParaRPr lang="en-GB" sz="2200" dirty="0">
              <a:solidFill>
                <a:schemeClr val="bg1">
                  <a:lumMod val="75000"/>
                </a:schemeClr>
              </a:solidFill>
            </a:endParaRPr>
          </a:p>
        </p:txBody>
      </p:sp>
      <p:sp>
        <p:nvSpPr>
          <p:cNvPr id="18" name="TextBox 17"/>
          <p:cNvSpPr txBox="1"/>
          <p:nvPr userDrawn="1"/>
        </p:nvSpPr>
        <p:spPr>
          <a:xfrm rot="-2700000">
            <a:off x="5027083" y="5960094"/>
            <a:ext cx="1596912" cy="430887"/>
          </a:xfrm>
          <a:prstGeom prst="rect">
            <a:avLst/>
          </a:prstGeom>
          <a:noFill/>
        </p:spPr>
        <p:txBody>
          <a:bodyPr wrap="none" rtlCol="0">
            <a:spAutoFit/>
          </a:bodyPr>
          <a:lstStyle/>
          <a:p>
            <a:r>
              <a:rPr lang="en-GB" sz="2200" dirty="0">
                <a:solidFill>
                  <a:schemeClr val="bg1">
                    <a:lumMod val="75000"/>
                  </a:schemeClr>
                </a:solidFill>
              </a:rPr>
              <a:t>Networking</a:t>
            </a:r>
          </a:p>
        </p:txBody>
      </p:sp>
      <p:sp>
        <p:nvSpPr>
          <p:cNvPr id="19" name="TextBox 18"/>
          <p:cNvSpPr txBox="1"/>
          <p:nvPr userDrawn="1"/>
        </p:nvSpPr>
        <p:spPr>
          <a:xfrm rot="-2700000">
            <a:off x="5390230" y="5565807"/>
            <a:ext cx="2759089" cy="430887"/>
          </a:xfrm>
          <a:prstGeom prst="rect">
            <a:avLst/>
          </a:prstGeom>
          <a:noFill/>
        </p:spPr>
        <p:txBody>
          <a:bodyPr wrap="none" rtlCol="0">
            <a:spAutoFit/>
          </a:bodyPr>
          <a:lstStyle/>
          <a:p>
            <a:r>
              <a:rPr lang="en-GB" sz="2200" dirty="0">
                <a:solidFill>
                  <a:schemeClr val="bg1">
                    <a:lumMod val="75000"/>
                  </a:schemeClr>
                </a:solidFill>
              </a:rPr>
              <a:t>Professional</a:t>
            </a:r>
            <a:r>
              <a:rPr lang="en-GB" sz="2200" baseline="0" dirty="0">
                <a:solidFill>
                  <a:schemeClr val="bg1">
                    <a:lumMod val="75000"/>
                  </a:schemeClr>
                </a:solidFill>
              </a:rPr>
              <a:t> support</a:t>
            </a:r>
            <a:endParaRPr lang="en-GB" sz="2200" dirty="0">
              <a:solidFill>
                <a:schemeClr val="bg1">
                  <a:lumMod val="75000"/>
                </a:schemeClr>
              </a:solidFill>
            </a:endParaRPr>
          </a:p>
        </p:txBody>
      </p:sp>
      <p:sp>
        <p:nvSpPr>
          <p:cNvPr id="20" name="TextBox 19"/>
          <p:cNvSpPr txBox="1"/>
          <p:nvPr userDrawn="1"/>
        </p:nvSpPr>
        <p:spPr>
          <a:xfrm rot="-2700000">
            <a:off x="6017374" y="5641309"/>
            <a:ext cx="2539478" cy="430887"/>
          </a:xfrm>
          <a:prstGeom prst="rect">
            <a:avLst/>
          </a:prstGeom>
          <a:noFill/>
        </p:spPr>
        <p:txBody>
          <a:bodyPr wrap="none" rtlCol="0">
            <a:spAutoFit/>
          </a:bodyPr>
          <a:lstStyle/>
          <a:p>
            <a:r>
              <a:rPr lang="en-GB" sz="2200" dirty="0">
                <a:solidFill>
                  <a:schemeClr val="bg1">
                    <a:lumMod val="75000"/>
                  </a:schemeClr>
                </a:solidFill>
              </a:rPr>
              <a:t>Enterprise and risk</a:t>
            </a:r>
          </a:p>
        </p:txBody>
      </p:sp>
      <p:sp>
        <p:nvSpPr>
          <p:cNvPr id="21" name="TextBox 20"/>
          <p:cNvSpPr txBox="1"/>
          <p:nvPr userDrawn="1"/>
        </p:nvSpPr>
        <p:spPr>
          <a:xfrm rot="-2700000">
            <a:off x="6634158" y="5767143"/>
            <a:ext cx="2178802" cy="430887"/>
          </a:xfrm>
          <a:prstGeom prst="rect">
            <a:avLst/>
          </a:prstGeom>
          <a:noFill/>
        </p:spPr>
        <p:txBody>
          <a:bodyPr wrap="none" rtlCol="0">
            <a:spAutoFit/>
          </a:bodyPr>
          <a:lstStyle/>
          <a:p>
            <a:r>
              <a:rPr lang="en-GB" sz="2200" dirty="0">
                <a:solidFill>
                  <a:schemeClr val="bg1">
                    <a:lumMod val="75000"/>
                  </a:schemeClr>
                </a:solidFill>
              </a:rPr>
              <a:t>Learned</a:t>
            </a:r>
            <a:r>
              <a:rPr lang="en-GB" sz="2200" baseline="0" dirty="0">
                <a:solidFill>
                  <a:schemeClr val="bg1">
                    <a:lumMod val="75000"/>
                  </a:schemeClr>
                </a:solidFill>
              </a:rPr>
              <a:t> society</a:t>
            </a:r>
            <a:endParaRPr lang="en-GB" sz="2200" dirty="0">
              <a:solidFill>
                <a:schemeClr val="bg1">
                  <a:lumMod val="75000"/>
                </a:schemeClr>
              </a:solidFill>
            </a:endParaRPr>
          </a:p>
        </p:txBody>
      </p:sp>
      <p:sp>
        <p:nvSpPr>
          <p:cNvPr id="22" name="TextBox 21"/>
          <p:cNvSpPr txBox="1"/>
          <p:nvPr userDrawn="1"/>
        </p:nvSpPr>
        <p:spPr>
          <a:xfrm rot="-2700000">
            <a:off x="7230849" y="5993647"/>
            <a:ext cx="1645002" cy="430887"/>
          </a:xfrm>
          <a:prstGeom prst="rect">
            <a:avLst/>
          </a:prstGeom>
          <a:noFill/>
        </p:spPr>
        <p:txBody>
          <a:bodyPr wrap="none" rtlCol="0">
            <a:spAutoFit/>
          </a:bodyPr>
          <a:lstStyle/>
          <a:p>
            <a:r>
              <a:rPr lang="en-GB" sz="2200" dirty="0">
                <a:solidFill>
                  <a:schemeClr val="bg1">
                    <a:lumMod val="75000"/>
                  </a:schemeClr>
                </a:solidFill>
              </a:rPr>
              <a:t>Opportunity</a:t>
            </a:r>
          </a:p>
        </p:txBody>
      </p:sp>
      <p:sp>
        <p:nvSpPr>
          <p:cNvPr id="23" name="TextBox 22"/>
          <p:cNvSpPr txBox="1"/>
          <p:nvPr userDrawn="1"/>
        </p:nvSpPr>
        <p:spPr>
          <a:xfrm rot="-2700000">
            <a:off x="7745744" y="5607753"/>
            <a:ext cx="2587568" cy="430887"/>
          </a:xfrm>
          <a:prstGeom prst="rect">
            <a:avLst/>
          </a:prstGeom>
          <a:noFill/>
        </p:spPr>
        <p:txBody>
          <a:bodyPr wrap="none" rtlCol="0">
            <a:spAutoFit/>
          </a:bodyPr>
          <a:lstStyle/>
          <a:p>
            <a:r>
              <a:rPr lang="en-GB" sz="2200" dirty="0">
                <a:solidFill>
                  <a:schemeClr val="bg1">
                    <a:lumMod val="75000"/>
                  </a:schemeClr>
                </a:solidFill>
              </a:rPr>
              <a:t>International profile</a:t>
            </a:r>
          </a:p>
        </p:txBody>
      </p:sp>
      <p:sp>
        <p:nvSpPr>
          <p:cNvPr id="24" name="TextBox 23"/>
          <p:cNvSpPr txBox="1"/>
          <p:nvPr userDrawn="1"/>
        </p:nvSpPr>
        <p:spPr>
          <a:xfrm rot="-2700000">
            <a:off x="8515225" y="6052369"/>
            <a:ext cx="1252266" cy="430887"/>
          </a:xfrm>
          <a:prstGeom prst="rect">
            <a:avLst/>
          </a:prstGeom>
          <a:noFill/>
        </p:spPr>
        <p:txBody>
          <a:bodyPr wrap="none" rtlCol="0">
            <a:spAutoFit/>
          </a:bodyPr>
          <a:lstStyle/>
          <a:p>
            <a:r>
              <a:rPr lang="en-GB" sz="2200" dirty="0">
                <a:solidFill>
                  <a:schemeClr val="bg1">
                    <a:lumMod val="75000"/>
                  </a:schemeClr>
                </a:solidFill>
              </a:rPr>
              <a:t>Journals</a:t>
            </a:r>
          </a:p>
        </p:txBody>
      </p:sp>
      <p:sp>
        <p:nvSpPr>
          <p:cNvPr id="25" name="TextBox 24"/>
          <p:cNvSpPr txBox="1"/>
          <p:nvPr userDrawn="1"/>
        </p:nvSpPr>
        <p:spPr>
          <a:xfrm rot="-2700000">
            <a:off x="8999988" y="6002036"/>
            <a:ext cx="1550424" cy="430887"/>
          </a:xfrm>
          <a:prstGeom prst="rect">
            <a:avLst/>
          </a:prstGeom>
          <a:noFill/>
        </p:spPr>
        <p:txBody>
          <a:bodyPr wrap="none" rtlCol="0">
            <a:spAutoFit/>
          </a:bodyPr>
          <a:lstStyle/>
          <a:p>
            <a:r>
              <a:rPr lang="en-GB" sz="2200" dirty="0">
                <a:solidFill>
                  <a:schemeClr val="bg1">
                    <a:lumMod val="75000"/>
                  </a:schemeClr>
                </a:solidFill>
              </a:rPr>
              <a:t>Supporting</a:t>
            </a:r>
          </a:p>
        </p:txBody>
      </p:sp>
      <p:sp>
        <p:nvSpPr>
          <p:cNvPr id="26" name="TextBox 25"/>
          <p:cNvSpPr txBox="1"/>
          <p:nvPr userDrawn="1"/>
        </p:nvSpPr>
        <p:spPr>
          <a:xfrm rot="-2700000">
            <a:off x="-663784" y="5546036"/>
            <a:ext cx="1361270" cy="430887"/>
          </a:xfrm>
          <a:prstGeom prst="rect">
            <a:avLst/>
          </a:prstGeom>
          <a:noFill/>
        </p:spPr>
        <p:txBody>
          <a:bodyPr wrap="none" rtlCol="0">
            <a:spAutoFit/>
          </a:bodyPr>
          <a:lstStyle/>
          <a:p>
            <a:r>
              <a:rPr lang="en-GB" sz="2200" dirty="0">
                <a:solidFill>
                  <a:schemeClr val="bg1">
                    <a:lumMod val="75000"/>
                  </a:schemeClr>
                </a:solidFill>
              </a:rPr>
              <a:t>Expertise</a:t>
            </a:r>
          </a:p>
        </p:txBody>
      </p:sp>
      <p:sp>
        <p:nvSpPr>
          <p:cNvPr id="27" name="TextBox 26"/>
          <p:cNvSpPr txBox="1"/>
          <p:nvPr userDrawn="1"/>
        </p:nvSpPr>
        <p:spPr>
          <a:xfrm rot="-2700000">
            <a:off x="-612202" y="5873207"/>
            <a:ext cx="1754006" cy="430887"/>
          </a:xfrm>
          <a:prstGeom prst="rect">
            <a:avLst/>
          </a:prstGeom>
          <a:noFill/>
        </p:spPr>
        <p:txBody>
          <a:bodyPr wrap="none" rtlCol="0">
            <a:spAutoFit/>
          </a:bodyPr>
          <a:lstStyle/>
          <a:p>
            <a:r>
              <a:rPr lang="en-GB" sz="2200" dirty="0">
                <a:solidFill>
                  <a:schemeClr val="bg1">
                    <a:lumMod val="75000"/>
                  </a:schemeClr>
                </a:solidFill>
              </a:rPr>
              <a:t>Sponsorship</a:t>
            </a:r>
          </a:p>
        </p:txBody>
      </p:sp>
      <p:sp>
        <p:nvSpPr>
          <p:cNvPr id="28" name="TextBox 27"/>
          <p:cNvSpPr txBox="1"/>
          <p:nvPr userDrawn="1"/>
        </p:nvSpPr>
        <p:spPr>
          <a:xfrm rot="-2700000">
            <a:off x="-251213" y="5655092"/>
            <a:ext cx="2603598" cy="430887"/>
          </a:xfrm>
          <a:prstGeom prst="rect">
            <a:avLst/>
          </a:prstGeom>
          <a:noFill/>
        </p:spPr>
        <p:txBody>
          <a:bodyPr wrap="none" rtlCol="0">
            <a:spAutoFit/>
          </a:bodyPr>
          <a:lstStyle/>
          <a:p>
            <a:r>
              <a:rPr lang="en-GB" sz="2200" dirty="0">
                <a:solidFill>
                  <a:schemeClr val="bg1">
                    <a:lumMod val="75000"/>
                  </a:schemeClr>
                </a:solidFill>
              </a:rPr>
              <a:t>Thought leadership</a:t>
            </a:r>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tx1"/>
                </a:solidFill>
              </a:defRPr>
            </a:lvl1pPr>
          </a:lstStyle>
          <a:p>
            <a:fld id="{9F84A349-AEAE-4A21-A782-0C065470834A}" type="datetime4">
              <a:rPr lang="en-US" smtClean="0"/>
              <a:t>May 4, 2018</a:t>
            </a:fld>
            <a:endParaRPr lang="en-GB" dirty="0"/>
          </a:p>
        </p:txBody>
      </p:sp>
    </p:spTree>
    <p:extLst>
      <p:ext uri="{BB962C8B-B14F-4D97-AF65-F5344CB8AC3E}">
        <p14:creationId xmlns:p14="http://schemas.microsoft.com/office/powerpoint/2010/main" val="2299159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858646"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77442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9DA805E5-6E45-4597-BC18-93D3D66CFA20}" type="datetime4">
              <a:rPr lang="en-US" smtClean="0">
                <a:solidFill>
                  <a:prstClr val="white"/>
                </a:solidFill>
              </a:rPr>
              <a:t>May 4, 2018</a:t>
            </a:fld>
            <a:endParaRPr lang="en-GB">
              <a:solidFill>
                <a:prstClr val="white"/>
              </a:solidFill>
            </a:endParaRPr>
          </a:p>
        </p:txBody>
      </p:sp>
      <p:grpSp>
        <p:nvGrpSpPr>
          <p:cNvPr id="4" name="Group 3"/>
          <p:cNvGrpSpPr/>
          <p:nvPr userDrawn="1"/>
        </p:nvGrpSpPr>
        <p:grpSpPr>
          <a:xfrm>
            <a:off x="8334975" y="539974"/>
            <a:ext cx="1288450" cy="631270"/>
            <a:chOff x="7905328" y="493473"/>
            <a:chExt cx="1656184"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userDrawn="1"/>
          </p:nvSpPr>
          <p:spPr>
            <a:xfrm>
              <a:off x="8553400" y="539969"/>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grpSp>
        <p:nvGrpSpPr>
          <p:cNvPr id="5" name="Group 4"/>
          <p:cNvGrpSpPr/>
          <p:nvPr userDrawn="1"/>
        </p:nvGrpSpPr>
        <p:grpSpPr>
          <a:xfrm>
            <a:off x="6810375" y="539972"/>
            <a:ext cx="1288450" cy="631270"/>
            <a:chOff x="7905328" y="1357569"/>
            <a:chExt cx="1656184" cy="631271"/>
          </a:xfrm>
        </p:grpSpPr>
        <p:sp>
          <p:nvSpPr>
            <p:cNvPr id="9" name="Oval 8"/>
            <p:cNvSpPr/>
            <p:nvPr userDrawn="1"/>
          </p:nvSpPr>
          <p:spPr>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userDrawn="1"/>
          </p:nvSpPr>
          <p:spPr>
            <a:xfrm>
              <a:off x="8553400" y="1404065"/>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645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18086" y="5573578"/>
            <a:ext cx="10590272" cy="904314"/>
            <a:chOff x="-318090" y="5573575"/>
            <a:chExt cx="10590274" cy="904314"/>
          </a:xfrm>
        </p:grpSpPr>
        <p:sp>
          <p:nvSpPr>
            <p:cNvPr id="7" name="TextBox 6"/>
            <p:cNvSpPr txBox="1"/>
            <p:nvPr userDrawn="1"/>
          </p:nvSpPr>
          <p:spPr>
            <a:xfrm rot="18900000">
              <a:off x="926845" y="6102080"/>
              <a:ext cx="1130438" cy="375809"/>
            </a:xfrm>
            <a:prstGeom prst="rect">
              <a:avLst/>
            </a:prstGeom>
            <a:noFill/>
          </p:spPr>
          <p:txBody>
            <a:bodyPr wrap="none" rtlCol="0">
              <a:spAutoFit/>
            </a:bodyPr>
            <a:lstStyle/>
            <a:p>
              <a:r>
                <a:rPr lang="en-GB" sz="1842" dirty="0">
                  <a:solidFill>
                    <a:srgbClr val="7CB3E1">
                      <a:lumMod val="50000"/>
                    </a:srgbClr>
                  </a:solidFill>
                </a:rPr>
                <a:t>Progress</a:t>
              </a:r>
            </a:p>
          </p:txBody>
        </p:sp>
        <p:sp>
          <p:nvSpPr>
            <p:cNvPr id="8" name="TextBox 7"/>
            <p:cNvSpPr txBox="1"/>
            <p:nvPr userDrawn="1"/>
          </p:nvSpPr>
          <p:spPr>
            <a:xfrm rot="18900000">
              <a:off x="1322955" y="6051747"/>
              <a:ext cx="1380506" cy="375809"/>
            </a:xfrm>
            <a:prstGeom prst="rect">
              <a:avLst/>
            </a:prstGeom>
            <a:noFill/>
          </p:spPr>
          <p:txBody>
            <a:bodyPr wrap="none" rtlCol="0">
              <a:spAutoFit/>
            </a:bodyPr>
            <a:lstStyle/>
            <a:p>
              <a:r>
                <a:rPr lang="en-GB" sz="1842" dirty="0">
                  <a:solidFill>
                    <a:srgbClr val="7CB3E1">
                      <a:lumMod val="50000"/>
                    </a:srgbClr>
                  </a:solidFill>
                </a:rPr>
                <a:t>Community</a:t>
              </a:r>
            </a:p>
          </p:txBody>
        </p:sp>
        <p:sp>
          <p:nvSpPr>
            <p:cNvPr id="9" name="TextBox 8"/>
            <p:cNvSpPr txBox="1"/>
            <p:nvPr userDrawn="1"/>
          </p:nvSpPr>
          <p:spPr>
            <a:xfrm rot="18900000">
              <a:off x="1716511" y="5674241"/>
              <a:ext cx="2236510" cy="375809"/>
            </a:xfrm>
            <a:prstGeom prst="rect">
              <a:avLst/>
            </a:prstGeom>
            <a:noFill/>
          </p:spPr>
          <p:txBody>
            <a:bodyPr wrap="none" rtlCol="0">
              <a:spAutoFit/>
            </a:bodyPr>
            <a:lstStyle/>
            <a:p>
              <a:r>
                <a:rPr lang="en-GB" sz="1842" dirty="0">
                  <a:solidFill>
                    <a:srgbClr val="7CB3E1">
                      <a:lumMod val="50000"/>
                    </a:srgbClr>
                  </a:solidFill>
                </a:rPr>
                <a:t>Sessional Meetings</a:t>
              </a:r>
            </a:p>
          </p:txBody>
        </p:sp>
        <p:sp>
          <p:nvSpPr>
            <p:cNvPr id="11" name="TextBox 10"/>
            <p:cNvSpPr txBox="1"/>
            <p:nvPr userDrawn="1"/>
          </p:nvSpPr>
          <p:spPr>
            <a:xfrm rot="18900000">
              <a:off x="2457676" y="6051744"/>
              <a:ext cx="1236236" cy="375809"/>
            </a:xfrm>
            <a:prstGeom prst="rect">
              <a:avLst/>
            </a:prstGeom>
            <a:noFill/>
          </p:spPr>
          <p:txBody>
            <a:bodyPr wrap="none" rtlCol="0">
              <a:spAutoFit/>
            </a:bodyPr>
            <a:lstStyle/>
            <a:p>
              <a:r>
                <a:rPr lang="en-GB" sz="1842" dirty="0">
                  <a:solidFill>
                    <a:srgbClr val="7CB3E1">
                      <a:lumMod val="50000"/>
                    </a:srgbClr>
                  </a:solidFill>
                </a:rPr>
                <a:t>Education</a:t>
              </a:r>
            </a:p>
          </p:txBody>
        </p:sp>
        <p:sp>
          <p:nvSpPr>
            <p:cNvPr id="12" name="TextBox 11"/>
            <p:cNvSpPr txBox="1"/>
            <p:nvPr userDrawn="1"/>
          </p:nvSpPr>
          <p:spPr>
            <a:xfrm rot="18900000">
              <a:off x="2868885" y="5825244"/>
              <a:ext cx="1823448" cy="375809"/>
            </a:xfrm>
            <a:prstGeom prst="rect">
              <a:avLst/>
            </a:prstGeom>
            <a:noFill/>
          </p:spPr>
          <p:txBody>
            <a:bodyPr wrap="none" rtlCol="0">
              <a:spAutoFit/>
            </a:bodyPr>
            <a:lstStyle/>
            <a:p>
              <a:r>
                <a:rPr lang="en-GB" sz="1842" dirty="0">
                  <a:solidFill>
                    <a:srgbClr val="7CB3E1">
                      <a:lumMod val="50000"/>
                    </a:srgbClr>
                  </a:solidFill>
                </a:rPr>
                <a:t>Working parties</a:t>
              </a:r>
            </a:p>
          </p:txBody>
        </p:sp>
        <p:sp>
          <p:nvSpPr>
            <p:cNvPr id="13" name="TextBox 12"/>
            <p:cNvSpPr txBox="1"/>
            <p:nvPr userDrawn="1"/>
          </p:nvSpPr>
          <p:spPr>
            <a:xfrm rot="18900000">
              <a:off x="3469221" y="5976248"/>
              <a:ext cx="1498936" cy="375809"/>
            </a:xfrm>
            <a:prstGeom prst="rect">
              <a:avLst/>
            </a:prstGeom>
            <a:noFill/>
          </p:spPr>
          <p:txBody>
            <a:bodyPr wrap="none" rtlCol="0">
              <a:spAutoFit/>
            </a:bodyPr>
            <a:lstStyle/>
            <a:p>
              <a:r>
                <a:rPr lang="en-GB" sz="1842" dirty="0">
                  <a:solidFill>
                    <a:srgbClr val="7CB3E1">
                      <a:lumMod val="50000"/>
                    </a:srgbClr>
                  </a:solidFill>
                </a:rPr>
                <a:t>Volunteering</a:t>
              </a:r>
            </a:p>
          </p:txBody>
        </p:sp>
        <p:sp>
          <p:nvSpPr>
            <p:cNvPr id="14" name="TextBox 13"/>
            <p:cNvSpPr txBox="1"/>
            <p:nvPr userDrawn="1"/>
          </p:nvSpPr>
          <p:spPr>
            <a:xfrm rot="18900000">
              <a:off x="4078539" y="6068524"/>
              <a:ext cx="1196161" cy="375809"/>
            </a:xfrm>
            <a:prstGeom prst="rect">
              <a:avLst/>
            </a:prstGeom>
            <a:noFill/>
          </p:spPr>
          <p:txBody>
            <a:bodyPr wrap="none" rtlCol="0">
              <a:spAutoFit/>
            </a:bodyPr>
            <a:lstStyle/>
            <a:p>
              <a:r>
                <a:rPr lang="en-GB" sz="1842" dirty="0">
                  <a:solidFill>
                    <a:srgbClr val="7CB3E1">
                      <a:lumMod val="50000"/>
                    </a:srgbClr>
                  </a:solidFill>
                </a:rPr>
                <a:t>Research</a:t>
              </a:r>
            </a:p>
          </p:txBody>
        </p:sp>
        <p:sp>
          <p:nvSpPr>
            <p:cNvPr id="15" name="TextBox 14"/>
            <p:cNvSpPr txBox="1"/>
            <p:nvPr userDrawn="1"/>
          </p:nvSpPr>
          <p:spPr>
            <a:xfrm rot="18900000">
              <a:off x="4425214" y="5707796"/>
              <a:ext cx="2116285" cy="375809"/>
            </a:xfrm>
            <a:prstGeom prst="rect">
              <a:avLst/>
            </a:prstGeom>
            <a:noFill/>
          </p:spPr>
          <p:txBody>
            <a:bodyPr wrap="none" rtlCol="0">
              <a:spAutoFit/>
            </a:bodyPr>
            <a:lstStyle/>
            <a:p>
              <a:r>
                <a:rPr lang="en-GB" sz="1842" dirty="0">
                  <a:solidFill>
                    <a:srgbClr val="7CB3E1">
                      <a:lumMod val="50000"/>
                    </a:srgbClr>
                  </a:solidFill>
                </a:rPr>
                <a:t>Shaping the future</a:t>
              </a:r>
            </a:p>
          </p:txBody>
        </p:sp>
        <p:sp>
          <p:nvSpPr>
            <p:cNvPr id="16" name="TextBox 15"/>
            <p:cNvSpPr txBox="1"/>
            <p:nvPr userDrawn="1"/>
          </p:nvSpPr>
          <p:spPr>
            <a:xfrm rot="18900000">
              <a:off x="5162033" y="5987632"/>
              <a:ext cx="1366080" cy="375809"/>
            </a:xfrm>
            <a:prstGeom prst="rect">
              <a:avLst/>
            </a:prstGeom>
            <a:noFill/>
          </p:spPr>
          <p:txBody>
            <a:bodyPr wrap="none" rtlCol="0">
              <a:spAutoFit/>
            </a:bodyPr>
            <a:lstStyle/>
            <a:p>
              <a:r>
                <a:rPr lang="en-GB" sz="1842" dirty="0">
                  <a:solidFill>
                    <a:srgbClr val="7CB3E1">
                      <a:lumMod val="50000"/>
                    </a:srgbClr>
                  </a:solidFill>
                </a:rPr>
                <a:t>Networking</a:t>
              </a:r>
            </a:p>
          </p:txBody>
        </p:sp>
        <p:sp>
          <p:nvSpPr>
            <p:cNvPr id="17" name="TextBox 16"/>
            <p:cNvSpPr txBox="1"/>
            <p:nvPr userDrawn="1"/>
          </p:nvSpPr>
          <p:spPr>
            <a:xfrm rot="18900000">
              <a:off x="5528523" y="5593345"/>
              <a:ext cx="2340705" cy="375809"/>
            </a:xfrm>
            <a:prstGeom prst="rect">
              <a:avLst/>
            </a:prstGeom>
            <a:noFill/>
          </p:spPr>
          <p:txBody>
            <a:bodyPr wrap="none" rtlCol="0">
              <a:spAutoFit/>
            </a:bodyPr>
            <a:lstStyle/>
            <a:p>
              <a:r>
                <a:rPr lang="en-GB" sz="1842" dirty="0">
                  <a:solidFill>
                    <a:srgbClr val="7CB3E1">
                      <a:lumMod val="50000"/>
                    </a:srgbClr>
                  </a:solidFill>
                </a:rPr>
                <a:t>Professional support</a:t>
              </a:r>
            </a:p>
          </p:txBody>
        </p:sp>
        <p:sp>
          <p:nvSpPr>
            <p:cNvPr id="18" name="TextBox 17"/>
            <p:cNvSpPr txBox="1"/>
            <p:nvPr userDrawn="1"/>
          </p:nvSpPr>
          <p:spPr>
            <a:xfrm rot="18900000">
              <a:off x="6090167" y="5668848"/>
              <a:ext cx="2156360" cy="375809"/>
            </a:xfrm>
            <a:prstGeom prst="rect">
              <a:avLst/>
            </a:prstGeom>
            <a:noFill/>
          </p:spPr>
          <p:txBody>
            <a:bodyPr wrap="none" rtlCol="0">
              <a:spAutoFit/>
            </a:bodyPr>
            <a:lstStyle/>
            <a:p>
              <a:r>
                <a:rPr lang="en-GB" sz="1842" dirty="0">
                  <a:solidFill>
                    <a:srgbClr val="7CB3E1">
                      <a:lumMod val="50000"/>
                    </a:srgbClr>
                  </a:solidFill>
                </a:rPr>
                <a:t>Enterprise and risk</a:t>
              </a:r>
            </a:p>
          </p:txBody>
        </p:sp>
        <p:sp>
          <p:nvSpPr>
            <p:cNvPr id="19" name="TextBox 18"/>
            <p:cNvSpPr txBox="1"/>
            <p:nvPr userDrawn="1"/>
          </p:nvSpPr>
          <p:spPr>
            <a:xfrm rot="18900000">
              <a:off x="6694455" y="5794681"/>
              <a:ext cx="1854995" cy="375809"/>
            </a:xfrm>
            <a:prstGeom prst="rect">
              <a:avLst/>
            </a:prstGeom>
            <a:noFill/>
          </p:spPr>
          <p:txBody>
            <a:bodyPr wrap="none" rtlCol="0">
              <a:spAutoFit/>
            </a:bodyPr>
            <a:lstStyle/>
            <a:p>
              <a:r>
                <a:rPr lang="en-GB" sz="1842" dirty="0">
                  <a:solidFill>
                    <a:srgbClr val="7CB3E1">
                      <a:lumMod val="50000"/>
                    </a:srgbClr>
                  </a:solidFill>
                </a:rPr>
                <a:t>Learned society</a:t>
              </a:r>
            </a:p>
          </p:txBody>
        </p:sp>
        <p:sp>
          <p:nvSpPr>
            <p:cNvPr id="20" name="TextBox 19"/>
            <p:cNvSpPr txBox="1"/>
            <p:nvPr userDrawn="1"/>
          </p:nvSpPr>
          <p:spPr>
            <a:xfrm rot="18900000">
              <a:off x="7321944" y="6021185"/>
              <a:ext cx="1407758" cy="375809"/>
            </a:xfrm>
            <a:prstGeom prst="rect">
              <a:avLst/>
            </a:prstGeom>
            <a:noFill/>
          </p:spPr>
          <p:txBody>
            <a:bodyPr wrap="none" rtlCol="0">
              <a:spAutoFit/>
            </a:bodyPr>
            <a:lstStyle/>
            <a:p>
              <a:r>
                <a:rPr lang="en-GB" sz="1842" dirty="0">
                  <a:solidFill>
                    <a:srgbClr val="7CB3E1">
                      <a:lumMod val="50000"/>
                    </a:srgbClr>
                  </a:solidFill>
                </a:rPr>
                <a:t>Opportunity</a:t>
              </a:r>
            </a:p>
          </p:txBody>
        </p:sp>
        <p:sp>
          <p:nvSpPr>
            <p:cNvPr id="21" name="TextBox 20"/>
            <p:cNvSpPr txBox="1"/>
            <p:nvPr userDrawn="1"/>
          </p:nvSpPr>
          <p:spPr>
            <a:xfrm rot="18900000">
              <a:off x="7755581" y="5635292"/>
              <a:ext cx="2196435" cy="375809"/>
            </a:xfrm>
            <a:prstGeom prst="rect">
              <a:avLst/>
            </a:prstGeom>
            <a:noFill/>
          </p:spPr>
          <p:txBody>
            <a:bodyPr wrap="none" rtlCol="0">
              <a:spAutoFit/>
            </a:bodyPr>
            <a:lstStyle/>
            <a:p>
              <a:r>
                <a:rPr lang="en-GB" sz="1842" dirty="0">
                  <a:solidFill>
                    <a:srgbClr val="7CB3E1">
                      <a:lumMod val="50000"/>
                    </a:srgbClr>
                  </a:solidFill>
                </a:rPr>
                <a:t>International profile</a:t>
              </a:r>
            </a:p>
          </p:txBody>
        </p:sp>
        <p:sp>
          <p:nvSpPr>
            <p:cNvPr id="22" name="TextBox 21"/>
            <p:cNvSpPr txBox="1"/>
            <p:nvPr userDrawn="1"/>
          </p:nvSpPr>
          <p:spPr>
            <a:xfrm rot="18900000">
              <a:off x="8487859" y="6079908"/>
              <a:ext cx="1079142" cy="375809"/>
            </a:xfrm>
            <a:prstGeom prst="rect">
              <a:avLst/>
            </a:prstGeom>
            <a:noFill/>
          </p:spPr>
          <p:txBody>
            <a:bodyPr wrap="none" rtlCol="0">
              <a:spAutoFit/>
            </a:bodyPr>
            <a:lstStyle/>
            <a:p>
              <a:r>
                <a:rPr lang="en-GB" sz="1842" dirty="0">
                  <a:solidFill>
                    <a:srgbClr val="7CB3E1">
                      <a:lumMod val="50000"/>
                    </a:srgbClr>
                  </a:solidFill>
                </a:rPr>
                <a:t>Journals</a:t>
              </a:r>
            </a:p>
          </p:txBody>
        </p:sp>
        <p:sp>
          <p:nvSpPr>
            <p:cNvPr id="23" name="TextBox 22"/>
            <p:cNvSpPr txBox="1"/>
            <p:nvPr userDrawn="1"/>
          </p:nvSpPr>
          <p:spPr>
            <a:xfrm rot="18900000">
              <a:off x="8944576" y="6029575"/>
              <a:ext cx="1327608" cy="375809"/>
            </a:xfrm>
            <a:prstGeom prst="rect">
              <a:avLst/>
            </a:prstGeom>
            <a:noFill/>
          </p:spPr>
          <p:txBody>
            <a:bodyPr wrap="none" rtlCol="0">
              <a:spAutoFit/>
            </a:bodyPr>
            <a:lstStyle/>
            <a:p>
              <a:r>
                <a:rPr lang="en-GB" sz="1842" dirty="0">
                  <a:solidFill>
                    <a:srgbClr val="7CB3E1">
                      <a:lumMod val="50000"/>
                    </a:srgbClr>
                  </a:solidFill>
                </a:rPr>
                <a:t>Supporting</a:t>
              </a:r>
            </a:p>
          </p:txBody>
        </p:sp>
        <p:sp>
          <p:nvSpPr>
            <p:cNvPr id="24" name="TextBox 23"/>
            <p:cNvSpPr txBox="1"/>
            <p:nvPr userDrawn="1"/>
          </p:nvSpPr>
          <p:spPr>
            <a:xfrm rot="18900000">
              <a:off x="-318090" y="5573575"/>
              <a:ext cx="1170513" cy="375809"/>
            </a:xfrm>
            <a:prstGeom prst="rect">
              <a:avLst/>
            </a:prstGeom>
            <a:noFill/>
          </p:spPr>
          <p:txBody>
            <a:bodyPr wrap="none" rtlCol="0">
              <a:spAutoFit/>
            </a:bodyPr>
            <a:lstStyle/>
            <a:p>
              <a:r>
                <a:rPr lang="en-GB" sz="1842" dirty="0">
                  <a:solidFill>
                    <a:srgbClr val="7CB3E1">
                      <a:lumMod val="50000"/>
                    </a:srgbClr>
                  </a:solidFill>
                </a:rPr>
                <a:t>Expertise</a:t>
              </a:r>
            </a:p>
          </p:txBody>
        </p:sp>
        <p:sp>
          <p:nvSpPr>
            <p:cNvPr id="25" name="TextBox 24"/>
            <p:cNvSpPr txBox="1"/>
            <p:nvPr userDrawn="1"/>
          </p:nvSpPr>
          <p:spPr>
            <a:xfrm rot="18900000">
              <a:off x="-200867" y="5900746"/>
              <a:ext cx="1499128" cy="375809"/>
            </a:xfrm>
            <a:prstGeom prst="rect">
              <a:avLst/>
            </a:prstGeom>
            <a:noFill/>
          </p:spPr>
          <p:txBody>
            <a:bodyPr wrap="none" rtlCol="0">
              <a:spAutoFit/>
            </a:bodyPr>
            <a:lstStyle/>
            <a:p>
              <a:r>
                <a:rPr lang="en-GB" sz="1842" dirty="0">
                  <a:solidFill>
                    <a:srgbClr val="7CB3E1">
                      <a:lumMod val="50000"/>
                    </a:srgbClr>
                  </a:solidFill>
                </a:rPr>
                <a:t>Sponsorship</a:t>
              </a:r>
            </a:p>
          </p:txBody>
        </p:sp>
        <p:sp>
          <p:nvSpPr>
            <p:cNvPr id="26" name="TextBox 25"/>
            <p:cNvSpPr txBox="1"/>
            <p:nvPr userDrawn="1"/>
          </p:nvSpPr>
          <p:spPr>
            <a:xfrm rot="18900000">
              <a:off x="190612" y="5682631"/>
              <a:ext cx="2209259" cy="375809"/>
            </a:xfrm>
            <a:prstGeom prst="rect">
              <a:avLst/>
            </a:prstGeom>
            <a:noFill/>
          </p:spPr>
          <p:txBody>
            <a:bodyPr wrap="none" rtlCol="0">
              <a:spAutoFit/>
            </a:bodyPr>
            <a:lstStyle/>
            <a:p>
              <a:r>
                <a:rPr lang="en-GB" sz="1842" dirty="0">
                  <a:solidFill>
                    <a:srgbClr val="7CB3E1">
                      <a:lumMod val="50000"/>
                    </a:srgbClr>
                  </a:solidFill>
                </a:rPr>
                <a:t>Thought leadership</a:t>
              </a:r>
            </a:p>
          </p:txBody>
        </p:sp>
      </p:grpSp>
      <p:sp>
        <p:nvSpPr>
          <p:cNvPr id="3074" name="Rectangle 2"/>
          <p:cNvSpPr>
            <a:spLocks noGrp="1" noChangeArrowheads="1"/>
          </p:cNvSpPr>
          <p:nvPr>
            <p:ph type="ctrTitle"/>
          </p:nvPr>
        </p:nvSpPr>
        <p:spPr>
          <a:xfrm>
            <a:off x="428229" y="2133610"/>
            <a:ext cx="88586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2" y="2781301"/>
            <a:ext cx="82296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191CD6C5-C415-43A2-BC60-4C177A86B594}" type="datetime4">
              <a:rPr lang="en-US" smtClean="0">
                <a:solidFill>
                  <a:prstClr val="white"/>
                </a:solidFill>
              </a:rPr>
              <a:t>May 4, 2018</a:t>
            </a:fld>
            <a:endParaRPr lang="en-GB">
              <a:solidFill>
                <a:prstClr val="white"/>
              </a:solidFill>
            </a:endParaRPr>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872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8118044"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pic>
        <p:nvPicPr>
          <p:cNvPr id="31"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userDrawn="1"/>
        </p:nvSpPr>
        <p:spPr>
          <a:xfrm rot="18900000">
            <a:off x="944160" y="6110740"/>
            <a:ext cx="1095813" cy="358497"/>
          </a:xfrm>
          <a:prstGeom prst="rect">
            <a:avLst/>
          </a:prstGeom>
          <a:noFill/>
        </p:spPr>
        <p:txBody>
          <a:bodyPr wrap="none" lIns="74295" tIns="37148" rIns="74295" bIns="37148" rtlCol="0">
            <a:spAutoFit/>
          </a:bodyPr>
          <a:lstStyle/>
          <a:p>
            <a:r>
              <a:rPr lang="en-GB" sz="1842" dirty="0">
                <a:solidFill>
                  <a:prstClr val="white">
                    <a:lumMod val="75000"/>
                  </a:prstClr>
                </a:solidFill>
              </a:rPr>
              <a:t>Progress</a:t>
            </a:r>
          </a:p>
        </p:txBody>
      </p:sp>
      <p:sp>
        <p:nvSpPr>
          <p:cNvPr id="33" name="TextBox 32"/>
          <p:cNvSpPr txBox="1"/>
          <p:nvPr userDrawn="1"/>
        </p:nvSpPr>
        <p:spPr>
          <a:xfrm rot="18900000">
            <a:off x="1340270" y="6060407"/>
            <a:ext cx="1345881" cy="358497"/>
          </a:xfrm>
          <a:prstGeom prst="rect">
            <a:avLst/>
          </a:prstGeom>
          <a:noFill/>
        </p:spPr>
        <p:txBody>
          <a:bodyPr wrap="none" lIns="74295" tIns="37148" rIns="74295" bIns="37148" rtlCol="0">
            <a:spAutoFit/>
          </a:bodyPr>
          <a:lstStyle/>
          <a:p>
            <a:r>
              <a:rPr lang="en-GB" sz="1842" dirty="0">
                <a:solidFill>
                  <a:prstClr val="white">
                    <a:lumMod val="75000"/>
                  </a:prstClr>
                </a:solidFill>
              </a:rPr>
              <a:t>Community</a:t>
            </a:r>
          </a:p>
        </p:txBody>
      </p:sp>
      <p:sp>
        <p:nvSpPr>
          <p:cNvPr id="34" name="TextBox 33"/>
          <p:cNvSpPr txBox="1"/>
          <p:nvPr userDrawn="1"/>
        </p:nvSpPr>
        <p:spPr>
          <a:xfrm rot="18900000">
            <a:off x="1733826" y="5682902"/>
            <a:ext cx="2201885" cy="358497"/>
          </a:xfrm>
          <a:prstGeom prst="rect">
            <a:avLst/>
          </a:prstGeom>
          <a:noFill/>
        </p:spPr>
        <p:txBody>
          <a:bodyPr wrap="none" lIns="74295" tIns="37148" rIns="74295" bIns="37148" rtlCol="0">
            <a:spAutoFit/>
          </a:bodyPr>
          <a:lstStyle/>
          <a:p>
            <a:r>
              <a:rPr lang="en-GB" sz="1842" dirty="0">
                <a:solidFill>
                  <a:prstClr val="white">
                    <a:lumMod val="75000"/>
                  </a:prstClr>
                </a:solidFill>
              </a:rPr>
              <a:t>Sessional Meetings</a:t>
            </a:r>
          </a:p>
        </p:txBody>
      </p:sp>
      <p:sp>
        <p:nvSpPr>
          <p:cNvPr id="35" name="TextBox 34"/>
          <p:cNvSpPr txBox="1"/>
          <p:nvPr userDrawn="1"/>
        </p:nvSpPr>
        <p:spPr>
          <a:xfrm rot="18900000">
            <a:off x="2474991" y="6060406"/>
            <a:ext cx="1201611" cy="358497"/>
          </a:xfrm>
          <a:prstGeom prst="rect">
            <a:avLst/>
          </a:prstGeom>
          <a:noFill/>
        </p:spPr>
        <p:txBody>
          <a:bodyPr wrap="none" lIns="74295" tIns="37148" rIns="74295" bIns="37148" rtlCol="0">
            <a:spAutoFit/>
          </a:bodyPr>
          <a:lstStyle/>
          <a:p>
            <a:r>
              <a:rPr lang="en-GB" sz="1842" dirty="0">
                <a:solidFill>
                  <a:prstClr val="white">
                    <a:lumMod val="75000"/>
                  </a:prstClr>
                </a:solidFill>
              </a:rPr>
              <a:t>Education</a:t>
            </a:r>
          </a:p>
        </p:txBody>
      </p:sp>
      <p:sp>
        <p:nvSpPr>
          <p:cNvPr id="36" name="TextBox 35"/>
          <p:cNvSpPr txBox="1"/>
          <p:nvPr userDrawn="1"/>
        </p:nvSpPr>
        <p:spPr>
          <a:xfrm rot="18900000">
            <a:off x="2886201" y="5833904"/>
            <a:ext cx="1788823" cy="358497"/>
          </a:xfrm>
          <a:prstGeom prst="rect">
            <a:avLst/>
          </a:prstGeom>
          <a:noFill/>
        </p:spPr>
        <p:txBody>
          <a:bodyPr wrap="none" lIns="74295" tIns="37148" rIns="74295" bIns="37148" rtlCol="0">
            <a:spAutoFit/>
          </a:bodyPr>
          <a:lstStyle/>
          <a:p>
            <a:r>
              <a:rPr lang="en-GB" sz="1842" dirty="0">
                <a:solidFill>
                  <a:prstClr val="white">
                    <a:lumMod val="75000"/>
                  </a:prstClr>
                </a:solidFill>
              </a:rPr>
              <a:t>Working parties</a:t>
            </a:r>
          </a:p>
        </p:txBody>
      </p:sp>
      <p:sp>
        <p:nvSpPr>
          <p:cNvPr id="37" name="TextBox 36"/>
          <p:cNvSpPr txBox="1"/>
          <p:nvPr userDrawn="1"/>
        </p:nvSpPr>
        <p:spPr>
          <a:xfrm rot="18900000">
            <a:off x="3486537" y="5984908"/>
            <a:ext cx="1464312" cy="358497"/>
          </a:xfrm>
          <a:prstGeom prst="rect">
            <a:avLst/>
          </a:prstGeom>
          <a:noFill/>
        </p:spPr>
        <p:txBody>
          <a:bodyPr wrap="none" lIns="74295" tIns="37148" rIns="74295" bIns="37148" rtlCol="0">
            <a:spAutoFit/>
          </a:bodyPr>
          <a:lstStyle/>
          <a:p>
            <a:r>
              <a:rPr lang="en-GB" sz="1842" dirty="0">
                <a:solidFill>
                  <a:prstClr val="white">
                    <a:lumMod val="75000"/>
                  </a:prstClr>
                </a:solidFill>
              </a:rPr>
              <a:t>Volunteering</a:t>
            </a:r>
          </a:p>
        </p:txBody>
      </p:sp>
      <p:sp>
        <p:nvSpPr>
          <p:cNvPr id="38" name="TextBox 37"/>
          <p:cNvSpPr txBox="1"/>
          <p:nvPr userDrawn="1"/>
        </p:nvSpPr>
        <p:spPr>
          <a:xfrm rot="18900000">
            <a:off x="4095853" y="6077186"/>
            <a:ext cx="1161536" cy="358497"/>
          </a:xfrm>
          <a:prstGeom prst="rect">
            <a:avLst/>
          </a:prstGeom>
          <a:noFill/>
        </p:spPr>
        <p:txBody>
          <a:bodyPr wrap="none" lIns="74295" tIns="37148" rIns="74295" bIns="37148" rtlCol="0">
            <a:spAutoFit/>
          </a:bodyPr>
          <a:lstStyle/>
          <a:p>
            <a:r>
              <a:rPr lang="en-GB" sz="1842" dirty="0">
                <a:solidFill>
                  <a:prstClr val="white">
                    <a:lumMod val="75000"/>
                  </a:prstClr>
                </a:solidFill>
              </a:rPr>
              <a:t>Research</a:t>
            </a:r>
          </a:p>
        </p:txBody>
      </p:sp>
      <p:sp>
        <p:nvSpPr>
          <p:cNvPr id="39" name="TextBox 38"/>
          <p:cNvSpPr txBox="1"/>
          <p:nvPr userDrawn="1"/>
        </p:nvSpPr>
        <p:spPr>
          <a:xfrm rot="18900000">
            <a:off x="4442528" y="5716458"/>
            <a:ext cx="2081660" cy="358497"/>
          </a:xfrm>
          <a:prstGeom prst="rect">
            <a:avLst/>
          </a:prstGeom>
          <a:noFill/>
        </p:spPr>
        <p:txBody>
          <a:bodyPr wrap="none" lIns="74295" tIns="37148" rIns="74295" bIns="37148" rtlCol="0">
            <a:spAutoFit/>
          </a:bodyPr>
          <a:lstStyle/>
          <a:p>
            <a:r>
              <a:rPr lang="en-GB" sz="1842" dirty="0">
                <a:solidFill>
                  <a:prstClr val="white">
                    <a:lumMod val="75000"/>
                  </a:prstClr>
                </a:solidFill>
              </a:rPr>
              <a:t>Shaping the future</a:t>
            </a:r>
          </a:p>
        </p:txBody>
      </p:sp>
      <p:sp>
        <p:nvSpPr>
          <p:cNvPr id="40" name="TextBox 39"/>
          <p:cNvSpPr txBox="1"/>
          <p:nvPr userDrawn="1"/>
        </p:nvSpPr>
        <p:spPr>
          <a:xfrm rot="18900000">
            <a:off x="5179346" y="5996294"/>
            <a:ext cx="1331455" cy="358497"/>
          </a:xfrm>
          <a:prstGeom prst="rect">
            <a:avLst/>
          </a:prstGeom>
          <a:noFill/>
        </p:spPr>
        <p:txBody>
          <a:bodyPr wrap="none" lIns="74295" tIns="37148" rIns="74295" bIns="37148" rtlCol="0">
            <a:spAutoFit/>
          </a:bodyPr>
          <a:lstStyle/>
          <a:p>
            <a:r>
              <a:rPr lang="en-GB" sz="1842" dirty="0">
                <a:solidFill>
                  <a:prstClr val="white">
                    <a:lumMod val="75000"/>
                  </a:prstClr>
                </a:solidFill>
              </a:rPr>
              <a:t>Networking</a:t>
            </a:r>
          </a:p>
        </p:txBody>
      </p:sp>
      <p:sp>
        <p:nvSpPr>
          <p:cNvPr id="41" name="TextBox 40"/>
          <p:cNvSpPr txBox="1"/>
          <p:nvPr userDrawn="1"/>
        </p:nvSpPr>
        <p:spPr>
          <a:xfrm rot="18900000">
            <a:off x="5545838" y="5602006"/>
            <a:ext cx="2306081" cy="358497"/>
          </a:xfrm>
          <a:prstGeom prst="rect">
            <a:avLst/>
          </a:prstGeom>
          <a:noFill/>
        </p:spPr>
        <p:txBody>
          <a:bodyPr wrap="none" lIns="74295" tIns="37148" rIns="74295" bIns="37148" rtlCol="0">
            <a:spAutoFit/>
          </a:bodyPr>
          <a:lstStyle/>
          <a:p>
            <a:r>
              <a:rPr lang="en-GB" sz="1842" dirty="0">
                <a:solidFill>
                  <a:prstClr val="white">
                    <a:lumMod val="75000"/>
                  </a:prstClr>
                </a:solidFill>
              </a:rPr>
              <a:t>Professional support</a:t>
            </a:r>
          </a:p>
        </p:txBody>
      </p:sp>
      <p:sp>
        <p:nvSpPr>
          <p:cNvPr id="42" name="TextBox 41"/>
          <p:cNvSpPr txBox="1"/>
          <p:nvPr userDrawn="1"/>
        </p:nvSpPr>
        <p:spPr>
          <a:xfrm rot="18900000">
            <a:off x="6107482" y="5677508"/>
            <a:ext cx="2121735" cy="358497"/>
          </a:xfrm>
          <a:prstGeom prst="rect">
            <a:avLst/>
          </a:prstGeom>
          <a:noFill/>
        </p:spPr>
        <p:txBody>
          <a:bodyPr wrap="none" lIns="74295" tIns="37148" rIns="74295" bIns="37148" rtlCol="0">
            <a:spAutoFit/>
          </a:bodyPr>
          <a:lstStyle/>
          <a:p>
            <a:r>
              <a:rPr lang="en-GB" sz="1842" dirty="0">
                <a:solidFill>
                  <a:prstClr val="white">
                    <a:lumMod val="75000"/>
                  </a:prstClr>
                </a:solidFill>
              </a:rPr>
              <a:t>Enterprise and risk</a:t>
            </a:r>
          </a:p>
        </p:txBody>
      </p:sp>
      <p:sp>
        <p:nvSpPr>
          <p:cNvPr id="43" name="TextBox 42"/>
          <p:cNvSpPr txBox="1"/>
          <p:nvPr userDrawn="1"/>
        </p:nvSpPr>
        <p:spPr>
          <a:xfrm rot="18900000">
            <a:off x="6711769" y="5803342"/>
            <a:ext cx="1820370" cy="358497"/>
          </a:xfrm>
          <a:prstGeom prst="rect">
            <a:avLst/>
          </a:prstGeom>
          <a:noFill/>
        </p:spPr>
        <p:txBody>
          <a:bodyPr wrap="none" lIns="74295" tIns="37148" rIns="74295" bIns="37148" rtlCol="0">
            <a:spAutoFit/>
          </a:bodyPr>
          <a:lstStyle/>
          <a:p>
            <a:r>
              <a:rPr lang="en-GB" sz="1842" dirty="0">
                <a:solidFill>
                  <a:prstClr val="white">
                    <a:lumMod val="75000"/>
                  </a:prstClr>
                </a:solidFill>
              </a:rPr>
              <a:t>Learned society</a:t>
            </a:r>
          </a:p>
        </p:txBody>
      </p:sp>
      <p:sp>
        <p:nvSpPr>
          <p:cNvPr id="44" name="TextBox 43"/>
          <p:cNvSpPr txBox="1"/>
          <p:nvPr userDrawn="1"/>
        </p:nvSpPr>
        <p:spPr>
          <a:xfrm rot="18900000">
            <a:off x="7339260" y="6029846"/>
            <a:ext cx="1373133" cy="358497"/>
          </a:xfrm>
          <a:prstGeom prst="rect">
            <a:avLst/>
          </a:prstGeom>
          <a:noFill/>
        </p:spPr>
        <p:txBody>
          <a:bodyPr wrap="none" lIns="74295" tIns="37148" rIns="74295" bIns="37148" rtlCol="0">
            <a:spAutoFit/>
          </a:bodyPr>
          <a:lstStyle/>
          <a:p>
            <a:r>
              <a:rPr lang="en-GB" sz="1842" dirty="0">
                <a:solidFill>
                  <a:prstClr val="white">
                    <a:lumMod val="75000"/>
                  </a:prstClr>
                </a:solidFill>
              </a:rPr>
              <a:t>Opportunity</a:t>
            </a:r>
          </a:p>
        </p:txBody>
      </p:sp>
      <p:sp>
        <p:nvSpPr>
          <p:cNvPr id="45" name="TextBox 44"/>
          <p:cNvSpPr txBox="1"/>
          <p:nvPr userDrawn="1"/>
        </p:nvSpPr>
        <p:spPr>
          <a:xfrm rot="18900000">
            <a:off x="7772896" y="5643952"/>
            <a:ext cx="2161810" cy="358497"/>
          </a:xfrm>
          <a:prstGeom prst="rect">
            <a:avLst/>
          </a:prstGeom>
          <a:noFill/>
        </p:spPr>
        <p:txBody>
          <a:bodyPr wrap="none" lIns="74295" tIns="37148" rIns="74295" bIns="37148" rtlCol="0">
            <a:spAutoFit/>
          </a:bodyPr>
          <a:lstStyle/>
          <a:p>
            <a:r>
              <a:rPr lang="en-GB" sz="1842" dirty="0">
                <a:solidFill>
                  <a:prstClr val="white">
                    <a:lumMod val="75000"/>
                  </a:prstClr>
                </a:solidFill>
              </a:rPr>
              <a:t>International profile</a:t>
            </a:r>
          </a:p>
        </p:txBody>
      </p:sp>
      <p:sp>
        <p:nvSpPr>
          <p:cNvPr id="46" name="TextBox 45"/>
          <p:cNvSpPr txBox="1"/>
          <p:nvPr userDrawn="1"/>
        </p:nvSpPr>
        <p:spPr>
          <a:xfrm rot="18900000">
            <a:off x="8505174" y="6088568"/>
            <a:ext cx="1044517" cy="358497"/>
          </a:xfrm>
          <a:prstGeom prst="rect">
            <a:avLst/>
          </a:prstGeom>
          <a:noFill/>
        </p:spPr>
        <p:txBody>
          <a:bodyPr wrap="none" lIns="74295" tIns="37148" rIns="74295" bIns="37148" rtlCol="0">
            <a:spAutoFit/>
          </a:bodyPr>
          <a:lstStyle/>
          <a:p>
            <a:r>
              <a:rPr lang="en-GB" sz="1842" dirty="0">
                <a:solidFill>
                  <a:prstClr val="white">
                    <a:lumMod val="75000"/>
                  </a:prstClr>
                </a:solidFill>
              </a:rPr>
              <a:t>Journals</a:t>
            </a:r>
          </a:p>
        </p:txBody>
      </p:sp>
      <p:sp>
        <p:nvSpPr>
          <p:cNvPr id="47" name="TextBox 46"/>
          <p:cNvSpPr txBox="1"/>
          <p:nvPr userDrawn="1"/>
        </p:nvSpPr>
        <p:spPr>
          <a:xfrm rot="18900000">
            <a:off x="8961890" y="6038235"/>
            <a:ext cx="1292983" cy="358497"/>
          </a:xfrm>
          <a:prstGeom prst="rect">
            <a:avLst/>
          </a:prstGeom>
          <a:noFill/>
        </p:spPr>
        <p:txBody>
          <a:bodyPr wrap="none" lIns="74295" tIns="37148" rIns="74295" bIns="37148" rtlCol="0">
            <a:spAutoFit/>
          </a:bodyPr>
          <a:lstStyle/>
          <a:p>
            <a:r>
              <a:rPr lang="en-GB" sz="1842" dirty="0">
                <a:solidFill>
                  <a:prstClr val="white">
                    <a:lumMod val="75000"/>
                  </a:prstClr>
                </a:solidFill>
              </a:rPr>
              <a:t>Supporting</a:t>
            </a:r>
          </a:p>
        </p:txBody>
      </p:sp>
      <p:sp>
        <p:nvSpPr>
          <p:cNvPr id="48" name="TextBox 47"/>
          <p:cNvSpPr txBox="1"/>
          <p:nvPr userDrawn="1"/>
        </p:nvSpPr>
        <p:spPr>
          <a:xfrm rot="18900000">
            <a:off x="-300775" y="5582235"/>
            <a:ext cx="1135888" cy="358497"/>
          </a:xfrm>
          <a:prstGeom prst="rect">
            <a:avLst/>
          </a:prstGeom>
          <a:noFill/>
        </p:spPr>
        <p:txBody>
          <a:bodyPr wrap="none" lIns="74295" tIns="37148" rIns="74295" bIns="37148" rtlCol="0">
            <a:spAutoFit/>
          </a:bodyPr>
          <a:lstStyle/>
          <a:p>
            <a:r>
              <a:rPr lang="en-GB" sz="1842" dirty="0">
                <a:solidFill>
                  <a:prstClr val="white">
                    <a:lumMod val="75000"/>
                  </a:prstClr>
                </a:solidFill>
              </a:rPr>
              <a:t>Expertise</a:t>
            </a:r>
          </a:p>
        </p:txBody>
      </p:sp>
      <p:sp>
        <p:nvSpPr>
          <p:cNvPr id="49" name="TextBox 48"/>
          <p:cNvSpPr txBox="1"/>
          <p:nvPr userDrawn="1"/>
        </p:nvSpPr>
        <p:spPr>
          <a:xfrm rot="18900000">
            <a:off x="-183552" y="5909406"/>
            <a:ext cx="1464503" cy="358497"/>
          </a:xfrm>
          <a:prstGeom prst="rect">
            <a:avLst/>
          </a:prstGeom>
          <a:noFill/>
        </p:spPr>
        <p:txBody>
          <a:bodyPr wrap="none" lIns="74295" tIns="37148" rIns="74295" bIns="37148" rtlCol="0">
            <a:spAutoFit/>
          </a:bodyPr>
          <a:lstStyle/>
          <a:p>
            <a:r>
              <a:rPr lang="en-GB" sz="1842" dirty="0">
                <a:solidFill>
                  <a:prstClr val="white">
                    <a:lumMod val="75000"/>
                  </a:prstClr>
                </a:solidFill>
              </a:rPr>
              <a:t>Sponsorship</a:t>
            </a:r>
          </a:p>
        </p:txBody>
      </p:sp>
      <p:sp>
        <p:nvSpPr>
          <p:cNvPr id="50" name="TextBox 49"/>
          <p:cNvSpPr txBox="1"/>
          <p:nvPr userDrawn="1"/>
        </p:nvSpPr>
        <p:spPr>
          <a:xfrm rot="18900000">
            <a:off x="207928" y="5691291"/>
            <a:ext cx="2174634" cy="358497"/>
          </a:xfrm>
          <a:prstGeom prst="rect">
            <a:avLst/>
          </a:prstGeom>
          <a:noFill/>
        </p:spPr>
        <p:txBody>
          <a:bodyPr wrap="none" lIns="74295" tIns="37148" rIns="74295" bIns="37148" rtlCol="0">
            <a:spAutoFit/>
          </a:bodyPr>
          <a:lstStyle/>
          <a:p>
            <a:r>
              <a:rPr lang="en-GB" sz="1842" dirty="0">
                <a:solidFill>
                  <a:prstClr val="white">
                    <a:lumMod val="75000"/>
                  </a:prstClr>
                </a:solidFill>
              </a:rPr>
              <a:t>Thought leadership</a:t>
            </a:r>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E388FF81-4E0B-48E0-AC95-B75F30D67141}" type="datetime4">
              <a:rPr lang="en-US" smtClean="0">
                <a:solidFill>
                  <a:srgbClr val="3F4548"/>
                </a:solidFill>
              </a:rPr>
              <a:t>May 4, 2018</a:t>
            </a:fld>
            <a:endParaRPr lang="en-GB" dirty="0">
              <a:solidFill>
                <a:srgbClr val="3F4548"/>
              </a:solidFill>
            </a:endParaRPr>
          </a:p>
        </p:txBody>
      </p:sp>
    </p:spTree>
    <p:extLst>
      <p:ext uri="{BB962C8B-B14F-4D97-AF65-F5344CB8AC3E}">
        <p14:creationId xmlns:p14="http://schemas.microsoft.com/office/powerpoint/2010/main" val="1093150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982471"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933C03EC-CA4A-41E9-B86A-E49087590D1A}" type="datetime4">
              <a:rPr lang="en-US" smtClean="0">
                <a:solidFill>
                  <a:prstClr val="white"/>
                </a:solidFill>
              </a:rPr>
              <a:t>May 4,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482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68774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CFECC675-A1CA-4B99-AA10-59B41098B188}" type="datetime4">
              <a:rPr lang="en-US" smtClean="0">
                <a:solidFill>
                  <a:srgbClr val="3F4548"/>
                </a:solidFill>
              </a:rPr>
              <a:t>May 4,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153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063184"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A6668539-61D4-4237-8292-1B18FA4A1FE1}" type="datetime4">
              <a:rPr lang="en-US" smtClean="0">
                <a:solidFill>
                  <a:prstClr val="white"/>
                </a:solidFill>
              </a:rPr>
              <a:t>May 4,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629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723585"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4" y="6410333"/>
            <a:ext cx="1500435" cy="300075"/>
          </a:xfrm>
          <a:gradFill>
            <a:gsLst>
              <a:gs pos="0">
                <a:schemeClr val="bg2">
                  <a:alpha val="53000"/>
                </a:schemeClr>
              </a:gs>
              <a:gs pos="100000">
                <a:schemeClr val="bg1">
                  <a:alpha val="54000"/>
                </a:schemeClr>
              </a:gs>
            </a:gsLst>
            <a:lin ang="5400000" scaled="0"/>
          </a:gradFill>
          <a:effectLst>
            <a:softEdge rad="31750"/>
          </a:effectLst>
        </p:spPr>
        <p:txBody>
          <a:bodyPr/>
          <a:lstStyle>
            <a:lvl1pPr>
              <a:defRPr>
                <a:solidFill>
                  <a:schemeClr val="tx1"/>
                </a:solidFill>
              </a:defRPr>
            </a:lvl1pPr>
          </a:lstStyle>
          <a:p>
            <a:fld id="{1E3994D0-844A-4301-9477-85E3AD3E8BE6}" type="datetime4">
              <a:rPr lang="en-US" smtClean="0">
                <a:solidFill>
                  <a:srgbClr val="3F4548"/>
                </a:solidFill>
              </a:rPr>
              <a:t>May 4,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465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91190DB9-A7A3-41EA-B805-A12D632FAA54}" type="datetime4">
              <a:rPr lang="en-US" smtClean="0">
                <a:solidFill>
                  <a:srgbClr val="3F4548"/>
                </a:solidFill>
              </a:rPr>
              <a:t>May 4, 2018</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62320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01154" y="1557338"/>
            <a:ext cx="440954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A4025580-5F42-43ED-AC4F-66751191C6C1}" type="datetime4">
              <a:rPr lang="en-US" smtClean="0">
                <a:solidFill>
                  <a:srgbClr val="3F4548"/>
                </a:solidFill>
              </a:rPr>
              <a:t>May 4, 2018</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1016466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0088" y="404664"/>
            <a:ext cx="89154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95300" y="1535113"/>
            <a:ext cx="4376870"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032110" y="1535113"/>
            <a:ext cx="4378591"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6" name="Content Placeholder 5"/>
          <p:cNvSpPr>
            <a:spLocks noGrp="1"/>
          </p:cNvSpPr>
          <p:nvPr>
            <p:ph sz="quarter" idx="4"/>
          </p:nvPr>
        </p:nvSpPr>
        <p:spPr>
          <a:xfrm>
            <a:off x="5032110" y="2174875"/>
            <a:ext cx="4378591"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E5598080-11C2-430E-AC55-158C17F8A837}" type="datetime4">
              <a:rPr lang="en-US" smtClean="0">
                <a:solidFill>
                  <a:srgbClr val="3F4548"/>
                </a:solidFill>
              </a:rPr>
              <a:t>May 4, 2018</a:t>
            </a:fld>
            <a:endParaRPr lang="en-GB">
              <a:solidFill>
                <a:srgbClr val="3F4548"/>
              </a:solidFill>
            </a:endParaRPr>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144633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fld id="{AC241566-2CB1-437A-84BB-BB5A10FA131C}" type="datetime4">
              <a:rPr lang="en-US" smtClean="0"/>
              <a:t>May 4, 2018</a:t>
            </a:fld>
            <a:endParaRPr lang="en-GB" dirty="0"/>
          </a:p>
        </p:txBody>
      </p:sp>
    </p:spTree>
    <p:extLst>
      <p:ext uri="{BB962C8B-B14F-4D97-AF65-F5344CB8AC3E}">
        <p14:creationId xmlns:p14="http://schemas.microsoft.com/office/powerpoint/2010/main" val="25266253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DFF3E642-98FF-45FF-818E-8D4F3DCAF436}" type="datetime4">
              <a:rPr lang="en-US" smtClean="0">
                <a:solidFill>
                  <a:srgbClr val="3F4548"/>
                </a:solidFill>
              </a:rPr>
              <a:t>May 4, 2018</a:t>
            </a:fld>
            <a:endParaRPr lang="en-GB">
              <a:solidFill>
                <a:srgbClr val="3F4548"/>
              </a:solidFill>
            </a:endParaRPr>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2367841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5484E85-6689-4750-8089-0F95787B4F00}" type="datetime4">
              <a:rPr lang="en-US" smtClean="0">
                <a:solidFill>
                  <a:srgbClr val="3F4548"/>
                </a:solidFill>
              </a:rPr>
              <a:t>May 4, 2018</a:t>
            </a:fld>
            <a:endParaRPr lang="en-GB">
              <a:solidFill>
                <a:srgbClr val="3F4548"/>
              </a:solidFill>
            </a:endParaRPr>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2808217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233" y="404813"/>
            <a:ext cx="8982471"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5001154" y="1557338"/>
            <a:ext cx="4409547" cy="4640263"/>
          </a:xfrm>
        </p:spPr>
        <p:txBody>
          <a:bodyPr/>
          <a:lstStyle>
            <a:lvl1pPr>
              <a:defRPr sz="1842"/>
            </a:lvl1pPr>
          </a:lstStyle>
          <a:p>
            <a:r>
              <a:rPr lang="en-US"/>
              <a:t>Click icon to add chart</a:t>
            </a:r>
            <a:endParaRPr lang="en-GB" dirty="0"/>
          </a:p>
        </p:txBody>
      </p:sp>
      <p:sp>
        <p:nvSpPr>
          <p:cNvPr id="5" name="Date Placeholder 4"/>
          <p:cNvSpPr>
            <a:spLocks noGrp="1"/>
          </p:cNvSpPr>
          <p:nvPr>
            <p:ph type="dt" sz="half" idx="10"/>
          </p:nvPr>
        </p:nvSpPr>
        <p:spPr>
          <a:xfrm>
            <a:off x="428232" y="6410326"/>
            <a:ext cx="2184135" cy="331788"/>
          </a:xfrm>
        </p:spPr>
        <p:txBody>
          <a:bodyPr/>
          <a:lstStyle>
            <a:lvl1pPr>
              <a:defRPr/>
            </a:lvl1pPr>
          </a:lstStyle>
          <a:p>
            <a:fld id="{01D41AEA-B939-4F11-93F9-DE598818A5F1}" type="datetime4">
              <a:rPr lang="en-US" smtClean="0">
                <a:solidFill>
                  <a:srgbClr val="3F4548"/>
                </a:solidFill>
              </a:rPr>
              <a:t>May 4, 2018</a:t>
            </a:fld>
            <a:endParaRPr lang="en-GB">
              <a:solidFill>
                <a:srgbClr val="3F4548"/>
              </a:solidFill>
            </a:endParaRPr>
          </a:p>
        </p:txBody>
      </p:sp>
      <p:sp>
        <p:nvSpPr>
          <p:cNvPr id="6" name="Footer Placeholder 5"/>
          <p:cNvSpPr>
            <a:spLocks noGrp="1"/>
          </p:cNvSpPr>
          <p:nvPr>
            <p:ph type="ftr" sz="quarter" idx="11"/>
          </p:nvPr>
        </p:nvSpPr>
        <p:spPr>
          <a:xfrm>
            <a:off x="2612370" y="6410326"/>
            <a:ext cx="4681273"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8776100" y="6402396"/>
            <a:ext cx="701675"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335267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83414" y="1066802"/>
            <a:ext cx="4274937"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428233" y="2133610"/>
            <a:ext cx="8920555"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8115693"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7D477714-9785-46A5-905A-0695CC877C34}" type="datetime4">
              <a:rPr lang="en-US" smtClean="0">
                <a:solidFill>
                  <a:prstClr val="white"/>
                </a:solidFill>
              </a:rPr>
              <a:t>May 4, 2018</a:t>
            </a:fld>
            <a:endParaRPr lang="en-GB">
              <a:solidFill>
                <a:prstClr val="white"/>
              </a:solidFill>
            </a:endParaRPr>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960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858646"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77442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C0569E64-7DD8-482E-AA4A-C868B379F0F9}" type="datetime4">
              <a:rPr lang="en-US" smtClean="0">
                <a:solidFill>
                  <a:prstClr val="white"/>
                </a:solidFill>
              </a:rPr>
              <a:t>May 4, 2018</a:t>
            </a:fld>
            <a:endParaRPr lang="en-GB">
              <a:solidFill>
                <a:prstClr val="white"/>
              </a:solidFill>
            </a:endParaRPr>
          </a:p>
        </p:txBody>
      </p:sp>
      <p:grpSp>
        <p:nvGrpSpPr>
          <p:cNvPr id="4" name="Group 3"/>
          <p:cNvGrpSpPr/>
          <p:nvPr userDrawn="1"/>
        </p:nvGrpSpPr>
        <p:grpSpPr>
          <a:xfrm>
            <a:off x="8334975" y="539974"/>
            <a:ext cx="1288450" cy="631270"/>
            <a:chOff x="7905328" y="493473"/>
            <a:chExt cx="1656184"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userDrawn="1"/>
          </p:nvSpPr>
          <p:spPr>
            <a:xfrm>
              <a:off x="8553400" y="539969"/>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grpSp>
        <p:nvGrpSpPr>
          <p:cNvPr id="5" name="Group 4"/>
          <p:cNvGrpSpPr/>
          <p:nvPr userDrawn="1"/>
        </p:nvGrpSpPr>
        <p:grpSpPr>
          <a:xfrm>
            <a:off x="6810375" y="539972"/>
            <a:ext cx="1288450" cy="631270"/>
            <a:chOff x="7905328" y="1357569"/>
            <a:chExt cx="1656184" cy="631271"/>
          </a:xfrm>
        </p:grpSpPr>
        <p:sp>
          <p:nvSpPr>
            <p:cNvPr id="9" name="Oval 8"/>
            <p:cNvSpPr/>
            <p:nvPr userDrawn="1"/>
          </p:nvSpPr>
          <p:spPr>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userDrawn="1"/>
          </p:nvSpPr>
          <p:spPr>
            <a:xfrm>
              <a:off x="8553400" y="1404065"/>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67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18086" y="5573578"/>
            <a:ext cx="10590272" cy="904314"/>
            <a:chOff x="-318090" y="5573575"/>
            <a:chExt cx="10590274" cy="904314"/>
          </a:xfrm>
        </p:grpSpPr>
        <p:sp>
          <p:nvSpPr>
            <p:cNvPr id="7" name="TextBox 6"/>
            <p:cNvSpPr txBox="1"/>
            <p:nvPr userDrawn="1"/>
          </p:nvSpPr>
          <p:spPr>
            <a:xfrm rot="18900000">
              <a:off x="926845" y="6102080"/>
              <a:ext cx="1130438" cy="375809"/>
            </a:xfrm>
            <a:prstGeom prst="rect">
              <a:avLst/>
            </a:prstGeom>
            <a:noFill/>
          </p:spPr>
          <p:txBody>
            <a:bodyPr wrap="none" rtlCol="0">
              <a:spAutoFit/>
            </a:bodyPr>
            <a:lstStyle/>
            <a:p>
              <a:r>
                <a:rPr lang="en-GB" sz="1842" dirty="0">
                  <a:solidFill>
                    <a:srgbClr val="7CB3E1">
                      <a:lumMod val="50000"/>
                    </a:srgbClr>
                  </a:solidFill>
                </a:rPr>
                <a:t>Progress</a:t>
              </a:r>
            </a:p>
          </p:txBody>
        </p:sp>
        <p:sp>
          <p:nvSpPr>
            <p:cNvPr id="8" name="TextBox 7"/>
            <p:cNvSpPr txBox="1"/>
            <p:nvPr userDrawn="1"/>
          </p:nvSpPr>
          <p:spPr>
            <a:xfrm rot="18900000">
              <a:off x="1322955" y="6051747"/>
              <a:ext cx="1380506" cy="375809"/>
            </a:xfrm>
            <a:prstGeom prst="rect">
              <a:avLst/>
            </a:prstGeom>
            <a:noFill/>
          </p:spPr>
          <p:txBody>
            <a:bodyPr wrap="none" rtlCol="0">
              <a:spAutoFit/>
            </a:bodyPr>
            <a:lstStyle/>
            <a:p>
              <a:r>
                <a:rPr lang="en-GB" sz="1842" dirty="0">
                  <a:solidFill>
                    <a:srgbClr val="7CB3E1">
                      <a:lumMod val="50000"/>
                    </a:srgbClr>
                  </a:solidFill>
                </a:rPr>
                <a:t>Community</a:t>
              </a:r>
            </a:p>
          </p:txBody>
        </p:sp>
        <p:sp>
          <p:nvSpPr>
            <p:cNvPr id="9" name="TextBox 8"/>
            <p:cNvSpPr txBox="1"/>
            <p:nvPr userDrawn="1"/>
          </p:nvSpPr>
          <p:spPr>
            <a:xfrm rot="18900000">
              <a:off x="1716511" y="5674241"/>
              <a:ext cx="2236510" cy="375809"/>
            </a:xfrm>
            <a:prstGeom prst="rect">
              <a:avLst/>
            </a:prstGeom>
            <a:noFill/>
          </p:spPr>
          <p:txBody>
            <a:bodyPr wrap="none" rtlCol="0">
              <a:spAutoFit/>
            </a:bodyPr>
            <a:lstStyle/>
            <a:p>
              <a:r>
                <a:rPr lang="en-GB" sz="1842" dirty="0">
                  <a:solidFill>
                    <a:srgbClr val="7CB3E1">
                      <a:lumMod val="50000"/>
                    </a:srgbClr>
                  </a:solidFill>
                </a:rPr>
                <a:t>Sessional Meetings</a:t>
              </a:r>
            </a:p>
          </p:txBody>
        </p:sp>
        <p:sp>
          <p:nvSpPr>
            <p:cNvPr id="11" name="TextBox 10"/>
            <p:cNvSpPr txBox="1"/>
            <p:nvPr userDrawn="1"/>
          </p:nvSpPr>
          <p:spPr>
            <a:xfrm rot="18900000">
              <a:off x="2457676" y="6051744"/>
              <a:ext cx="1236236" cy="375809"/>
            </a:xfrm>
            <a:prstGeom prst="rect">
              <a:avLst/>
            </a:prstGeom>
            <a:noFill/>
          </p:spPr>
          <p:txBody>
            <a:bodyPr wrap="none" rtlCol="0">
              <a:spAutoFit/>
            </a:bodyPr>
            <a:lstStyle/>
            <a:p>
              <a:r>
                <a:rPr lang="en-GB" sz="1842" dirty="0">
                  <a:solidFill>
                    <a:srgbClr val="7CB3E1">
                      <a:lumMod val="50000"/>
                    </a:srgbClr>
                  </a:solidFill>
                </a:rPr>
                <a:t>Education</a:t>
              </a:r>
            </a:p>
          </p:txBody>
        </p:sp>
        <p:sp>
          <p:nvSpPr>
            <p:cNvPr id="12" name="TextBox 11"/>
            <p:cNvSpPr txBox="1"/>
            <p:nvPr userDrawn="1"/>
          </p:nvSpPr>
          <p:spPr>
            <a:xfrm rot="18900000">
              <a:off x="2868885" y="5825244"/>
              <a:ext cx="1823448" cy="375809"/>
            </a:xfrm>
            <a:prstGeom prst="rect">
              <a:avLst/>
            </a:prstGeom>
            <a:noFill/>
          </p:spPr>
          <p:txBody>
            <a:bodyPr wrap="none" rtlCol="0">
              <a:spAutoFit/>
            </a:bodyPr>
            <a:lstStyle/>
            <a:p>
              <a:r>
                <a:rPr lang="en-GB" sz="1842" dirty="0">
                  <a:solidFill>
                    <a:srgbClr val="7CB3E1">
                      <a:lumMod val="50000"/>
                    </a:srgbClr>
                  </a:solidFill>
                </a:rPr>
                <a:t>Working parties</a:t>
              </a:r>
            </a:p>
          </p:txBody>
        </p:sp>
        <p:sp>
          <p:nvSpPr>
            <p:cNvPr id="13" name="TextBox 12"/>
            <p:cNvSpPr txBox="1"/>
            <p:nvPr userDrawn="1"/>
          </p:nvSpPr>
          <p:spPr>
            <a:xfrm rot="18900000">
              <a:off x="3469221" y="5976248"/>
              <a:ext cx="1498936" cy="375809"/>
            </a:xfrm>
            <a:prstGeom prst="rect">
              <a:avLst/>
            </a:prstGeom>
            <a:noFill/>
          </p:spPr>
          <p:txBody>
            <a:bodyPr wrap="none" rtlCol="0">
              <a:spAutoFit/>
            </a:bodyPr>
            <a:lstStyle/>
            <a:p>
              <a:r>
                <a:rPr lang="en-GB" sz="1842" dirty="0">
                  <a:solidFill>
                    <a:srgbClr val="7CB3E1">
                      <a:lumMod val="50000"/>
                    </a:srgbClr>
                  </a:solidFill>
                </a:rPr>
                <a:t>Volunteering</a:t>
              </a:r>
            </a:p>
          </p:txBody>
        </p:sp>
        <p:sp>
          <p:nvSpPr>
            <p:cNvPr id="14" name="TextBox 13"/>
            <p:cNvSpPr txBox="1"/>
            <p:nvPr userDrawn="1"/>
          </p:nvSpPr>
          <p:spPr>
            <a:xfrm rot="18900000">
              <a:off x="4078539" y="6068524"/>
              <a:ext cx="1196161" cy="375809"/>
            </a:xfrm>
            <a:prstGeom prst="rect">
              <a:avLst/>
            </a:prstGeom>
            <a:noFill/>
          </p:spPr>
          <p:txBody>
            <a:bodyPr wrap="none" rtlCol="0">
              <a:spAutoFit/>
            </a:bodyPr>
            <a:lstStyle/>
            <a:p>
              <a:r>
                <a:rPr lang="en-GB" sz="1842" dirty="0">
                  <a:solidFill>
                    <a:srgbClr val="7CB3E1">
                      <a:lumMod val="50000"/>
                    </a:srgbClr>
                  </a:solidFill>
                </a:rPr>
                <a:t>Research</a:t>
              </a:r>
            </a:p>
          </p:txBody>
        </p:sp>
        <p:sp>
          <p:nvSpPr>
            <p:cNvPr id="15" name="TextBox 14"/>
            <p:cNvSpPr txBox="1"/>
            <p:nvPr userDrawn="1"/>
          </p:nvSpPr>
          <p:spPr>
            <a:xfrm rot="18900000">
              <a:off x="4425214" y="5707796"/>
              <a:ext cx="2116285" cy="375809"/>
            </a:xfrm>
            <a:prstGeom prst="rect">
              <a:avLst/>
            </a:prstGeom>
            <a:noFill/>
          </p:spPr>
          <p:txBody>
            <a:bodyPr wrap="none" rtlCol="0">
              <a:spAutoFit/>
            </a:bodyPr>
            <a:lstStyle/>
            <a:p>
              <a:r>
                <a:rPr lang="en-GB" sz="1842" dirty="0">
                  <a:solidFill>
                    <a:srgbClr val="7CB3E1">
                      <a:lumMod val="50000"/>
                    </a:srgbClr>
                  </a:solidFill>
                </a:rPr>
                <a:t>Shaping the future</a:t>
              </a:r>
            </a:p>
          </p:txBody>
        </p:sp>
        <p:sp>
          <p:nvSpPr>
            <p:cNvPr id="16" name="TextBox 15"/>
            <p:cNvSpPr txBox="1"/>
            <p:nvPr userDrawn="1"/>
          </p:nvSpPr>
          <p:spPr>
            <a:xfrm rot="18900000">
              <a:off x="5162033" y="5987632"/>
              <a:ext cx="1366080" cy="375809"/>
            </a:xfrm>
            <a:prstGeom prst="rect">
              <a:avLst/>
            </a:prstGeom>
            <a:noFill/>
          </p:spPr>
          <p:txBody>
            <a:bodyPr wrap="none" rtlCol="0">
              <a:spAutoFit/>
            </a:bodyPr>
            <a:lstStyle/>
            <a:p>
              <a:r>
                <a:rPr lang="en-GB" sz="1842" dirty="0">
                  <a:solidFill>
                    <a:srgbClr val="7CB3E1">
                      <a:lumMod val="50000"/>
                    </a:srgbClr>
                  </a:solidFill>
                </a:rPr>
                <a:t>Networking</a:t>
              </a:r>
            </a:p>
          </p:txBody>
        </p:sp>
        <p:sp>
          <p:nvSpPr>
            <p:cNvPr id="17" name="TextBox 16"/>
            <p:cNvSpPr txBox="1"/>
            <p:nvPr userDrawn="1"/>
          </p:nvSpPr>
          <p:spPr>
            <a:xfrm rot="18900000">
              <a:off x="5528523" y="5593345"/>
              <a:ext cx="2340705" cy="375809"/>
            </a:xfrm>
            <a:prstGeom prst="rect">
              <a:avLst/>
            </a:prstGeom>
            <a:noFill/>
          </p:spPr>
          <p:txBody>
            <a:bodyPr wrap="none" rtlCol="0">
              <a:spAutoFit/>
            </a:bodyPr>
            <a:lstStyle/>
            <a:p>
              <a:r>
                <a:rPr lang="en-GB" sz="1842" dirty="0">
                  <a:solidFill>
                    <a:srgbClr val="7CB3E1">
                      <a:lumMod val="50000"/>
                    </a:srgbClr>
                  </a:solidFill>
                </a:rPr>
                <a:t>Professional support</a:t>
              </a:r>
            </a:p>
          </p:txBody>
        </p:sp>
        <p:sp>
          <p:nvSpPr>
            <p:cNvPr id="18" name="TextBox 17"/>
            <p:cNvSpPr txBox="1"/>
            <p:nvPr userDrawn="1"/>
          </p:nvSpPr>
          <p:spPr>
            <a:xfrm rot="18900000">
              <a:off x="6090167" y="5668848"/>
              <a:ext cx="2156360" cy="375809"/>
            </a:xfrm>
            <a:prstGeom prst="rect">
              <a:avLst/>
            </a:prstGeom>
            <a:noFill/>
          </p:spPr>
          <p:txBody>
            <a:bodyPr wrap="none" rtlCol="0">
              <a:spAutoFit/>
            </a:bodyPr>
            <a:lstStyle/>
            <a:p>
              <a:r>
                <a:rPr lang="en-GB" sz="1842" dirty="0">
                  <a:solidFill>
                    <a:srgbClr val="7CB3E1">
                      <a:lumMod val="50000"/>
                    </a:srgbClr>
                  </a:solidFill>
                </a:rPr>
                <a:t>Enterprise and risk</a:t>
              </a:r>
            </a:p>
          </p:txBody>
        </p:sp>
        <p:sp>
          <p:nvSpPr>
            <p:cNvPr id="19" name="TextBox 18"/>
            <p:cNvSpPr txBox="1"/>
            <p:nvPr userDrawn="1"/>
          </p:nvSpPr>
          <p:spPr>
            <a:xfrm rot="18900000">
              <a:off x="6694455" y="5794681"/>
              <a:ext cx="1854995" cy="375809"/>
            </a:xfrm>
            <a:prstGeom prst="rect">
              <a:avLst/>
            </a:prstGeom>
            <a:noFill/>
          </p:spPr>
          <p:txBody>
            <a:bodyPr wrap="none" rtlCol="0">
              <a:spAutoFit/>
            </a:bodyPr>
            <a:lstStyle/>
            <a:p>
              <a:r>
                <a:rPr lang="en-GB" sz="1842" dirty="0">
                  <a:solidFill>
                    <a:srgbClr val="7CB3E1">
                      <a:lumMod val="50000"/>
                    </a:srgbClr>
                  </a:solidFill>
                </a:rPr>
                <a:t>Learned society</a:t>
              </a:r>
            </a:p>
          </p:txBody>
        </p:sp>
        <p:sp>
          <p:nvSpPr>
            <p:cNvPr id="20" name="TextBox 19"/>
            <p:cNvSpPr txBox="1"/>
            <p:nvPr userDrawn="1"/>
          </p:nvSpPr>
          <p:spPr>
            <a:xfrm rot="18900000">
              <a:off x="7321944" y="6021185"/>
              <a:ext cx="1407758" cy="375809"/>
            </a:xfrm>
            <a:prstGeom prst="rect">
              <a:avLst/>
            </a:prstGeom>
            <a:noFill/>
          </p:spPr>
          <p:txBody>
            <a:bodyPr wrap="none" rtlCol="0">
              <a:spAutoFit/>
            </a:bodyPr>
            <a:lstStyle/>
            <a:p>
              <a:r>
                <a:rPr lang="en-GB" sz="1842" dirty="0">
                  <a:solidFill>
                    <a:srgbClr val="7CB3E1">
                      <a:lumMod val="50000"/>
                    </a:srgbClr>
                  </a:solidFill>
                </a:rPr>
                <a:t>Opportunity</a:t>
              </a:r>
            </a:p>
          </p:txBody>
        </p:sp>
        <p:sp>
          <p:nvSpPr>
            <p:cNvPr id="21" name="TextBox 20"/>
            <p:cNvSpPr txBox="1"/>
            <p:nvPr userDrawn="1"/>
          </p:nvSpPr>
          <p:spPr>
            <a:xfrm rot="18900000">
              <a:off x="7755581" y="5635292"/>
              <a:ext cx="2196435" cy="375809"/>
            </a:xfrm>
            <a:prstGeom prst="rect">
              <a:avLst/>
            </a:prstGeom>
            <a:noFill/>
          </p:spPr>
          <p:txBody>
            <a:bodyPr wrap="none" rtlCol="0">
              <a:spAutoFit/>
            </a:bodyPr>
            <a:lstStyle/>
            <a:p>
              <a:r>
                <a:rPr lang="en-GB" sz="1842" dirty="0">
                  <a:solidFill>
                    <a:srgbClr val="7CB3E1">
                      <a:lumMod val="50000"/>
                    </a:srgbClr>
                  </a:solidFill>
                </a:rPr>
                <a:t>International profile</a:t>
              </a:r>
            </a:p>
          </p:txBody>
        </p:sp>
        <p:sp>
          <p:nvSpPr>
            <p:cNvPr id="22" name="TextBox 21"/>
            <p:cNvSpPr txBox="1"/>
            <p:nvPr userDrawn="1"/>
          </p:nvSpPr>
          <p:spPr>
            <a:xfrm rot="18900000">
              <a:off x="8487859" y="6079908"/>
              <a:ext cx="1079142" cy="375809"/>
            </a:xfrm>
            <a:prstGeom prst="rect">
              <a:avLst/>
            </a:prstGeom>
            <a:noFill/>
          </p:spPr>
          <p:txBody>
            <a:bodyPr wrap="none" rtlCol="0">
              <a:spAutoFit/>
            </a:bodyPr>
            <a:lstStyle/>
            <a:p>
              <a:r>
                <a:rPr lang="en-GB" sz="1842" dirty="0">
                  <a:solidFill>
                    <a:srgbClr val="7CB3E1">
                      <a:lumMod val="50000"/>
                    </a:srgbClr>
                  </a:solidFill>
                </a:rPr>
                <a:t>Journals</a:t>
              </a:r>
            </a:p>
          </p:txBody>
        </p:sp>
        <p:sp>
          <p:nvSpPr>
            <p:cNvPr id="23" name="TextBox 22"/>
            <p:cNvSpPr txBox="1"/>
            <p:nvPr userDrawn="1"/>
          </p:nvSpPr>
          <p:spPr>
            <a:xfrm rot="18900000">
              <a:off x="8944576" y="6029575"/>
              <a:ext cx="1327608" cy="375809"/>
            </a:xfrm>
            <a:prstGeom prst="rect">
              <a:avLst/>
            </a:prstGeom>
            <a:noFill/>
          </p:spPr>
          <p:txBody>
            <a:bodyPr wrap="none" rtlCol="0">
              <a:spAutoFit/>
            </a:bodyPr>
            <a:lstStyle/>
            <a:p>
              <a:r>
                <a:rPr lang="en-GB" sz="1842" dirty="0">
                  <a:solidFill>
                    <a:srgbClr val="7CB3E1">
                      <a:lumMod val="50000"/>
                    </a:srgbClr>
                  </a:solidFill>
                </a:rPr>
                <a:t>Supporting</a:t>
              </a:r>
            </a:p>
          </p:txBody>
        </p:sp>
        <p:sp>
          <p:nvSpPr>
            <p:cNvPr id="24" name="TextBox 23"/>
            <p:cNvSpPr txBox="1"/>
            <p:nvPr userDrawn="1"/>
          </p:nvSpPr>
          <p:spPr>
            <a:xfrm rot="18900000">
              <a:off x="-318090" y="5573575"/>
              <a:ext cx="1170513" cy="375809"/>
            </a:xfrm>
            <a:prstGeom prst="rect">
              <a:avLst/>
            </a:prstGeom>
            <a:noFill/>
          </p:spPr>
          <p:txBody>
            <a:bodyPr wrap="none" rtlCol="0">
              <a:spAutoFit/>
            </a:bodyPr>
            <a:lstStyle/>
            <a:p>
              <a:r>
                <a:rPr lang="en-GB" sz="1842" dirty="0">
                  <a:solidFill>
                    <a:srgbClr val="7CB3E1">
                      <a:lumMod val="50000"/>
                    </a:srgbClr>
                  </a:solidFill>
                </a:rPr>
                <a:t>Expertise</a:t>
              </a:r>
            </a:p>
          </p:txBody>
        </p:sp>
        <p:sp>
          <p:nvSpPr>
            <p:cNvPr id="25" name="TextBox 24"/>
            <p:cNvSpPr txBox="1"/>
            <p:nvPr userDrawn="1"/>
          </p:nvSpPr>
          <p:spPr>
            <a:xfrm rot="18900000">
              <a:off x="-200867" y="5900746"/>
              <a:ext cx="1499128" cy="375809"/>
            </a:xfrm>
            <a:prstGeom prst="rect">
              <a:avLst/>
            </a:prstGeom>
            <a:noFill/>
          </p:spPr>
          <p:txBody>
            <a:bodyPr wrap="none" rtlCol="0">
              <a:spAutoFit/>
            </a:bodyPr>
            <a:lstStyle/>
            <a:p>
              <a:r>
                <a:rPr lang="en-GB" sz="1842" dirty="0">
                  <a:solidFill>
                    <a:srgbClr val="7CB3E1">
                      <a:lumMod val="50000"/>
                    </a:srgbClr>
                  </a:solidFill>
                </a:rPr>
                <a:t>Sponsorship</a:t>
              </a:r>
            </a:p>
          </p:txBody>
        </p:sp>
        <p:sp>
          <p:nvSpPr>
            <p:cNvPr id="26" name="TextBox 25"/>
            <p:cNvSpPr txBox="1"/>
            <p:nvPr userDrawn="1"/>
          </p:nvSpPr>
          <p:spPr>
            <a:xfrm rot="18900000">
              <a:off x="190612" y="5682631"/>
              <a:ext cx="2209259" cy="375809"/>
            </a:xfrm>
            <a:prstGeom prst="rect">
              <a:avLst/>
            </a:prstGeom>
            <a:noFill/>
          </p:spPr>
          <p:txBody>
            <a:bodyPr wrap="none" rtlCol="0">
              <a:spAutoFit/>
            </a:bodyPr>
            <a:lstStyle/>
            <a:p>
              <a:r>
                <a:rPr lang="en-GB" sz="1842" dirty="0">
                  <a:solidFill>
                    <a:srgbClr val="7CB3E1">
                      <a:lumMod val="50000"/>
                    </a:srgbClr>
                  </a:solidFill>
                </a:rPr>
                <a:t>Thought leadership</a:t>
              </a:r>
            </a:p>
          </p:txBody>
        </p:sp>
      </p:grpSp>
      <p:sp>
        <p:nvSpPr>
          <p:cNvPr id="3074" name="Rectangle 2"/>
          <p:cNvSpPr>
            <a:spLocks noGrp="1" noChangeArrowheads="1"/>
          </p:cNvSpPr>
          <p:nvPr>
            <p:ph type="ctrTitle"/>
          </p:nvPr>
        </p:nvSpPr>
        <p:spPr>
          <a:xfrm>
            <a:off x="428229" y="2133610"/>
            <a:ext cx="88586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2" y="2781301"/>
            <a:ext cx="82296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970AAA39-5677-4DFC-9E98-AB747D2820C6}" type="datetime4">
              <a:rPr lang="en-US" smtClean="0">
                <a:solidFill>
                  <a:prstClr val="white"/>
                </a:solidFill>
              </a:rPr>
              <a:t>May 4, 2018</a:t>
            </a:fld>
            <a:endParaRPr lang="en-GB">
              <a:solidFill>
                <a:prstClr val="white"/>
              </a:solidFill>
            </a:endParaRPr>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403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8118044"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pic>
        <p:nvPicPr>
          <p:cNvPr id="31"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userDrawn="1"/>
        </p:nvSpPr>
        <p:spPr>
          <a:xfrm rot="18900000">
            <a:off x="944160" y="6110740"/>
            <a:ext cx="1095813" cy="358497"/>
          </a:xfrm>
          <a:prstGeom prst="rect">
            <a:avLst/>
          </a:prstGeom>
          <a:noFill/>
        </p:spPr>
        <p:txBody>
          <a:bodyPr wrap="none" lIns="74295" tIns="37148" rIns="74295" bIns="37148" rtlCol="0">
            <a:spAutoFit/>
          </a:bodyPr>
          <a:lstStyle/>
          <a:p>
            <a:r>
              <a:rPr lang="en-GB" sz="1842" dirty="0">
                <a:solidFill>
                  <a:prstClr val="white">
                    <a:lumMod val="75000"/>
                  </a:prstClr>
                </a:solidFill>
              </a:rPr>
              <a:t>Progress</a:t>
            </a:r>
          </a:p>
        </p:txBody>
      </p:sp>
      <p:sp>
        <p:nvSpPr>
          <p:cNvPr id="33" name="TextBox 32"/>
          <p:cNvSpPr txBox="1"/>
          <p:nvPr userDrawn="1"/>
        </p:nvSpPr>
        <p:spPr>
          <a:xfrm rot="18900000">
            <a:off x="1340270" y="6060407"/>
            <a:ext cx="1345881" cy="358497"/>
          </a:xfrm>
          <a:prstGeom prst="rect">
            <a:avLst/>
          </a:prstGeom>
          <a:noFill/>
        </p:spPr>
        <p:txBody>
          <a:bodyPr wrap="none" lIns="74295" tIns="37148" rIns="74295" bIns="37148" rtlCol="0">
            <a:spAutoFit/>
          </a:bodyPr>
          <a:lstStyle/>
          <a:p>
            <a:r>
              <a:rPr lang="en-GB" sz="1842" dirty="0">
                <a:solidFill>
                  <a:prstClr val="white">
                    <a:lumMod val="75000"/>
                  </a:prstClr>
                </a:solidFill>
              </a:rPr>
              <a:t>Community</a:t>
            </a:r>
          </a:p>
        </p:txBody>
      </p:sp>
      <p:sp>
        <p:nvSpPr>
          <p:cNvPr id="34" name="TextBox 33"/>
          <p:cNvSpPr txBox="1"/>
          <p:nvPr userDrawn="1"/>
        </p:nvSpPr>
        <p:spPr>
          <a:xfrm rot="18900000">
            <a:off x="1733826" y="5682902"/>
            <a:ext cx="2201885" cy="358497"/>
          </a:xfrm>
          <a:prstGeom prst="rect">
            <a:avLst/>
          </a:prstGeom>
          <a:noFill/>
        </p:spPr>
        <p:txBody>
          <a:bodyPr wrap="none" lIns="74295" tIns="37148" rIns="74295" bIns="37148" rtlCol="0">
            <a:spAutoFit/>
          </a:bodyPr>
          <a:lstStyle/>
          <a:p>
            <a:r>
              <a:rPr lang="en-GB" sz="1842" dirty="0">
                <a:solidFill>
                  <a:prstClr val="white">
                    <a:lumMod val="75000"/>
                  </a:prstClr>
                </a:solidFill>
              </a:rPr>
              <a:t>Sessional Meetings</a:t>
            </a:r>
          </a:p>
        </p:txBody>
      </p:sp>
      <p:sp>
        <p:nvSpPr>
          <p:cNvPr id="35" name="TextBox 34"/>
          <p:cNvSpPr txBox="1"/>
          <p:nvPr userDrawn="1"/>
        </p:nvSpPr>
        <p:spPr>
          <a:xfrm rot="18900000">
            <a:off x="2474991" y="6060406"/>
            <a:ext cx="1201611" cy="358497"/>
          </a:xfrm>
          <a:prstGeom prst="rect">
            <a:avLst/>
          </a:prstGeom>
          <a:noFill/>
        </p:spPr>
        <p:txBody>
          <a:bodyPr wrap="none" lIns="74295" tIns="37148" rIns="74295" bIns="37148" rtlCol="0">
            <a:spAutoFit/>
          </a:bodyPr>
          <a:lstStyle/>
          <a:p>
            <a:r>
              <a:rPr lang="en-GB" sz="1842" dirty="0">
                <a:solidFill>
                  <a:prstClr val="white">
                    <a:lumMod val="75000"/>
                  </a:prstClr>
                </a:solidFill>
              </a:rPr>
              <a:t>Education</a:t>
            </a:r>
          </a:p>
        </p:txBody>
      </p:sp>
      <p:sp>
        <p:nvSpPr>
          <p:cNvPr id="36" name="TextBox 35"/>
          <p:cNvSpPr txBox="1"/>
          <p:nvPr userDrawn="1"/>
        </p:nvSpPr>
        <p:spPr>
          <a:xfrm rot="18900000">
            <a:off x="2886201" y="5833904"/>
            <a:ext cx="1788823" cy="358497"/>
          </a:xfrm>
          <a:prstGeom prst="rect">
            <a:avLst/>
          </a:prstGeom>
          <a:noFill/>
        </p:spPr>
        <p:txBody>
          <a:bodyPr wrap="none" lIns="74295" tIns="37148" rIns="74295" bIns="37148" rtlCol="0">
            <a:spAutoFit/>
          </a:bodyPr>
          <a:lstStyle/>
          <a:p>
            <a:r>
              <a:rPr lang="en-GB" sz="1842" dirty="0">
                <a:solidFill>
                  <a:prstClr val="white">
                    <a:lumMod val="75000"/>
                  </a:prstClr>
                </a:solidFill>
              </a:rPr>
              <a:t>Working parties</a:t>
            </a:r>
          </a:p>
        </p:txBody>
      </p:sp>
      <p:sp>
        <p:nvSpPr>
          <p:cNvPr id="37" name="TextBox 36"/>
          <p:cNvSpPr txBox="1"/>
          <p:nvPr userDrawn="1"/>
        </p:nvSpPr>
        <p:spPr>
          <a:xfrm rot="18900000">
            <a:off x="3486537" y="5984908"/>
            <a:ext cx="1464312" cy="358497"/>
          </a:xfrm>
          <a:prstGeom prst="rect">
            <a:avLst/>
          </a:prstGeom>
          <a:noFill/>
        </p:spPr>
        <p:txBody>
          <a:bodyPr wrap="none" lIns="74295" tIns="37148" rIns="74295" bIns="37148" rtlCol="0">
            <a:spAutoFit/>
          </a:bodyPr>
          <a:lstStyle/>
          <a:p>
            <a:r>
              <a:rPr lang="en-GB" sz="1842" dirty="0">
                <a:solidFill>
                  <a:prstClr val="white">
                    <a:lumMod val="75000"/>
                  </a:prstClr>
                </a:solidFill>
              </a:rPr>
              <a:t>Volunteering</a:t>
            </a:r>
          </a:p>
        </p:txBody>
      </p:sp>
      <p:sp>
        <p:nvSpPr>
          <p:cNvPr id="38" name="TextBox 37"/>
          <p:cNvSpPr txBox="1"/>
          <p:nvPr userDrawn="1"/>
        </p:nvSpPr>
        <p:spPr>
          <a:xfrm rot="18900000">
            <a:off x="4095853" y="6077186"/>
            <a:ext cx="1161536" cy="358497"/>
          </a:xfrm>
          <a:prstGeom prst="rect">
            <a:avLst/>
          </a:prstGeom>
          <a:noFill/>
        </p:spPr>
        <p:txBody>
          <a:bodyPr wrap="none" lIns="74295" tIns="37148" rIns="74295" bIns="37148" rtlCol="0">
            <a:spAutoFit/>
          </a:bodyPr>
          <a:lstStyle/>
          <a:p>
            <a:r>
              <a:rPr lang="en-GB" sz="1842" dirty="0">
                <a:solidFill>
                  <a:prstClr val="white">
                    <a:lumMod val="75000"/>
                  </a:prstClr>
                </a:solidFill>
              </a:rPr>
              <a:t>Research</a:t>
            </a:r>
          </a:p>
        </p:txBody>
      </p:sp>
      <p:sp>
        <p:nvSpPr>
          <p:cNvPr id="39" name="TextBox 38"/>
          <p:cNvSpPr txBox="1"/>
          <p:nvPr userDrawn="1"/>
        </p:nvSpPr>
        <p:spPr>
          <a:xfrm rot="18900000">
            <a:off x="4442528" y="5716458"/>
            <a:ext cx="2081660" cy="358497"/>
          </a:xfrm>
          <a:prstGeom prst="rect">
            <a:avLst/>
          </a:prstGeom>
          <a:noFill/>
        </p:spPr>
        <p:txBody>
          <a:bodyPr wrap="none" lIns="74295" tIns="37148" rIns="74295" bIns="37148" rtlCol="0">
            <a:spAutoFit/>
          </a:bodyPr>
          <a:lstStyle/>
          <a:p>
            <a:r>
              <a:rPr lang="en-GB" sz="1842" dirty="0">
                <a:solidFill>
                  <a:prstClr val="white">
                    <a:lumMod val="75000"/>
                  </a:prstClr>
                </a:solidFill>
              </a:rPr>
              <a:t>Shaping the future</a:t>
            </a:r>
          </a:p>
        </p:txBody>
      </p:sp>
      <p:sp>
        <p:nvSpPr>
          <p:cNvPr id="40" name="TextBox 39"/>
          <p:cNvSpPr txBox="1"/>
          <p:nvPr userDrawn="1"/>
        </p:nvSpPr>
        <p:spPr>
          <a:xfrm rot="18900000">
            <a:off x="5179346" y="5996294"/>
            <a:ext cx="1331455" cy="358497"/>
          </a:xfrm>
          <a:prstGeom prst="rect">
            <a:avLst/>
          </a:prstGeom>
          <a:noFill/>
        </p:spPr>
        <p:txBody>
          <a:bodyPr wrap="none" lIns="74295" tIns="37148" rIns="74295" bIns="37148" rtlCol="0">
            <a:spAutoFit/>
          </a:bodyPr>
          <a:lstStyle/>
          <a:p>
            <a:r>
              <a:rPr lang="en-GB" sz="1842" dirty="0">
                <a:solidFill>
                  <a:prstClr val="white">
                    <a:lumMod val="75000"/>
                  </a:prstClr>
                </a:solidFill>
              </a:rPr>
              <a:t>Networking</a:t>
            </a:r>
          </a:p>
        </p:txBody>
      </p:sp>
      <p:sp>
        <p:nvSpPr>
          <p:cNvPr id="41" name="TextBox 40"/>
          <p:cNvSpPr txBox="1"/>
          <p:nvPr userDrawn="1"/>
        </p:nvSpPr>
        <p:spPr>
          <a:xfrm rot="18900000">
            <a:off x="5545838" y="5602006"/>
            <a:ext cx="2306081" cy="358497"/>
          </a:xfrm>
          <a:prstGeom prst="rect">
            <a:avLst/>
          </a:prstGeom>
          <a:noFill/>
        </p:spPr>
        <p:txBody>
          <a:bodyPr wrap="none" lIns="74295" tIns="37148" rIns="74295" bIns="37148" rtlCol="0">
            <a:spAutoFit/>
          </a:bodyPr>
          <a:lstStyle/>
          <a:p>
            <a:r>
              <a:rPr lang="en-GB" sz="1842" dirty="0">
                <a:solidFill>
                  <a:prstClr val="white">
                    <a:lumMod val="75000"/>
                  </a:prstClr>
                </a:solidFill>
              </a:rPr>
              <a:t>Professional support</a:t>
            </a:r>
          </a:p>
        </p:txBody>
      </p:sp>
      <p:sp>
        <p:nvSpPr>
          <p:cNvPr id="42" name="TextBox 41"/>
          <p:cNvSpPr txBox="1"/>
          <p:nvPr userDrawn="1"/>
        </p:nvSpPr>
        <p:spPr>
          <a:xfrm rot="18900000">
            <a:off x="6107482" y="5677508"/>
            <a:ext cx="2121735" cy="358497"/>
          </a:xfrm>
          <a:prstGeom prst="rect">
            <a:avLst/>
          </a:prstGeom>
          <a:noFill/>
        </p:spPr>
        <p:txBody>
          <a:bodyPr wrap="none" lIns="74295" tIns="37148" rIns="74295" bIns="37148" rtlCol="0">
            <a:spAutoFit/>
          </a:bodyPr>
          <a:lstStyle/>
          <a:p>
            <a:r>
              <a:rPr lang="en-GB" sz="1842" dirty="0">
                <a:solidFill>
                  <a:prstClr val="white">
                    <a:lumMod val="75000"/>
                  </a:prstClr>
                </a:solidFill>
              </a:rPr>
              <a:t>Enterprise and risk</a:t>
            </a:r>
          </a:p>
        </p:txBody>
      </p:sp>
      <p:sp>
        <p:nvSpPr>
          <p:cNvPr id="43" name="TextBox 42"/>
          <p:cNvSpPr txBox="1"/>
          <p:nvPr userDrawn="1"/>
        </p:nvSpPr>
        <p:spPr>
          <a:xfrm rot="18900000">
            <a:off x="6711769" y="5803342"/>
            <a:ext cx="1820370" cy="358497"/>
          </a:xfrm>
          <a:prstGeom prst="rect">
            <a:avLst/>
          </a:prstGeom>
          <a:noFill/>
        </p:spPr>
        <p:txBody>
          <a:bodyPr wrap="none" lIns="74295" tIns="37148" rIns="74295" bIns="37148" rtlCol="0">
            <a:spAutoFit/>
          </a:bodyPr>
          <a:lstStyle/>
          <a:p>
            <a:r>
              <a:rPr lang="en-GB" sz="1842" dirty="0">
                <a:solidFill>
                  <a:prstClr val="white">
                    <a:lumMod val="75000"/>
                  </a:prstClr>
                </a:solidFill>
              </a:rPr>
              <a:t>Learned society</a:t>
            </a:r>
          </a:p>
        </p:txBody>
      </p:sp>
      <p:sp>
        <p:nvSpPr>
          <p:cNvPr id="44" name="TextBox 43"/>
          <p:cNvSpPr txBox="1"/>
          <p:nvPr userDrawn="1"/>
        </p:nvSpPr>
        <p:spPr>
          <a:xfrm rot="18900000">
            <a:off x="7339260" y="6029846"/>
            <a:ext cx="1373133" cy="358497"/>
          </a:xfrm>
          <a:prstGeom prst="rect">
            <a:avLst/>
          </a:prstGeom>
          <a:noFill/>
        </p:spPr>
        <p:txBody>
          <a:bodyPr wrap="none" lIns="74295" tIns="37148" rIns="74295" bIns="37148" rtlCol="0">
            <a:spAutoFit/>
          </a:bodyPr>
          <a:lstStyle/>
          <a:p>
            <a:r>
              <a:rPr lang="en-GB" sz="1842" dirty="0">
                <a:solidFill>
                  <a:prstClr val="white">
                    <a:lumMod val="75000"/>
                  </a:prstClr>
                </a:solidFill>
              </a:rPr>
              <a:t>Opportunity</a:t>
            </a:r>
          </a:p>
        </p:txBody>
      </p:sp>
      <p:sp>
        <p:nvSpPr>
          <p:cNvPr id="45" name="TextBox 44"/>
          <p:cNvSpPr txBox="1"/>
          <p:nvPr userDrawn="1"/>
        </p:nvSpPr>
        <p:spPr>
          <a:xfrm rot="18900000">
            <a:off x="7772896" y="5643952"/>
            <a:ext cx="2161810" cy="358497"/>
          </a:xfrm>
          <a:prstGeom prst="rect">
            <a:avLst/>
          </a:prstGeom>
          <a:noFill/>
        </p:spPr>
        <p:txBody>
          <a:bodyPr wrap="none" lIns="74295" tIns="37148" rIns="74295" bIns="37148" rtlCol="0">
            <a:spAutoFit/>
          </a:bodyPr>
          <a:lstStyle/>
          <a:p>
            <a:r>
              <a:rPr lang="en-GB" sz="1842" dirty="0">
                <a:solidFill>
                  <a:prstClr val="white">
                    <a:lumMod val="75000"/>
                  </a:prstClr>
                </a:solidFill>
              </a:rPr>
              <a:t>International profile</a:t>
            </a:r>
          </a:p>
        </p:txBody>
      </p:sp>
      <p:sp>
        <p:nvSpPr>
          <p:cNvPr id="46" name="TextBox 45"/>
          <p:cNvSpPr txBox="1"/>
          <p:nvPr userDrawn="1"/>
        </p:nvSpPr>
        <p:spPr>
          <a:xfrm rot="18900000">
            <a:off x="8505174" y="6088568"/>
            <a:ext cx="1044517" cy="358497"/>
          </a:xfrm>
          <a:prstGeom prst="rect">
            <a:avLst/>
          </a:prstGeom>
          <a:noFill/>
        </p:spPr>
        <p:txBody>
          <a:bodyPr wrap="none" lIns="74295" tIns="37148" rIns="74295" bIns="37148" rtlCol="0">
            <a:spAutoFit/>
          </a:bodyPr>
          <a:lstStyle/>
          <a:p>
            <a:r>
              <a:rPr lang="en-GB" sz="1842" dirty="0">
                <a:solidFill>
                  <a:prstClr val="white">
                    <a:lumMod val="75000"/>
                  </a:prstClr>
                </a:solidFill>
              </a:rPr>
              <a:t>Journals</a:t>
            </a:r>
          </a:p>
        </p:txBody>
      </p:sp>
      <p:sp>
        <p:nvSpPr>
          <p:cNvPr id="47" name="TextBox 46"/>
          <p:cNvSpPr txBox="1"/>
          <p:nvPr userDrawn="1"/>
        </p:nvSpPr>
        <p:spPr>
          <a:xfrm rot="18900000">
            <a:off x="8961890" y="6038235"/>
            <a:ext cx="1292983" cy="358497"/>
          </a:xfrm>
          <a:prstGeom prst="rect">
            <a:avLst/>
          </a:prstGeom>
          <a:noFill/>
        </p:spPr>
        <p:txBody>
          <a:bodyPr wrap="none" lIns="74295" tIns="37148" rIns="74295" bIns="37148" rtlCol="0">
            <a:spAutoFit/>
          </a:bodyPr>
          <a:lstStyle/>
          <a:p>
            <a:r>
              <a:rPr lang="en-GB" sz="1842" dirty="0">
                <a:solidFill>
                  <a:prstClr val="white">
                    <a:lumMod val="75000"/>
                  </a:prstClr>
                </a:solidFill>
              </a:rPr>
              <a:t>Supporting</a:t>
            </a:r>
          </a:p>
        </p:txBody>
      </p:sp>
      <p:sp>
        <p:nvSpPr>
          <p:cNvPr id="48" name="TextBox 47"/>
          <p:cNvSpPr txBox="1"/>
          <p:nvPr userDrawn="1"/>
        </p:nvSpPr>
        <p:spPr>
          <a:xfrm rot="18900000">
            <a:off x="-300775" y="5582235"/>
            <a:ext cx="1135888" cy="358497"/>
          </a:xfrm>
          <a:prstGeom prst="rect">
            <a:avLst/>
          </a:prstGeom>
          <a:noFill/>
        </p:spPr>
        <p:txBody>
          <a:bodyPr wrap="none" lIns="74295" tIns="37148" rIns="74295" bIns="37148" rtlCol="0">
            <a:spAutoFit/>
          </a:bodyPr>
          <a:lstStyle/>
          <a:p>
            <a:r>
              <a:rPr lang="en-GB" sz="1842" dirty="0">
                <a:solidFill>
                  <a:prstClr val="white">
                    <a:lumMod val="75000"/>
                  </a:prstClr>
                </a:solidFill>
              </a:rPr>
              <a:t>Expertise</a:t>
            </a:r>
          </a:p>
        </p:txBody>
      </p:sp>
      <p:sp>
        <p:nvSpPr>
          <p:cNvPr id="49" name="TextBox 48"/>
          <p:cNvSpPr txBox="1"/>
          <p:nvPr userDrawn="1"/>
        </p:nvSpPr>
        <p:spPr>
          <a:xfrm rot="18900000">
            <a:off x="-183552" y="5909406"/>
            <a:ext cx="1464503" cy="358497"/>
          </a:xfrm>
          <a:prstGeom prst="rect">
            <a:avLst/>
          </a:prstGeom>
          <a:noFill/>
        </p:spPr>
        <p:txBody>
          <a:bodyPr wrap="none" lIns="74295" tIns="37148" rIns="74295" bIns="37148" rtlCol="0">
            <a:spAutoFit/>
          </a:bodyPr>
          <a:lstStyle/>
          <a:p>
            <a:r>
              <a:rPr lang="en-GB" sz="1842" dirty="0">
                <a:solidFill>
                  <a:prstClr val="white">
                    <a:lumMod val="75000"/>
                  </a:prstClr>
                </a:solidFill>
              </a:rPr>
              <a:t>Sponsorship</a:t>
            </a:r>
          </a:p>
        </p:txBody>
      </p:sp>
      <p:sp>
        <p:nvSpPr>
          <p:cNvPr id="50" name="TextBox 49"/>
          <p:cNvSpPr txBox="1"/>
          <p:nvPr userDrawn="1"/>
        </p:nvSpPr>
        <p:spPr>
          <a:xfrm rot="18900000">
            <a:off x="207928" y="5691291"/>
            <a:ext cx="2174634" cy="358497"/>
          </a:xfrm>
          <a:prstGeom prst="rect">
            <a:avLst/>
          </a:prstGeom>
          <a:noFill/>
        </p:spPr>
        <p:txBody>
          <a:bodyPr wrap="none" lIns="74295" tIns="37148" rIns="74295" bIns="37148" rtlCol="0">
            <a:spAutoFit/>
          </a:bodyPr>
          <a:lstStyle/>
          <a:p>
            <a:r>
              <a:rPr lang="en-GB" sz="1842" dirty="0">
                <a:solidFill>
                  <a:prstClr val="white">
                    <a:lumMod val="75000"/>
                  </a:prstClr>
                </a:solidFill>
              </a:rPr>
              <a:t>Thought leadership</a:t>
            </a:r>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4C6D7342-4D5C-4102-90EA-29FCD698AAD9}" type="datetime4">
              <a:rPr lang="en-US" smtClean="0">
                <a:solidFill>
                  <a:srgbClr val="3F4548"/>
                </a:solidFill>
              </a:rPr>
              <a:t>May 4, 2018</a:t>
            </a:fld>
            <a:endParaRPr lang="en-GB" dirty="0">
              <a:solidFill>
                <a:srgbClr val="3F4548"/>
              </a:solidFill>
            </a:endParaRPr>
          </a:p>
        </p:txBody>
      </p:sp>
    </p:spTree>
    <p:extLst>
      <p:ext uri="{BB962C8B-B14F-4D97-AF65-F5344CB8AC3E}">
        <p14:creationId xmlns:p14="http://schemas.microsoft.com/office/powerpoint/2010/main" val="3029108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982471"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78812839-EF9D-441B-B16B-10675FDEB8C2}" type="datetime4">
              <a:rPr lang="en-US" smtClean="0">
                <a:solidFill>
                  <a:prstClr val="white"/>
                </a:solidFill>
              </a:rPr>
              <a:t>May 4,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485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68774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A8046FEB-0179-46D9-9422-F768CA5CB408}" type="datetime4">
              <a:rPr lang="en-US" smtClean="0">
                <a:solidFill>
                  <a:srgbClr val="3F4548"/>
                </a:solidFill>
              </a:rPr>
              <a:t>May 4,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089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063184"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6A59C04B-3AEC-4CA8-85B4-139F0F08EC05}" type="datetime4">
              <a:rPr lang="en-US" smtClean="0">
                <a:solidFill>
                  <a:prstClr val="white"/>
                </a:solidFill>
              </a:rPr>
              <a:t>May 4,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52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2378471" cy="331788"/>
          </a:xfrm>
        </p:spPr>
        <p:txBody>
          <a:bodyPr/>
          <a:lstStyle>
            <a:lvl1pPr>
              <a:defRPr>
                <a:solidFill>
                  <a:schemeClr val="tx1"/>
                </a:solidFill>
              </a:defRPr>
            </a:lvl1pPr>
          </a:lstStyle>
          <a:p>
            <a:fld id="{021096EB-D65E-48C6-9675-D7028A27F200}" type="datetime4">
              <a:rPr lang="en-US" smtClean="0"/>
              <a:t>May 4, 2018</a:t>
            </a:fld>
            <a:endParaRPr lang="en-GB" dirty="0"/>
          </a:p>
        </p:txBody>
      </p:sp>
    </p:spTree>
    <p:extLst>
      <p:ext uri="{BB962C8B-B14F-4D97-AF65-F5344CB8AC3E}">
        <p14:creationId xmlns:p14="http://schemas.microsoft.com/office/powerpoint/2010/main" val="261485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723585"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4" y="6410333"/>
            <a:ext cx="1500435" cy="300075"/>
          </a:xfrm>
          <a:gradFill>
            <a:gsLst>
              <a:gs pos="0">
                <a:schemeClr val="bg2">
                  <a:alpha val="53000"/>
                </a:schemeClr>
              </a:gs>
              <a:gs pos="100000">
                <a:schemeClr val="bg1">
                  <a:alpha val="54000"/>
                </a:schemeClr>
              </a:gs>
            </a:gsLst>
            <a:lin ang="5400000" scaled="0"/>
          </a:gradFill>
          <a:effectLst>
            <a:softEdge rad="31750"/>
          </a:effectLst>
        </p:spPr>
        <p:txBody>
          <a:bodyPr/>
          <a:lstStyle>
            <a:lvl1pPr>
              <a:defRPr>
                <a:solidFill>
                  <a:schemeClr val="tx1"/>
                </a:solidFill>
              </a:defRPr>
            </a:lvl1pPr>
          </a:lstStyle>
          <a:p>
            <a:fld id="{71FAAA81-B4B6-455E-84EB-CC223342BEAA}" type="datetime4">
              <a:rPr lang="en-US" smtClean="0">
                <a:solidFill>
                  <a:srgbClr val="3F4548"/>
                </a:solidFill>
              </a:rPr>
              <a:t>May 4,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004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A8E4DC7A-EDDD-49B3-B38C-28BCD9448F2C}" type="datetime4">
              <a:rPr lang="en-US" smtClean="0">
                <a:solidFill>
                  <a:srgbClr val="3F4548"/>
                </a:solidFill>
              </a:rPr>
              <a:t>May 4, 2018</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2545764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01154" y="1557338"/>
            <a:ext cx="440954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66D1CEF5-0F10-451D-B9D5-9AEB51C072BE}" type="datetime4">
              <a:rPr lang="en-US" smtClean="0">
                <a:solidFill>
                  <a:srgbClr val="3F4548"/>
                </a:solidFill>
              </a:rPr>
              <a:t>May 4, 2018</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103905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0088" y="404664"/>
            <a:ext cx="89154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95300" y="1535113"/>
            <a:ext cx="4376870"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032110" y="1535113"/>
            <a:ext cx="4378591"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6" name="Content Placeholder 5"/>
          <p:cNvSpPr>
            <a:spLocks noGrp="1"/>
          </p:cNvSpPr>
          <p:nvPr>
            <p:ph sz="quarter" idx="4"/>
          </p:nvPr>
        </p:nvSpPr>
        <p:spPr>
          <a:xfrm>
            <a:off x="5032110" y="2174875"/>
            <a:ext cx="4378591"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614B4536-7706-4A32-A171-8A3CEF879982}" type="datetime4">
              <a:rPr lang="en-US" smtClean="0">
                <a:solidFill>
                  <a:srgbClr val="3F4548"/>
                </a:solidFill>
              </a:rPr>
              <a:t>May 4, 2018</a:t>
            </a:fld>
            <a:endParaRPr lang="en-GB">
              <a:solidFill>
                <a:srgbClr val="3F4548"/>
              </a:solidFill>
            </a:endParaRPr>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2483482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AA50175C-7596-4AE8-BE3F-51C9E3F32AF3}" type="datetime4">
              <a:rPr lang="en-US" smtClean="0">
                <a:solidFill>
                  <a:srgbClr val="3F4548"/>
                </a:solidFill>
              </a:rPr>
              <a:t>May 4, 2018</a:t>
            </a:fld>
            <a:endParaRPr lang="en-GB">
              <a:solidFill>
                <a:srgbClr val="3F4548"/>
              </a:solidFill>
            </a:endParaRPr>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9860093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E6E8E07-5FFD-4053-8A50-A66349DC2BA5}" type="datetime4">
              <a:rPr lang="en-US" smtClean="0">
                <a:solidFill>
                  <a:srgbClr val="3F4548"/>
                </a:solidFill>
              </a:rPr>
              <a:t>May 4, 2018</a:t>
            </a:fld>
            <a:endParaRPr lang="en-GB">
              <a:solidFill>
                <a:srgbClr val="3F4548"/>
              </a:solidFill>
            </a:endParaRPr>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738081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233" y="404813"/>
            <a:ext cx="8982471"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5001154" y="1557338"/>
            <a:ext cx="4409547" cy="4640263"/>
          </a:xfrm>
        </p:spPr>
        <p:txBody>
          <a:bodyPr/>
          <a:lstStyle>
            <a:lvl1pPr>
              <a:defRPr sz="1842"/>
            </a:lvl1pPr>
          </a:lstStyle>
          <a:p>
            <a:r>
              <a:rPr lang="en-US"/>
              <a:t>Click icon to add chart</a:t>
            </a:r>
            <a:endParaRPr lang="en-GB" dirty="0"/>
          </a:p>
        </p:txBody>
      </p:sp>
      <p:sp>
        <p:nvSpPr>
          <p:cNvPr id="5" name="Date Placeholder 4"/>
          <p:cNvSpPr>
            <a:spLocks noGrp="1"/>
          </p:cNvSpPr>
          <p:nvPr>
            <p:ph type="dt" sz="half" idx="10"/>
          </p:nvPr>
        </p:nvSpPr>
        <p:spPr>
          <a:xfrm>
            <a:off x="428232" y="6410326"/>
            <a:ext cx="2184135" cy="331788"/>
          </a:xfrm>
        </p:spPr>
        <p:txBody>
          <a:bodyPr/>
          <a:lstStyle>
            <a:lvl1pPr>
              <a:defRPr/>
            </a:lvl1pPr>
          </a:lstStyle>
          <a:p>
            <a:fld id="{BFB6E507-E821-4AE8-ADE0-EE4760E41BEA}" type="datetime4">
              <a:rPr lang="en-US" smtClean="0">
                <a:solidFill>
                  <a:srgbClr val="3F4548"/>
                </a:solidFill>
              </a:rPr>
              <a:t>May 4, 2018</a:t>
            </a:fld>
            <a:endParaRPr lang="en-GB">
              <a:solidFill>
                <a:srgbClr val="3F4548"/>
              </a:solidFill>
            </a:endParaRPr>
          </a:p>
        </p:txBody>
      </p:sp>
      <p:sp>
        <p:nvSpPr>
          <p:cNvPr id="6" name="Footer Placeholder 5"/>
          <p:cNvSpPr>
            <a:spLocks noGrp="1"/>
          </p:cNvSpPr>
          <p:nvPr>
            <p:ph type="ftr" sz="quarter" idx="11"/>
          </p:nvPr>
        </p:nvSpPr>
        <p:spPr>
          <a:xfrm>
            <a:off x="2612370" y="6410326"/>
            <a:ext cx="4681273"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8776100" y="6402396"/>
            <a:ext cx="701675"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207367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2378471" cy="331788"/>
          </a:xfrm>
        </p:spPr>
        <p:txBody>
          <a:bodyPr/>
          <a:lstStyle>
            <a:lvl1pPr>
              <a:defRPr>
                <a:solidFill>
                  <a:schemeClr val="tx1"/>
                </a:solidFill>
              </a:defRPr>
            </a:lvl1pPr>
          </a:lstStyle>
          <a:p>
            <a:fld id="{531681B8-6BE7-4683-94C9-6F5E79F58446}" type="datetime4">
              <a:rPr lang="en-US" smtClean="0"/>
              <a:t>May 4, 2018</a:t>
            </a:fld>
            <a:endParaRPr lang="en-GB" dirty="0"/>
          </a:p>
        </p:txBody>
      </p:sp>
    </p:spTree>
    <p:extLst>
      <p:ext uri="{BB962C8B-B14F-4D97-AF65-F5344CB8AC3E}">
        <p14:creationId xmlns:p14="http://schemas.microsoft.com/office/powerpoint/2010/main" val="245234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2378471" cy="331788"/>
          </a:xfrm>
        </p:spPr>
        <p:txBody>
          <a:bodyPr/>
          <a:lstStyle>
            <a:lvl1pPr>
              <a:defRPr>
                <a:solidFill>
                  <a:schemeClr val="tx1"/>
                </a:solidFill>
              </a:defRPr>
            </a:lvl1pPr>
          </a:lstStyle>
          <a:p>
            <a:fld id="{0031C0CA-99AF-4031-9FEC-F293E562BA5A}" type="datetime4">
              <a:rPr lang="en-US" smtClean="0"/>
              <a:t>May 4, 2018</a:t>
            </a:fld>
            <a:endParaRPr lang="en-GB" dirty="0"/>
          </a:p>
        </p:txBody>
      </p:sp>
    </p:spTree>
    <p:extLst>
      <p:ext uri="{BB962C8B-B14F-4D97-AF65-F5344CB8AC3E}">
        <p14:creationId xmlns:p14="http://schemas.microsoft.com/office/powerpoint/2010/main" val="90730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F652C06C-9DEF-4B03-A813-6E346C7FD90A}" type="datetime4">
              <a:rPr lang="en-US" smtClean="0"/>
              <a:t>May 4, 2018</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1736545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28228" y="1557338"/>
            <a:ext cx="4407826"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01154" y="1557338"/>
            <a:ext cx="4409546"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3BE414CE-F7A5-4A63-975F-0F9AEA4766AE}" type="datetime4">
              <a:rPr lang="en-US" smtClean="0"/>
              <a:t>May 4, 2018</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4288328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w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w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wmf"/><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229" y="404813"/>
            <a:ext cx="89824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28229" y="1557338"/>
            <a:ext cx="8982471"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428229" y="6410325"/>
            <a:ext cx="218413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fld id="{80E708CB-594A-4129-92D8-4206768FC426}" type="datetime4">
              <a:rPr lang="en-US" smtClean="0"/>
              <a:t>May 4, 2018</a:t>
            </a:fld>
            <a:endParaRPr lang="en-GB" dirty="0"/>
          </a:p>
        </p:txBody>
      </p:sp>
      <p:sp>
        <p:nvSpPr>
          <p:cNvPr id="1029" name="Rectangle 5"/>
          <p:cNvSpPr>
            <a:spLocks noGrp="1" noChangeArrowheads="1"/>
          </p:cNvSpPr>
          <p:nvPr>
            <p:ph type="ftr" sz="quarter" idx="3"/>
          </p:nvPr>
        </p:nvSpPr>
        <p:spPr bwMode="auto">
          <a:xfrm>
            <a:off x="2612365" y="6410325"/>
            <a:ext cx="4681273"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8776097" y="6402389"/>
            <a:ext cx="7016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507340" y="6329363"/>
            <a:ext cx="8891323" cy="0"/>
          </a:xfrm>
          <a:prstGeom prst="line">
            <a:avLst/>
          </a:prstGeom>
          <a:noFill/>
          <a:ln w="12700">
            <a:solidFill>
              <a:srgbClr val="D9AB1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050" name="Picture 2" descr="E:\Pants Work\Current Work\Actuaries 2011\Logos all\IFOA Logo\Lanscape - Standard\WMF logos\IFOA_logo_L_RGB.wm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95274" y="5658361"/>
            <a:ext cx="1422222" cy="5789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64"/>
          <p:cNvGrpSpPr/>
          <p:nvPr/>
        </p:nvGrpSpPr>
        <p:grpSpPr>
          <a:xfrm>
            <a:off x="-3137354" y="0"/>
            <a:ext cx="3018256" cy="6858000"/>
            <a:chOff x="-3137354" y="0"/>
            <a:chExt cx="3018256" cy="6858000"/>
          </a:xfrm>
        </p:grpSpPr>
        <p:sp>
          <p:nvSpPr>
            <p:cNvPr id="12" name="Rectangle 1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2982572" y="99308"/>
              <a:ext cx="2839661" cy="153888"/>
            </a:xfrm>
            <a:prstGeom prst="rect">
              <a:avLst/>
            </a:prstGeom>
            <a:noFill/>
          </p:spPr>
          <p:txBody>
            <a:bodyPr wrap="square" lIns="0" tIns="0" rIns="0" bIns="0" rtlCol="0">
              <a:spAutoFit/>
            </a:bodyPr>
            <a:lstStyle/>
            <a:p>
              <a:r>
                <a:rPr lang="en-GB" sz="1000" b="1" dirty="0">
                  <a:solidFill>
                    <a:schemeClr val="accent2"/>
                  </a:solidFill>
                </a:rPr>
                <a:t>Colour</a:t>
              </a:r>
              <a:r>
                <a:rPr lang="en-GB" sz="1000" b="1" baseline="0" dirty="0">
                  <a:solidFill>
                    <a:schemeClr val="accent2"/>
                  </a:solidFill>
                </a:rPr>
                <a:t> palette for PowerPoint presentations</a:t>
              </a:r>
              <a:endParaRPr lang="en-US" sz="1000" b="1" dirty="0">
                <a:solidFill>
                  <a:schemeClr val="accent2"/>
                </a:solidFill>
              </a:endParaRPr>
            </a:p>
          </p:txBody>
        </p:sp>
        <p:grpSp>
          <p:nvGrpSpPr>
            <p:cNvPr id="14" name="Group 58"/>
            <p:cNvGrpSpPr/>
            <p:nvPr userDrawn="1"/>
          </p:nvGrpSpPr>
          <p:grpSpPr>
            <a:xfrm>
              <a:off x="-2982571" y="476672"/>
              <a:ext cx="2863473" cy="307777"/>
              <a:chOff x="-2982571" y="476672"/>
              <a:chExt cx="2863473" cy="307777"/>
            </a:xfrm>
          </p:grpSpPr>
          <p:sp>
            <p:nvSpPr>
              <p:cNvPr id="5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11"/>
              <p:cNvSpPr txBox="1"/>
              <p:nvPr userDrawn="1"/>
            </p:nvSpPr>
            <p:spPr>
              <a:xfrm>
                <a:off x="-2518224" y="476672"/>
                <a:ext cx="2399126" cy="307777"/>
              </a:xfrm>
              <a:prstGeom prst="rect">
                <a:avLst/>
              </a:prstGeom>
              <a:noFill/>
            </p:spPr>
            <p:txBody>
              <a:bodyPr wrap="square" lIns="0" tIns="0" rIns="0" bIns="0" rtlCol="0">
                <a:spAutoFit/>
              </a:bodyPr>
              <a:lstStyle/>
              <a:p>
                <a:r>
                  <a:rPr lang="en-GB" sz="1000" dirty="0"/>
                  <a:t>Dark blue</a:t>
                </a:r>
              </a:p>
              <a:p>
                <a:r>
                  <a:rPr lang="en-GB" sz="1000" dirty="0"/>
                  <a:t>R17</a:t>
                </a:r>
                <a:r>
                  <a:rPr lang="en-GB" sz="1000" baseline="0" dirty="0"/>
                  <a:t>  G52  B88</a:t>
                </a:r>
                <a:endParaRPr lang="en-US" sz="1000" dirty="0"/>
              </a:p>
            </p:txBody>
          </p:sp>
        </p:grpSp>
        <p:grpSp>
          <p:nvGrpSpPr>
            <p:cNvPr id="15" name="Group 13"/>
            <p:cNvGrpSpPr/>
            <p:nvPr userDrawn="1"/>
          </p:nvGrpSpPr>
          <p:grpSpPr>
            <a:xfrm>
              <a:off x="-2982575" y="882170"/>
              <a:ext cx="2863476" cy="307777"/>
              <a:chOff x="-2928990" y="365095"/>
              <a:chExt cx="2643206" cy="307777"/>
            </a:xfrm>
          </p:grpSpPr>
          <p:sp>
            <p:nvSpPr>
              <p:cNvPr id="54" name="Rectangle 14"/>
              <p:cNvSpPr/>
              <p:nvPr userDrawn="1"/>
            </p:nvSpPr>
            <p:spPr>
              <a:xfrm>
                <a:off x="-2928990" y="365095"/>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15"/>
              <p:cNvSpPr txBox="1"/>
              <p:nvPr userDrawn="1"/>
            </p:nvSpPr>
            <p:spPr>
              <a:xfrm>
                <a:off x="-2500362" y="365095"/>
                <a:ext cx="2214578" cy="307777"/>
              </a:xfrm>
              <a:prstGeom prst="rect">
                <a:avLst/>
              </a:prstGeom>
              <a:noFill/>
            </p:spPr>
            <p:txBody>
              <a:bodyPr wrap="square" lIns="0" tIns="0" rIns="0" bIns="0" rtlCol="0">
                <a:spAutoFit/>
              </a:bodyPr>
              <a:lstStyle/>
              <a:p>
                <a:r>
                  <a:rPr lang="en-GB" sz="1000" dirty="0"/>
                  <a:t>Gold</a:t>
                </a:r>
              </a:p>
              <a:p>
                <a:r>
                  <a:rPr lang="en-GB" sz="1000" dirty="0"/>
                  <a:t>R217</a:t>
                </a:r>
                <a:r>
                  <a:rPr lang="en-GB" sz="1000" baseline="0" dirty="0"/>
                  <a:t>  G171  B22</a:t>
                </a:r>
                <a:endParaRPr lang="en-US" sz="800" dirty="0"/>
              </a:p>
            </p:txBody>
          </p:sp>
        </p:grpSp>
        <p:grpSp>
          <p:nvGrpSpPr>
            <p:cNvPr id="16" name="Group 16"/>
            <p:cNvGrpSpPr/>
            <p:nvPr userDrawn="1"/>
          </p:nvGrpSpPr>
          <p:grpSpPr>
            <a:xfrm>
              <a:off x="-2982575" y="1277829"/>
              <a:ext cx="2863476" cy="307777"/>
              <a:chOff x="-2928990" y="63509"/>
              <a:chExt cx="2643206" cy="307777"/>
            </a:xfrm>
          </p:grpSpPr>
          <p:sp>
            <p:nvSpPr>
              <p:cNvPr id="52" name="Rectangle 17"/>
              <p:cNvSpPr/>
              <p:nvPr userDrawn="1"/>
            </p:nvSpPr>
            <p:spPr>
              <a:xfrm>
                <a:off x="-2928990" y="63509"/>
                <a:ext cx="285752" cy="28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18"/>
              <p:cNvSpPr txBox="1"/>
              <p:nvPr userDrawn="1"/>
            </p:nvSpPr>
            <p:spPr>
              <a:xfrm>
                <a:off x="-2500362" y="63509"/>
                <a:ext cx="2214578" cy="307777"/>
              </a:xfrm>
              <a:prstGeom prst="rect">
                <a:avLst/>
              </a:prstGeom>
              <a:noFill/>
            </p:spPr>
            <p:txBody>
              <a:bodyPr wrap="square" lIns="0" tIns="0" rIns="0" bIns="0" rtlCol="0">
                <a:spAutoFit/>
              </a:bodyPr>
              <a:lstStyle/>
              <a:p>
                <a:r>
                  <a:rPr lang="en-GB" sz="1000" dirty="0"/>
                  <a:t>Mid blue</a:t>
                </a:r>
              </a:p>
              <a:p>
                <a:r>
                  <a:rPr lang="en-GB" sz="1000" dirty="0"/>
                  <a:t>R64</a:t>
                </a:r>
                <a:r>
                  <a:rPr lang="en-GB" sz="1000" baseline="0" dirty="0"/>
                  <a:t>  G150  B184</a:t>
                </a:r>
                <a:endParaRPr lang="en-US" sz="1000" dirty="0"/>
              </a:p>
            </p:txBody>
          </p:sp>
        </p:grpSp>
        <p:sp>
          <p:nvSpPr>
            <p:cNvPr id="17" name="TextBox 16"/>
            <p:cNvSpPr txBox="1"/>
            <p:nvPr userDrawn="1"/>
          </p:nvSpPr>
          <p:spPr>
            <a:xfrm>
              <a:off x="-2982571" y="2122984"/>
              <a:ext cx="2399126" cy="153888"/>
            </a:xfrm>
            <a:prstGeom prst="rect">
              <a:avLst/>
            </a:prstGeom>
            <a:noFill/>
          </p:spPr>
          <p:txBody>
            <a:bodyPr wrap="square" lIns="0" tIns="0" rIns="0" bIns="0" rtlCol="0">
              <a:spAutoFit/>
            </a:bodyPr>
            <a:lstStyle/>
            <a:p>
              <a:r>
                <a:rPr lang="en-GB" sz="1000" b="1" dirty="0">
                  <a:solidFill>
                    <a:schemeClr val="accent1"/>
                  </a:solidFill>
                </a:rPr>
                <a:t>Secondary colour palette</a:t>
              </a:r>
              <a:endParaRPr lang="en-US" sz="1000" b="1" dirty="0">
                <a:solidFill>
                  <a:schemeClr val="accent1"/>
                </a:solidFill>
              </a:endParaRPr>
            </a:p>
          </p:txBody>
        </p:sp>
        <p:sp>
          <p:nvSpPr>
            <p:cNvPr id="18" name="TextBox 17"/>
            <p:cNvSpPr txBox="1"/>
            <p:nvPr userDrawn="1"/>
          </p:nvSpPr>
          <p:spPr>
            <a:xfrm>
              <a:off x="-2982571" y="260648"/>
              <a:ext cx="2399126" cy="153888"/>
            </a:xfrm>
            <a:prstGeom prst="rect">
              <a:avLst/>
            </a:prstGeom>
            <a:noFill/>
          </p:spPr>
          <p:txBody>
            <a:bodyPr wrap="square" lIns="0" tIns="0" rIns="0" bIns="0" rtlCol="0">
              <a:spAutoFit/>
            </a:bodyPr>
            <a:lstStyle/>
            <a:p>
              <a:pPr>
                <a:tabLst>
                  <a:tab pos="2419350" algn="l"/>
                </a:tabLst>
              </a:pPr>
              <a:r>
                <a:rPr lang="en-GB" sz="1000" b="1" dirty="0">
                  <a:solidFill>
                    <a:schemeClr val="accent1"/>
                  </a:solidFill>
                </a:rPr>
                <a:t>Primary colour palette</a:t>
              </a:r>
              <a:endParaRPr lang="en-US" sz="1000" b="1" dirty="0">
                <a:solidFill>
                  <a:schemeClr val="accent1"/>
                </a:solidFill>
              </a:endParaRPr>
            </a:p>
          </p:txBody>
        </p:sp>
        <p:grpSp>
          <p:nvGrpSpPr>
            <p:cNvPr id="19" name="Group 24"/>
            <p:cNvGrpSpPr/>
            <p:nvPr userDrawn="1"/>
          </p:nvGrpSpPr>
          <p:grpSpPr>
            <a:xfrm>
              <a:off x="-2982575" y="1688965"/>
              <a:ext cx="2863476" cy="307777"/>
              <a:chOff x="-2928990" y="63509"/>
              <a:chExt cx="2643206" cy="307777"/>
            </a:xfrm>
          </p:grpSpPr>
          <p:sp>
            <p:nvSpPr>
              <p:cNvPr id="50" name="Rectangle 4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userDrawn="1"/>
            </p:nvSpPr>
            <p:spPr>
              <a:xfrm>
                <a:off x="-2500362" y="63509"/>
                <a:ext cx="2214578" cy="307777"/>
              </a:xfrm>
              <a:prstGeom prst="rect">
                <a:avLst/>
              </a:prstGeom>
              <a:noFill/>
            </p:spPr>
            <p:txBody>
              <a:bodyPr wrap="square" lIns="0" tIns="0" rIns="0" bIns="0" rtlCol="0">
                <a:spAutoFit/>
              </a:bodyPr>
              <a:lstStyle/>
              <a:p>
                <a:r>
                  <a:rPr lang="en-GB" sz="1000" dirty="0"/>
                  <a:t>Light grey</a:t>
                </a:r>
              </a:p>
              <a:p>
                <a:r>
                  <a:rPr lang="en-GB" sz="1000" dirty="0"/>
                  <a:t>R63</a:t>
                </a:r>
                <a:r>
                  <a:rPr lang="en-GB" sz="1000" baseline="0" dirty="0"/>
                  <a:t>  G69  B72</a:t>
                </a:r>
                <a:endParaRPr lang="en-US" sz="1000" dirty="0"/>
              </a:p>
            </p:txBody>
          </p:sp>
        </p:grpSp>
        <p:grpSp>
          <p:nvGrpSpPr>
            <p:cNvPr id="20" name="Group 27"/>
            <p:cNvGrpSpPr/>
            <p:nvPr userDrawn="1"/>
          </p:nvGrpSpPr>
          <p:grpSpPr>
            <a:xfrm>
              <a:off x="-2982575" y="2733370"/>
              <a:ext cx="2863476" cy="307777"/>
              <a:chOff x="-2928990" y="696778"/>
              <a:chExt cx="2643206" cy="307777"/>
            </a:xfrm>
          </p:grpSpPr>
          <p:sp>
            <p:nvSpPr>
              <p:cNvPr id="48" name="Rectangle 4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Pea green</a:t>
                </a:r>
              </a:p>
              <a:p>
                <a:r>
                  <a:rPr lang="en-GB" sz="1000" dirty="0"/>
                  <a:t>R121</a:t>
                </a:r>
                <a:r>
                  <a:rPr lang="en-GB" sz="1000" baseline="0" dirty="0"/>
                  <a:t>  G163  B42</a:t>
                </a:r>
                <a:endParaRPr lang="en-US" sz="1000" dirty="0"/>
              </a:p>
            </p:txBody>
          </p:sp>
        </p:grpSp>
        <p:grpSp>
          <p:nvGrpSpPr>
            <p:cNvPr id="21" name="Group 60"/>
            <p:cNvGrpSpPr/>
            <p:nvPr userDrawn="1"/>
          </p:nvGrpSpPr>
          <p:grpSpPr>
            <a:xfrm>
              <a:off x="-2982571" y="3144506"/>
              <a:ext cx="2863473" cy="307777"/>
              <a:chOff x="-2982571" y="3144506"/>
              <a:chExt cx="2863473" cy="307777"/>
            </a:xfrm>
          </p:grpSpPr>
          <p:sp>
            <p:nvSpPr>
              <p:cNvPr id="46" name="Rectangle 4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userDrawn="1"/>
            </p:nvSpPr>
            <p:spPr>
              <a:xfrm>
                <a:off x="-2518224" y="3144506"/>
                <a:ext cx="2399126" cy="307777"/>
              </a:xfrm>
              <a:prstGeom prst="rect">
                <a:avLst/>
              </a:prstGeom>
              <a:noFill/>
            </p:spPr>
            <p:txBody>
              <a:bodyPr wrap="square" lIns="0" tIns="0" rIns="0" bIns="0" rtlCol="0">
                <a:spAutoFit/>
              </a:bodyPr>
              <a:lstStyle/>
              <a:p>
                <a:r>
                  <a:rPr lang="en-GB" sz="1000" dirty="0"/>
                  <a:t>Forest green</a:t>
                </a:r>
              </a:p>
              <a:p>
                <a:r>
                  <a:rPr lang="en-GB" sz="1000" dirty="0"/>
                  <a:t>R</a:t>
                </a:r>
                <a:r>
                  <a:rPr lang="en-GB" sz="1000" baseline="0" dirty="0"/>
                  <a:t>0 G132  B82</a:t>
                </a:r>
                <a:endParaRPr lang="en-US" sz="1000" dirty="0"/>
              </a:p>
            </p:txBody>
          </p:sp>
        </p:grpSp>
        <p:grpSp>
          <p:nvGrpSpPr>
            <p:cNvPr id="22" name="Group 33"/>
            <p:cNvGrpSpPr/>
            <p:nvPr userDrawn="1"/>
          </p:nvGrpSpPr>
          <p:grpSpPr>
            <a:xfrm>
              <a:off x="-2982575" y="3555642"/>
              <a:ext cx="2863476" cy="307777"/>
              <a:chOff x="-2928990" y="696778"/>
              <a:chExt cx="2643206" cy="307777"/>
            </a:xfrm>
          </p:grpSpPr>
          <p:sp>
            <p:nvSpPr>
              <p:cNvPr id="44" name="Rectangle 4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Bottle green</a:t>
                </a:r>
              </a:p>
              <a:p>
                <a:r>
                  <a:rPr lang="en-GB" sz="1000" dirty="0"/>
                  <a:t>R17</a:t>
                </a:r>
                <a:r>
                  <a:rPr lang="en-GB" sz="1000" baseline="0" dirty="0"/>
                  <a:t>  G179  B162</a:t>
                </a:r>
                <a:endParaRPr lang="en-US" sz="1000" dirty="0"/>
              </a:p>
            </p:txBody>
          </p:sp>
        </p:grpSp>
        <p:grpSp>
          <p:nvGrpSpPr>
            <p:cNvPr id="23" name="Group 36"/>
            <p:cNvGrpSpPr/>
            <p:nvPr userDrawn="1"/>
          </p:nvGrpSpPr>
          <p:grpSpPr>
            <a:xfrm>
              <a:off x="-2982575" y="3966778"/>
              <a:ext cx="2863476" cy="307777"/>
              <a:chOff x="-2928990" y="696778"/>
              <a:chExt cx="2643206" cy="307777"/>
            </a:xfrm>
          </p:grpSpPr>
          <p:sp>
            <p:nvSpPr>
              <p:cNvPr id="42" name="Rectangle 4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Cyan</a:t>
                </a:r>
              </a:p>
              <a:p>
                <a:r>
                  <a:rPr lang="en-GB" sz="1000" dirty="0"/>
                  <a:t>R0</a:t>
                </a:r>
                <a:r>
                  <a:rPr lang="en-GB" sz="1000" baseline="0" dirty="0"/>
                  <a:t>  G156  B200</a:t>
                </a:r>
                <a:endParaRPr lang="en-US" sz="1000" dirty="0"/>
              </a:p>
            </p:txBody>
          </p:sp>
        </p:grpSp>
        <p:grpSp>
          <p:nvGrpSpPr>
            <p:cNvPr id="24" name="Group 63"/>
            <p:cNvGrpSpPr/>
            <p:nvPr userDrawn="1"/>
          </p:nvGrpSpPr>
          <p:grpSpPr>
            <a:xfrm>
              <a:off x="-2982571" y="4377914"/>
              <a:ext cx="2863473" cy="307777"/>
              <a:chOff x="-2982571" y="4377914"/>
              <a:chExt cx="2863473" cy="307777"/>
            </a:xfrm>
          </p:grpSpPr>
          <p:sp>
            <p:nvSpPr>
              <p:cNvPr id="40" name="Rectangle 3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userDrawn="1"/>
            </p:nvSpPr>
            <p:spPr>
              <a:xfrm>
                <a:off x="-2518224" y="4377914"/>
                <a:ext cx="2399126" cy="307777"/>
              </a:xfrm>
              <a:prstGeom prst="rect">
                <a:avLst/>
              </a:prstGeom>
              <a:noFill/>
            </p:spPr>
            <p:txBody>
              <a:bodyPr wrap="square" lIns="0" tIns="0" rIns="0" bIns="0" rtlCol="0">
                <a:spAutoFit/>
              </a:bodyPr>
              <a:lstStyle/>
              <a:p>
                <a:r>
                  <a:rPr lang="en-GB" sz="1000" dirty="0"/>
                  <a:t>Light blue</a:t>
                </a:r>
              </a:p>
              <a:p>
                <a:r>
                  <a:rPr lang="en-GB" sz="1000" dirty="0"/>
                  <a:t>R124</a:t>
                </a:r>
                <a:r>
                  <a:rPr lang="en-GB" sz="1000" baseline="0" dirty="0"/>
                  <a:t>  G179  B225</a:t>
                </a:r>
                <a:endParaRPr lang="en-US" sz="1000" dirty="0"/>
              </a:p>
            </p:txBody>
          </p:sp>
        </p:grpSp>
        <p:grpSp>
          <p:nvGrpSpPr>
            <p:cNvPr id="25" name="Group 43"/>
            <p:cNvGrpSpPr/>
            <p:nvPr userDrawn="1"/>
          </p:nvGrpSpPr>
          <p:grpSpPr>
            <a:xfrm>
              <a:off x="-2982575" y="4789050"/>
              <a:ext cx="2863476" cy="307777"/>
              <a:chOff x="-2928990" y="696778"/>
              <a:chExt cx="2643206" cy="307777"/>
            </a:xfrm>
          </p:grpSpPr>
          <p:sp>
            <p:nvSpPr>
              <p:cNvPr id="38" name="Rectangle 3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Violet</a:t>
                </a:r>
              </a:p>
              <a:p>
                <a:r>
                  <a:rPr lang="en-GB" sz="1000" dirty="0"/>
                  <a:t>R128</a:t>
                </a:r>
                <a:r>
                  <a:rPr lang="en-GB" sz="1000" baseline="0" dirty="0"/>
                  <a:t>  G118  B207</a:t>
                </a:r>
                <a:endParaRPr lang="en-US" sz="1000" dirty="0"/>
              </a:p>
            </p:txBody>
          </p:sp>
        </p:grpSp>
        <p:grpSp>
          <p:nvGrpSpPr>
            <p:cNvPr id="26" name="Group 46"/>
            <p:cNvGrpSpPr/>
            <p:nvPr userDrawn="1"/>
          </p:nvGrpSpPr>
          <p:grpSpPr>
            <a:xfrm>
              <a:off x="-2982575" y="5200186"/>
              <a:ext cx="2863476" cy="307777"/>
              <a:chOff x="-2928990" y="696778"/>
              <a:chExt cx="2643206" cy="307777"/>
            </a:xfrm>
          </p:grpSpPr>
          <p:sp>
            <p:nvSpPr>
              <p:cNvPr id="36" name="Rectangle 3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Purple</a:t>
                </a:r>
              </a:p>
              <a:p>
                <a:r>
                  <a:rPr lang="en-GB" sz="1000" dirty="0"/>
                  <a:t>R143</a:t>
                </a:r>
                <a:r>
                  <a:rPr lang="en-GB" sz="1000" baseline="0" dirty="0"/>
                  <a:t>  G70  B147</a:t>
                </a:r>
                <a:endParaRPr lang="en-US" sz="1000" dirty="0"/>
              </a:p>
            </p:txBody>
          </p:sp>
        </p:grpSp>
        <p:grpSp>
          <p:nvGrpSpPr>
            <p:cNvPr id="27" name="Group 49"/>
            <p:cNvGrpSpPr/>
            <p:nvPr userDrawn="1"/>
          </p:nvGrpSpPr>
          <p:grpSpPr>
            <a:xfrm>
              <a:off x="-2982575" y="5611322"/>
              <a:ext cx="2863476" cy="307777"/>
              <a:chOff x="-2928990" y="696778"/>
              <a:chExt cx="2643206" cy="307777"/>
            </a:xfrm>
          </p:grpSpPr>
          <p:sp>
            <p:nvSpPr>
              <p:cNvPr id="34" name="Rectangle 3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userDrawn="1"/>
            </p:nvSpPr>
            <p:spPr>
              <a:xfrm>
                <a:off x="-2500362" y="696778"/>
                <a:ext cx="2214578" cy="307777"/>
              </a:xfrm>
              <a:prstGeom prst="rect">
                <a:avLst/>
              </a:prstGeom>
              <a:noFill/>
            </p:spPr>
            <p:txBody>
              <a:bodyPr wrap="square" lIns="0" tIns="0" rIns="0" bIns="0" rtlCol="0">
                <a:spAutoFit/>
              </a:bodyPr>
              <a:lstStyle/>
              <a:p>
                <a:r>
                  <a:rPr lang="en-GB" sz="1000" dirty="0" err="1"/>
                  <a:t>Fuscia</a:t>
                </a:r>
                <a:endParaRPr lang="en-GB" sz="1000" dirty="0"/>
              </a:p>
              <a:p>
                <a:r>
                  <a:rPr lang="en-GB" sz="1000" dirty="0"/>
                  <a:t>R233</a:t>
                </a:r>
                <a:r>
                  <a:rPr lang="en-GB" sz="1000" baseline="0" dirty="0"/>
                  <a:t>  G69  B140</a:t>
                </a:r>
                <a:endParaRPr lang="en-US" sz="1000" dirty="0"/>
              </a:p>
            </p:txBody>
          </p:sp>
        </p:grpSp>
        <p:grpSp>
          <p:nvGrpSpPr>
            <p:cNvPr id="28" name="Group 52"/>
            <p:cNvGrpSpPr/>
            <p:nvPr userDrawn="1"/>
          </p:nvGrpSpPr>
          <p:grpSpPr>
            <a:xfrm>
              <a:off x="-2982575" y="6022458"/>
              <a:ext cx="2863476" cy="307777"/>
              <a:chOff x="-2928990" y="696778"/>
              <a:chExt cx="2643206" cy="307777"/>
            </a:xfrm>
          </p:grpSpPr>
          <p:sp>
            <p:nvSpPr>
              <p:cNvPr id="32" name="Rectangle 3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Red</a:t>
                </a:r>
              </a:p>
              <a:p>
                <a:r>
                  <a:rPr lang="en-GB" sz="1000" dirty="0"/>
                  <a:t>R200</a:t>
                </a:r>
                <a:r>
                  <a:rPr lang="en-GB" sz="1000" baseline="0" dirty="0"/>
                  <a:t>  G30  B69</a:t>
                </a:r>
                <a:endParaRPr lang="en-US" sz="1000" dirty="0"/>
              </a:p>
            </p:txBody>
          </p:sp>
        </p:grpSp>
        <p:grpSp>
          <p:nvGrpSpPr>
            <p:cNvPr id="29" name="Group 55"/>
            <p:cNvGrpSpPr/>
            <p:nvPr userDrawn="1"/>
          </p:nvGrpSpPr>
          <p:grpSpPr>
            <a:xfrm>
              <a:off x="-2982575" y="6433591"/>
              <a:ext cx="2863476" cy="307777"/>
              <a:chOff x="-2928990" y="696778"/>
              <a:chExt cx="2643206" cy="307777"/>
            </a:xfrm>
          </p:grpSpPr>
          <p:sp>
            <p:nvSpPr>
              <p:cNvPr id="30" name="Rectangle 2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Orange</a:t>
                </a:r>
              </a:p>
              <a:p>
                <a:r>
                  <a:rPr lang="en-GB" sz="1000" dirty="0"/>
                  <a:t>R238</a:t>
                </a:r>
                <a:r>
                  <a:rPr lang="en-GB" sz="1000" baseline="0" dirty="0"/>
                  <a:t>  G116  29</a:t>
                </a:r>
                <a:endParaRPr lang="en-US" sz="1000" dirty="0"/>
              </a:p>
            </p:txBody>
          </p:sp>
        </p:grpSp>
      </p:grpSp>
      <p:sp>
        <p:nvSpPr>
          <p:cNvPr id="58" name="Rectangle 57"/>
          <p:cNvSpPr/>
          <p:nvPr/>
        </p:nvSpPr>
        <p:spPr>
          <a:xfrm>
            <a:off x="-2989413" y="2351160"/>
            <a:ext cx="309565" cy="285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503533" y="2348880"/>
            <a:ext cx="2399129" cy="307777"/>
          </a:xfrm>
          <a:prstGeom prst="rect">
            <a:avLst/>
          </a:prstGeom>
          <a:noFill/>
        </p:spPr>
        <p:txBody>
          <a:bodyPr wrap="square" lIns="0" tIns="0" rIns="0" bIns="0" rtlCol="0">
            <a:spAutoFit/>
          </a:bodyPr>
          <a:lstStyle/>
          <a:p>
            <a:r>
              <a:rPr lang="en-GB" sz="1000" dirty="0"/>
              <a:t>Dark grey</a:t>
            </a:r>
          </a:p>
          <a:p>
            <a:r>
              <a:rPr lang="en-GB" sz="1000" dirty="0"/>
              <a:t>R63</a:t>
            </a:r>
            <a:r>
              <a:rPr lang="en-GB" sz="1000" baseline="0" dirty="0"/>
              <a:t>  G69  B72</a:t>
            </a:r>
            <a:endParaRPr lang="en-US" sz="1000"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4" r:id="rId4"/>
    <p:sldLayoutId id="2147483666" r:id="rId5"/>
    <p:sldLayoutId id="2147483668" r:id="rId6"/>
    <p:sldLayoutId id="2147483669" r:id="rId7"/>
    <p:sldLayoutId id="2147483650" r:id="rId8"/>
    <p:sldLayoutId id="2147483652" r:id="rId9"/>
    <p:sldLayoutId id="2147483653" r:id="rId10"/>
    <p:sldLayoutId id="2147483654" r:id="rId11"/>
    <p:sldLayoutId id="2147483655" r:id="rId12"/>
    <p:sldLayoutId id="2147483657" r:id="rId13"/>
    <p:sldLayoutId id="2147483660" r:id="rId14"/>
  </p:sldLayoutIdLst>
  <p:hf hdr="0" ftr="0"/>
  <p:txStyles>
    <p:titleStyle>
      <a:lvl1pPr algn="l" rtl="0" eaLnBrk="1" fontAlgn="base" hangingPunct="1">
        <a:spcBef>
          <a:spcPct val="0"/>
        </a:spcBef>
        <a:spcAft>
          <a:spcPct val="0"/>
        </a:spcAft>
        <a:defRPr sz="3200" b="1">
          <a:solidFill>
            <a:srgbClr val="D9AB16"/>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p:titleStyle>
    <p:bodyStyle>
      <a:lvl1pPr marL="269875" indent="-269875" algn="l" rtl="0" eaLnBrk="1" fontAlgn="base" hangingPunct="1">
        <a:spcBef>
          <a:spcPct val="50000"/>
        </a:spcBef>
        <a:spcAft>
          <a:spcPct val="0"/>
        </a:spcAft>
        <a:buClr>
          <a:srgbClr val="D9AB16"/>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rgbClr val="D9AB16"/>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rgbClr val="D9AB16"/>
        </a:buClr>
        <a:buChar char="•"/>
        <a:defRPr>
          <a:solidFill>
            <a:srgbClr val="3F4548"/>
          </a:solidFill>
          <a:latin typeface="+mn-lt"/>
          <a:cs typeface="+mn-cs"/>
        </a:defRPr>
      </a:lvl3pPr>
      <a:lvl4pPr marL="1433513" indent="-182563" algn="l" rtl="0" eaLnBrk="1" fontAlgn="base" hangingPunct="1">
        <a:spcBef>
          <a:spcPct val="50000"/>
        </a:spcBef>
        <a:spcAft>
          <a:spcPct val="0"/>
        </a:spcAft>
        <a:buClr>
          <a:srgbClr val="D9AB16"/>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rgbClr val="D9AB16"/>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233" y="404813"/>
            <a:ext cx="89824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28233" y="1557338"/>
            <a:ext cx="8982471"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428232" y="6410326"/>
            <a:ext cx="218413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chemeClr val="tx1"/>
                </a:solidFill>
              </a:defRPr>
            </a:lvl1pPr>
          </a:lstStyle>
          <a:p>
            <a:fld id="{4215C6FB-2A9C-4D89-98D5-D8FE761E5380}" type="datetime4">
              <a:rPr lang="en-US" smtClean="0">
                <a:solidFill>
                  <a:srgbClr val="3F4548"/>
                </a:solidFill>
              </a:rPr>
              <a:t>May 4, 2018</a:t>
            </a:fld>
            <a:endParaRPr lang="en-GB" dirty="0">
              <a:solidFill>
                <a:srgbClr val="3F4548"/>
              </a:solidFill>
            </a:endParaRPr>
          </a:p>
        </p:txBody>
      </p:sp>
      <p:sp>
        <p:nvSpPr>
          <p:cNvPr id="1029" name="Rectangle 5"/>
          <p:cNvSpPr>
            <a:spLocks noGrp="1" noChangeArrowheads="1"/>
          </p:cNvSpPr>
          <p:nvPr>
            <p:ph type="ftr" sz="quarter" idx="3"/>
          </p:nvPr>
        </p:nvSpPr>
        <p:spPr bwMode="auto">
          <a:xfrm>
            <a:off x="2612369" y="6410326"/>
            <a:ext cx="6055382"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8776100" y="6402396"/>
            <a:ext cx="7016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r">
              <a:defRPr sz="975">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507345" y="6329363"/>
            <a:ext cx="8891323" cy="0"/>
          </a:xfrm>
          <a:prstGeom prst="line">
            <a:avLst/>
          </a:prstGeom>
          <a:noFill/>
          <a:ln w="12700">
            <a:solidFill>
              <a:srgbClr val="D9AB1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295" tIns="37148" rIns="74295" bIns="37148"/>
          <a:lstStyle/>
          <a:p>
            <a:endParaRPr lang="en-GB">
              <a:solidFill>
                <a:srgbClr val="3F4548"/>
              </a:solidFill>
            </a:endParaRPr>
          </a:p>
        </p:txBody>
      </p:sp>
      <p:pic>
        <p:nvPicPr>
          <p:cNvPr id="60" name="Picture 2" descr="E:\Pants Work\Current Work\Actuaries 2011\Logos all\IFOA Logo\Lanscape - Standard\WMF logos\IFOA_logo_L_RGB.wm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48625" y="5563122"/>
            <a:ext cx="1345650"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p:nvGrpSpPr>
        <p:grpSpPr>
          <a:xfrm>
            <a:off x="-2549101" y="0"/>
            <a:ext cx="2452333"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Box 62"/>
            <p:cNvSpPr txBox="1"/>
            <p:nvPr userDrawn="1"/>
          </p:nvSpPr>
          <p:spPr>
            <a:xfrm>
              <a:off x="-2982572" y="99308"/>
              <a:ext cx="2839662" cy="133434"/>
            </a:xfrm>
            <a:prstGeom prst="rect">
              <a:avLst/>
            </a:prstGeom>
            <a:noFill/>
          </p:spPr>
          <p:txBody>
            <a:bodyPr wrap="square" lIns="0" tIns="0" rIns="0" bIns="0" rtlCol="0">
              <a:spAutoFit/>
            </a:bodyPr>
            <a:lstStyle/>
            <a:p>
              <a:r>
                <a:rPr lang="en-GB" sz="867" b="1" dirty="0">
                  <a:solidFill>
                    <a:srgbClr val="113458"/>
                  </a:solidFill>
                </a:rPr>
                <a:t>Colour palette for PowerPoint presentations</a:t>
              </a:r>
              <a:endParaRPr lang="en-US" sz="867" b="1" dirty="0">
                <a:solidFill>
                  <a:srgbClr val="113458"/>
                </a:solidFill>
              </a:endParaRPr>
            </a:p>
          </p:txBody>
        </p:sp>
        <p:grpSp>
          <p:nvGrpSpPr>
            <p:cNvPr id="64" name="Group 58"/>
            <p:cNvGrpSpPr/>
            <p:nvPr userDrawn="1"/>
          </p:nvGrpSpPr>
          <p:grpSpPr>
            <a:xfrm>
              <a:off x="-2982571" y="476672"/>
              <a:ext cx="2863473" cy="285752"/>
              <a:chOff x="-2982571" y="476672"/>
              <a:chExt cx="2863473" cy="285752"/>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TextBox 11"/>
              <p:cNvSpPr txBox="1"/>
              <p:nvPr userDrawn="1"/>
            </p:nvSpPr>
            <p:spPr>
              <a:xfrm>
                <a:off x="-2518224" y="476672"/>
                <a:ext cx="2399126" cy="266868"/>
              </a:xfrm>
              <a:prstGeom prst="rect">
                <a:avLst/>
              </a:prstGeom>
              <a:noFill/>
            </p:spPr>
            <p:txBody>
              <a:bodyPr wrap="square" lIns="0" tIns="0" rIns="0" bIns="0" rtlCol="0">
                <a:spAutoFit/>
              </a:bodyPr>
              <a:lstStyle/>
              <a:p>
                <a:r>
                  <a:rPr lang="en-GB" sz="867" dirty="0">
                    <a:solidFill>
                      <a:srgbClr val="3F4548"/>
                    </a:solidFill>
                  </a:rPr>
                  <a:t>Dark blue</a:t>
                </a:r>
              </a:p>
              <a:p>
                <a:r>
                  <a:rPr lang="en-GB" sz="867" dirty="0">
                    <a:solidFill>
                      <a:srgbClr val="3F4548"/>
                    </a:solidFill>
                  </a:rPr>
                  <a:t>R17  G52  B88</a:t>
                </a:r>
                <a:endParaRPr lang="en-US" sz="867" dirty="0">
                  <a:solidFill>
                    <a:srgbClr val="3F4548"/>
                  </a:solidFill>
                </a:endParaRPr>
              </a:p>
            </p:txBody>
          </p:sp>
        </p:grpSp>
        <p:grpSp>
          <p:nvGrpSpPr>
            <p:cNvPr id="65" name="Group 13"/>
            <p:cNvGrpSpPr/>
            <p:nvPr userDrawn="1"/>
          </p:nvGrpSpPr>
          <p:grpSpPr>
            <a:xfrm>
              <a:off x="-2982575" y="882170"/>
              <a:ext cx="2863476" cy="285752"/>
              <a:chOff x="-2928990" y="365095"/>
              <a:chExt cx="2643206" cy="285752"/>
            </a:xfrm>
          </p:grpSpPr>
          <p:sp>
            <p:nvSpPr>
              <p:cNvPr id="104" name="Rectangle 14"/>
              <p:cNvSpPr/>
              <p:nvPr userDrawn="1"/>
            </p:nvSpPr>
            <p:spPr>
              <a:xfrm>
                <a:off x="-2928990" y="365095"/>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TextBox 15"/>
              <p:cNvSpPr txBox="1"/>
              <p:nvPr userDrawn="1"/>
            </p:nvSpPr>
            <p:spPr>
              <a:xfrm>
                <a:off x="-2500362" y="365095"/>
                <a:ext cx="2214578" cy="266868"/>
              </a:xfrm>
              <a:prstGeom prst="rect">
                <a:avLst/>
              </a:prstGeom>
              <a:noFill/>
            </p:spPr>
            <p:txBody>
              <a:bodyPr wrap="square" lIns="0" tIns="0" rIns="0" bIns="0" rtlCol="0">
                <a:spAutoFit/>
              </a:bodyPr>
              <a:lstStyle/>
              <a:p>
                <a:r>
                  <a:rPr lang="en-GB" sz="867" dirty="0">
                    <a:solidFill>
                      <a:srgbClr val="3F4548"/>
                    </a:solidFill>
                  </a:rPr>
                  <a:t>Gold</a:t>
                </a:r>
              </a:p>
              <a:p>
                <a:r>
                  <a:rPr lang="en-GB" sz="867" dirty="0">
                    <a:solidFill>
                      <a:srgbClr val="3F4548"/>
                    </a:solidFill>
                  </a:rPr>
                  <a:t>R217  G171  B22</a:t>
                </a:r>
                <a:endParaRPr lang="en-US" sz="650" dirty="0">
                  <a:solidFill>
                    <a:srgbClr val="3F4548"/>
                  </a:solidFill>
                </a:endParaRPr>
              </a:p>
            </p:txBody>
          </p:sp>
        </p:grpSp>
        <p:grpSp>
          <p:nvGrpSpPr>
            <p:cNvPr id="66" name="Group 16"/>
            <p:cNvGrpSpPr/>
            <p:nvPr userDrawn="1"/>
          </p:nvGrpSpPr>
          <p:grpSpPr>
            <a:xfrm>
              <a:off x="-2982575" y="1277829"/>
              <a:ext cx="2863476" cy="285752"/>
              <a:chOff x="-2928990" y="63509"/>
              <a:chExt cx="2643206" cy="285752"/>
            </a:xfrm>
          </p:grpSpPr>
          <p:sp>
            <p:nvSpPr>
              <p:cNvPr id="102" name="Rectangle 17"/>
              <p:cNvSpPr/>
              <p:nvPr userDrawn="1"/>
            </p:nvSpPr>
            <p:spPr>
              <a:xfrm>
                <a:off x="-2928990" y="63509"/>
                <a:ext cx="285752" cy="28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TextBox 18"/>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Mid blue</a:t>
                </a:r>
              </a:p>
              <a:p>
                <a:r>
                  <a:rPr lang="en-GB" sz="867" dirty="0">
                    <a:solidFill>
                      <a:srgbClr val="3F4548"/>
                    </a:solidFill>
                  </a:rPr>
                  <a:t>R64  G150  B184</a:t>
                </a:r>
                <a:endParaRPr lang="en-US" sz="867" dirty="0">
                  <a:solidFill>
                    <a:srgbClr val="3F4548"/>
                  </a:solidFill>
                </a:endParaRPr>
              </a:p>
            </p:txBody>
          </p:sp>
        </p:grpSp>
        <p:sp>
          <p:nvSpPr>
            <p:cNvPr id="67" name="TextBox 66"/>
            <p:cNvSpPr txBox="1"/>
            <p:nvPr userDrawn="1"/>
          </p:nvSpPr>
          <p:spPr>
            <a:xfrm>
              <a:off x="-2982571" y="2122984"/>
              <a:ext cx="2399127" cy="133434"/>
            </a:xfrm>
            <a:prstGeom prst="rect">
              <a:avLst/>
            </a:prstGeom>
            <a:noFill/>
          </p:spPr>
          <p:txBody>
            <a:bodyPr wrap="square" lIns="0" tIns="0" rIns="0" bIns="0" rtlCol="0">
              <a:spAutoFit/>
            </a:bodyPr>
            <a:lstStyle/>
            <a:p>
              <a:r>
                <a:rPr lang="en-GB" sz="867" b="1" dirty="0">
                  <a:solidFill>
                    <a:srgbClr val="D9AB16"/>
                  </a:solidFill>
                </a:rPr>
                <a:t>Secondary colour palette</a:t>
              </a:r>
              <a:endParaRPr lang="en-US" sz="867" b="1" dirty="0">
                <a:solidFill>
                  <a:srgbClr val="D9AB16"/>
                </a:solidFill>
              </a:endParaRPr>
            </a:p>
          </p:txBody>
        </p:sp>
        <p:sp>
          <p:nvSpPr>
            <p:cNvPr id="68" name="TextBox 67"/>
            <p:cNvSpPr txBox="1"/>
            <p:nvPr userDrawn="1"/>
          </p:nvSpPr>
          <p:spPr>
            <a:xfrm>
              <a:off x="-2982571" y="260648"/>
              <a:ext cx="2399127" cy="133434"/>
            </a:xfrm>
            <a:prstGeom prst="rect">
              <a:avLst/>
            </a:prstGeom>
            <a:noFill/>
          </p:spPr>
          <p:txBody>
            <a:bodyPr wrap="square" lIns="0" tIns="0" rIns="0" bIns="0" rtlCol="0">
              <a:spAutoFit/>
            </a:bodyPr>
            <a:lstStyle/>
            <a:p>
              <a:pPr>
                <a:tabLst>
                  <a:tab pos="1965662" algn="l"/>
                </a:tabLst>
              </a:pPr>
              <a:r>
                <a:rPr lang="en-GB" sz="867" b="1" dirty="0">
                  <a:solidFill>
                    <a:srgbClr val="D9AB16"/>
                  </a:solidFill>
                </a:rPr>
                <a:t>Primary colour palette</a:t>
              </a:r>
              <a:endParaRPr lang="en-US" sz="867" b="1" dirty="0">
                <a:solidFill>
                  <a:srgbClr val="D9AB16"/>
                </a:solidFill>
              </a:endParaRPr>
            </a:p>
          </p:txBody>
        </p:sp>
        <p:grpSp>
          <p:nvGrpSpPr>
            <p:cNvPr id="69" name="Group 24"/>
            <p:cNvGrpSpPr/>
            <p:nvPr userDrawn="1"/>
          </p:nvGrpSpPr>
          <p:grpSpPr>
            <a:xfrm>
              <a:off x="-2982575" y="1688965"/>
              <a:ext cx="2863476" cy="285752"/>
              <a:chOff x="-2928990" y="63509"/>
              <a:chExt cx="2643206" cy="285752"/>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TextBox 100"/>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Light grey</a:t>
                </a:r>
              </a:p>
              <a:p>
                <a:r>
                  <a:rPr lang="en-GB" sz="867" dirty="0">
                    <a:solidFill>
                      <a:srgbClr val="3F4548"/>
                    </a:solidFill>
                  </a:rPr>
                  <a:t>R220  G221  B217</a:t>
                </a:r>
                <a:endParaRPr lang="en-US" sz="867" dirty="0">
                  <a:solidFill>
                    <a:srgbClr val="3F4548"/>
                  </a:solidFill>
                </a:endParaRPr>
              </a:p>
            </p:txBody>
          </p:sp>
        </p:grpSp>
        <p:grpSp>
          <p:nvGrpSpPr>
            <p:cNvPr id="70" name="Group 27"/>
            <p:cNvGrpSpPr/>
            <p:nvPr userDrawn="1"/>
          </p:nvGrpSpPr>
          <p:grpSpPr>
            <a:xfrm>
              <a:off x="-2982575" y="2733370"/>
              <a:ext cx="2863476" cy="285752"/>
              <a:chOff x="-2928990" y="696778"/>
              <a:chExt cx="2643206" cy="285752"/>
            </a:xfrm>
          </p:grpSpPr>
          <p:sp>
            <p:nvSpPr>
              <p:cNvPr id="98" name="Rectangle 9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TextBox 9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Pea green</a:t>
                </a:r>
              </a:p>
              <a:p>
                <a:r>
                  <a:rPr lang="en-GB" sz="867" dirty="0">
                    <a:solidFill>
                      <a:srgbClr val="3F4548"/>
                    </a:solidFill>
                  </a:rPr>
                  <a:t>R121  G163  B42</a:t>
                </a:r>
                <a:endParaRPr lang="en-US" sz="867" dirty="0">
                  <a:solidFill>
                    <a:srgbClr val="3F4548"/>
                  </a:solidFill>
                </a:endParaRPr>
              </a:p>
            </p:txBody>
          </p:sp>
        </p:grpSp>
        <p:grpSp>
          <p:nvGrpSpPr>
            <p:cNvPr id="71" name="Group 60"/>
            <p:cNvGrpSpPr/>
            <p:nvPr userDrawn="1"/>
          </p:nvGrpSpPr>
          <p:grpSpPr>
            <a:xfrm>
              <a:off x="-2982571" y="3144506"/>
              <a:ext cx="2863473" cy="285752"/>
              <a:chOff x="-2982571" y="3144506"/>
              <a:chExt cx="2863473" cy="285752"/>
            </a:xfrm>
          </p:grpSpPr>
          <p:sp>
            <p:nvSpPr>
              <p:cNvPr id="96" name="Rectangle 9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userDrawn="1"/>
            </p:nvSpPr>
            <p:spPr>
              <a:xfrm>
                <a:off x="-2518224" y="3144506"/>
                <a:ext cx="2399126" cy="266868"/>
              </a:xfrm>
              <a:prstGeom prst="rect">
                <a:avLst/>
              </a:prstGeom>
              <a:noFill/>
            </p:spPr>
            <p:txBody>
              <a:bodyPr wrap="square" lIns="0" tIns="0" rIns="0" bIns="0" rtlCol="0">
                <a:spAutoFit/>
              </a:bodyPr>
              <a:lstStyle/>
              <a:p>
                <a:r>
                  <a:rPr lang="en-GB" sz="867" dirty="0">
                    <a:solidFill>
                      <a:srgbClr val="3F4548"/>
                    </a:solidFill>
                  </a:rPr>
                  <a:t>Forest green</a:t>
                </a:r>
              </a:p>
              <a:p>
                <a:r>
                  <a:rPr lang="en-GB" sz="867" dirty="0">
                    <a:solidFill>
                      <a:srgbClr val="3F4548"/>
                    </a:solidFill>
                  </a:rPr>
                  <a:t>R0 G132  B82</a:t>
                </a:r>
                <a:endParaRPr lang="en-US" sz="867" dirty="0">
                  <a:solidFill>
                    <a:srgbClr val="3F4548"/>
                  </a:solidFill>
                </a:endParaRPr>
              </a:p>
            </p:txBody>
          </p:sp>
        </p:grpSp>
        <p:grpSp>
          <p:nvGrpSpPr>
            <p:cNvPr id="72" name="Group 33"/>
            <p:cNvGrpSpPr/>
            <p:nvPr userDrawn="1"/>
          </p:nvGrpSpPr>
          <p:grpSpPr>
            <a:xfrm>
              <a:off x="-2982575" y="3555642"/>
              <a:ext cx="2863476" cy="285752"/>
              <a:chOff x="-2928990" y="696778"/>
              <a:chExt cx="2643206" cy="285752"/>
            </a:xfrm>
          </p:grpSpPr>
          <p:sp>
            <p:nvSpPr>
              <p:cNvPr id="94" name="Rectangle 9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TextBox 94"/>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Bottle green</a:t>
                </a:r>
              </a:p>
              <a:p>
                <a:r>
                  <a:rPr lang="en-GB" sz="867" dirty="0">
                    <a:solidFill>
                      <a:srgbClr val="3F4548"/>
                    </a:solidFill>
                  </a:rPr>
                  <a:t>R17  G179  B162</a:t>
                </a:r>
                <a:endParaRPr lang="en-US" sz="867" dirty="0">
                  <a:solidFill>
                    <a:srgbClr val="3F4548"/>
                  </a:solidFill>
                </a:endParaRPr>
              </a:p>
            </p:txBody>
          </p:sp>
        </p:grpSp>
        <p:grpSp>
          <p:nvGrpSpPr>
            <p:cNvPr id="73" name="Group 36"/>
            <p:cNvGrpSpPr/>
            <p:nvPr userDrawn="1"/>
          </p:nvGrpSpPr>
          <p:grpSpPr>
            <a:xfrm>
              <a:off x="-2982575" y="3966778"/>
              <a:ext cx="2863476" cy="285752"/>
              <a:chOff x="-2928990" y="696778"/>
              <a:chExt cx="2643206" cy="285752"/>
            </a:xfrm>
          </p:grpSpPr>
          <p:sp>
            <p:nvSpPr>
              <p:cNvPr id="92" name="Rectangle 9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TextBox 9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Cyan</a:t>
                </a:r>
              </a:p>
              <a:p>
                <a:r>
                  <a:rPr lang="en-GB" sz="867" dirty="0">
                    <a:solidFill>
                      <a:srgbClr val="3F4548"/>
                    </a:solidFill>
                  </a:rPr>
                  <a:t>R0  G156  B200</a:t>
                </a:r>
                <a:endParaRPr lang="en-US" sz="867" dirty="0">
                  <a:solidFill>
                    <a:srgbClr val="3F4548"/>
                  </a:solidFill>
                </a:endParaRPr>
              </a:p>
            </p:txBody>
          </p:sp>
        </p:grpSp>
        <p:grpSp>
          <p:nvGrpSpPr>
            <p:cNvPr id="74" name="Group 63"/>
            <p:cNvGrpSpPr/>
            <p:nvPr userDrawn="1"/>
          </p:nvGrpSpPr>
          <p:grpSpPr>
            <a:xfrm>
              <a:off x="-2982571" y="4377914"/>
              <a:ext cx="2863473" cy="285752"/>
              <a:chOff x="-2982571" y="4377914"/>
              <a:chExt cx="2863473" cy="285752"/>
            </a:xfrm>
          </p:grpSpPr>
          <p:sp>
            <p:nvSpPr>
              <p:cNvPr id="90" name="Rectangle 8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userDrawn="1"/>
            </p:nvSpPr>
            <p:spPr>
              <a:xfrm>
                <a:off x="-2518224" y="4377914"/>
                <a:ext cx="2399126" cy="266868"/>
              </a:xfrm>
              <a:prstGeom prst="rect">
                <a:avLst/>
              </a:prstGeom>
              <a:noFill/>
            </p:spPr>
            <p:txBody>
              <a:bodyPr wrap="square" lIns="0" tIns="0" rIns="0" bIns="0" rtlCol="0">
                <a:spAutoFit/>
              </a:bodyPr>
              <a:lstStyle/>
              <a:p>
                <a:r>
                  <a:rPr lang="en-GB" sz="867" dirty="0">
                    <a:solidFill>
                      <a:srgbClr val="3F4548"/>
                    </a:solidFill>
                  </a:rPr>
                  <a:t>Light blue</a:t>
                </a:r>
              </a:p>
              <a:p>
                <a:r>
                  <a:rPr lang="en-GB" sz="867" dirty="0">
                    <a:solidFill>
                      <a:srgbClr val="3F4548"/>
                    </a:solidFill>
                  </a:rPr>
                  <a:t>R124  G179  B225</a:t>
                </a:r>
                <a:endParaRPr lang="en-US" sz="867" dirty="0">
                  <a:solidFill>
                    <a:srgbClr val="3F4548"/>
                  </a:solidFill>
                </a:endParaRPr>
              </a:p>
            </p:txBody>
          </p:sp>
        </p:grpSp>
        <p:grpSp>
          <p:nvGrpSpPr>
            <p:cNvPr id="75" name="Group 43"/>
            <p:cNvGrpSpPr/>
            <p:nvPr userDrawn="1"/>
          </p:nvGrpSpPr>
          <p:grpSpPr>
            <a:xfrm>
              <a:off x="-2982575" y="4789050"/>
              <a:ext cx="2863476" cy="285752"/>
              <a:chOff x="-2928990" y="696778"/>
              <a:chExt cx="2643206" cy="285752"/>
            </a:xfrm>
          </p:grpSpPr>
          <p:sp>
            <p:nvSpPr>
              <p:cNvPr id="88" name="Rectangle 8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TextBox 8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Violet</a:t>
                </a:r>
              </a:p>
              <a:p>
                <a:r>
                  <a:rPr lang="en-GB" sz="867" dirty="0">
                    <a:solidFill>
                      <a:srgbClr val="3F4548"/>
                    </a:solidFill>
                  </a:rPr>
                  <a:t>R128  G118  B207</a:t>
                </a:r>
                <a:endParaRPr lang="en-US" sz="867" dirty="0">
                  <a:solidFill>
                    <a:srgbClr val="3F4548"/>
                  </a:solidFill>
                </a:endParaRPr>
              </a:p>
            </p:txBody>
          </p:sp>
        </p:grpSp>
        <p:grpSp>
          <p:nvGrpSpPr>
            <p:cNvPr id="76" name="Group 46"/>
            <p:cNvGrpSpPr/>
            <p:nvPr userDrawn="1"/>
          </p:nvGrpSpPr>
          <p:grpSpPr>
            <a:xfrm>
              <a:off x="-2982575" y="5200186"/>
              <a:ext cx="2863476" cy="285752"/>
              <a:chOff x="-2928990" y="696778"/>
              <a:chExt cx="2643206" cy="285752"/>
            </a:xfrm>
          </p:grpSpPr>
          <p:sp>
            <p:nvSpPr>
              <p:cNvPr id="86" name="Rectangle 8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TextBox 86"/>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Purple</a:t>
                </a:r>
              </a:p>
              <a:p>
                <a:r>
                  <a:rPr lang="en-GB" sz="867" dirty="0">
                    <a:solidFill>
                      <a:srgbClr val="3F4548"/>
                    </a:solidFill>
                  </a:rPr>
                  <a:t>R143  G70  B147</a:t>
                </a:r>
                <a:endParaRPr lang="en-US" sz="867" dirty="0">
                  <a:solidFill>
                    <a:srgbClr val="3F4548"/>
                  </a:solidFill>
                </a:endParaRPr>
              </a:p>
            </p:txBody>
          </p:sp>
        </p:grpSp>
        <p:grpSp>
          <p:nvGrpSpPr>
            <p:cNvPr id="77" name="Group 49"/>
            <p:cNvGrpSpPr/>
            <p:nvPr userDrawn="1"/>
          </p:nvGrpSpPr>
          <p:grpSpPr>
            <a:xfrm>
              <a:off x="-2982575" y="5611322"/>
              <a:ext cx="2863476" cy="285752"/>
              <a:chOff x="-2928990" y="696778"/>
              <a:chExt cx="2643206" cy="285752"/>
            </a:xfrm>
          </p:grpSpPr>
          <p:sp>
            <p:nvSpPr>
              <p:cNvPr id="84" name="Rectangle 8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userDrawn="1"/>
            </p:nvSpPr>
            <p:spPr>
              <a:xfrm>
                <a:off x="-2500362" y="696778"/>
                <a:ext cx="2214578" cy="266868"/>
              </a:xfrm>
              <a:prstGeom prst="rect">
                <a:avLst/>
              </a:prstGeom>
              <a:noFill/>
            </p:spPr>
            <p:txBody>
              <a:bodyPr wrap="square" lIns="0" tIns="0" rIns="0" bIns="0" rtlCol="0">
                <a:spAutoFit/>
              </a:bodyPr>
              <a:lstStyle/>
              <a:p>
                <a:r>
                  <a:rPr lang="en-GB" sz="867" dirty="0" err="1">
                    <a:solidFill>
                      <a:srgbClr val="3F4548"/>
                    </a:solidFill>
                  </a:rPr>
                  <a:t>Fuscia</a:t>
                </a:r>
                <a:endParaRPr lang="en-GB" sz="867" dirty="0">
                  <a:solidFill>
                    <a:srgbClr val="3F4548"/>
                  </a:solidFill>
                </a:endParaRPr>
              </a:p>
              <a:p>
                <a:r>
                  <a:rPr lang="en-GB" sz="867" dirty="0">
                    <a:solidFill>
                      <a:srgbClr val="3F4548"/>
                    </a:solidFill>
                  </a:rPr>
                  <a:t>R233  G69  B140</a:t>
                </a:r>
                <a:endParaRPr lang="en-US" sz="867" dirty="0">
                  <a:solidFill>
                    <a:srgbClr val="3F4548"/>
                  </a:solidFill>
                </a:endParaRPr>
              </a:p>
            </p:txBody>
          </p:sp>
        </p:grpSp>
        <p:grpSp>
          <p:nvGrpSpPr>
            <p:cNvPr id="78" name="Group 52"/>
            <p:cNvGrpSpPr/>
            <p:nvPr userDrawn="1"/>
          </p:nvGrpSpPr>
          <p:grpSpPr>
            <a:xfrm>
              <a:off x="-2982575" y="6022458"/>
              <a:ext cx="2863476" cy="285752"/>
              <a:chOff x="-2928990" y="696778"/>
              <a:chExt cx="2643206" cy="285752"/>
            </a:xfrm>
          </p:grpSpPr>
          <p:sp>
            <p:nvSpPr>
              <p:cNvPr id="82" name="Rectangle 8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TextBox 8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Red</a:t>
                </a:r>
              </a:p>
              <a:p>
                <a:r>
                  <a:rPr lang="en-GB" sz="867" dirty="0">
                    <a:solidFill>
                      <a:srgbClr val="3F4548"/>
                    </a:solidFill>
                  </a:rPr>
                  <a:t>R200  G30  B69</a:t>
                </a:r>
                <a:endParaRPr lang="en-US" sz="867" dirty="0">
                  <a:solidFill>
                    <a:srgbClr val="3F4548"/>
                  </a:solidFill>
                </a:endParaRPr>
              </a:p>
            </p:txBody>
          </p:sp>
        </p:grpSp>
        <p:grpSp>
          <p:nvGrpSpPr>
            <p:cNvPr id="79" name="Group 55"/>
            <p:cNvGrpSpPr/>
            <p:nvPr userDrawn="1"/>
          </p:nvGrpSpPr>
          <p:grpSpPr>
            <a:xfrm>
              <a:off x="-2982575" y="6433591"/>
              <a:ext cx="2863476" cy="285752"/>
              <a:chOff x="-2928990" y="696778"/>
              <a:chExt cx="2643206" cy="285752"/>
            </a:xfrm>
          </p:grpSpPr>
          <p:sp>
            <p:nvSpPr>
              <p:cNvPr id="80" name="Rectangle 7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Orange</a:t>
                </a:r>
              </a:p>
              <a:p>
                <a:r>
                  <a:rPr lang="en-GB" sz="867" dirty="0">
                    <a:solidFill>
                      <a:srgbClr val="3F4548"/>
                    </a:solidFill>
                  </a:rPr>
                  <a:t>R238  G116  29</a:t>
                </a:r>
                <a:endParaRPr lang="en-US" sz="867" dirty="0">
                  <a:solidFill>
                    <a:srgbClr val="3F4548"/>
                  </a:solidFill>
                </a:endParaRPr>
              </a:p>
            </p:txBody>
          </p:sp>
        </p:grpSp>
      </p:grpSp>
    </p:spTree>
    <p:extLst>
      <p:ext uri="{BB962C8B-B14F-4D97-AF65-F5344CB8AC3E}">
        <p14:creationId xmlns:p14="http://schemas.microsoft.com/office/powerpoint/2010/main" val="427038869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hf hdr="0" ftr="0"/>
  <p:txStyles>
    <p:titleStyle>
      <a:lvl1pPr algn="l" rtl="0" eaLnBrk="1" fontAlgn="base" hangingPunct="1">
        <a:spcBef>
          <a:spcPct val="0"/>
        </a:spcBef>
        <a:spcAft>
          <a:spcPct val="0"/>
        </a:spcAft>
        <a:defRPr sz="2600" b="1">
          <a:solidFill>
            <a:srgbClr val="D9AB16"/>
          </a:solidFill>
          <a:latin typeface="+mj-lt"/>
          <a:ea typeface="+mj-ea"/>
          <a:cs typeface="+mj-cs"/>
        </a:defRPr>
      </a:lvl1pPr>
      <a:lvl2pPr algn="l" rtl="0" eaLnBrk="1" fontAlgn="base" hangingPunct="1">
        <a:spcBef>
          <a:spcPct val="0"/>
        </a:spcBef>
        <a:spcAft>
          <a:spcPct val="0"/>
        </a:spcAft>
        <a:defRPr sz="2600">
          <a:solidFill>
            <a:srgbClr val="D9AB16"/>
          </a:solidFill>
          <a:latin typeface="Arial" charset="0"/>
          <a:cs typeface="Arial" charset="0"/>
        </a:defRPr>
      </a:lvl2pPr>
      <a:lvl3pPr algn="l" rtl="0" eaLnBrk="1" fontAlgn="base" hangingPunct="1">
        <a:spcBef>
          <a:spcPct val="0"/>
        </a:spcBef>
        <a:spcAft>
          <a:spcPct val="0"/>
        </a:spcAft>
        <a:defRPr sz="2600">
          <a:solidFill>
            <a:srgbClr val="D9AB16"/>
          </a:solidFill>
          <a:latin typeface="Arial" charset="0"/>
          <a:cs typeface="Arial" charset="0"/>
        </a:defRPr>
      </a:lvl3pPr>
      <a:lvl4pPr algn="l" rtl="0" eaLnBrk="1" fontAlgn="base" hangingPunct="1">
        <a:spcBef>
          <a:spcPct val="0"/>
        </a:spcBef>
        <a:spcAft>
          <a:spcPct val="0"/>
        </a:spcAft>
        <a:defRPr sz="2600">
          <a:solidFill>
            <a:srgbClr val="D9AB16"/>
          </a:solidFill>
          <a:latin typeface="Arial" charset="0"/>
          <a:cs typeface="Arial" charset="0"/>
        </a:defRPr>
      </a:lvl4pPr>
      <a:lvl5pPr algn="l" rtl="0" eaLnBrk="1" fontAlgn="base" hangingPunct="1">
        <a:spcBef>
          <a:spcPct val="0"/>
        </a:spcBef>
        <a:spcAft>
          <a:spcPct val="0"/>
        </a:spcAft>
        <a:defRPr sz="2600">
          <a:solidFill>
            <a:srgbClr val="D9AB16"/>
          </a:solidFill>
          <a:latin typeface="Arial" charset="0"/>
          <a:cs typeface="Arial" charset="0"/>
        </a:defRPr>
      </a:lvl5pPr>
      <a:lvl6pPr marL="371483" algn="l" rtl="0" eaLnBrk="1" fontAlgn="base" hangingPunct="1">
        <a:spcBef>
          <a:spcPct val="0"/>
        </a:spcBef>
        <a:spcAft>
          <a:spcPct val="0"/>
        </a:spcAft>
        <a:defRPr sz="2600">
          <a:solidFill>
            <a:srgbClr val="D9AB16"/>
          </a:solidFill>
          <a:latin typeface="Arial" charset="0"/>
          <a:cs typeface="Arial" charset="0"/>
        </a:defRPr>
      </a:lvl6pPr>
      <a:lvl7pPr marL="742965" algn="l" rtl="0" eaLnBrk="1" fontAlgn="base" hangingPunct="1">
        <a:spcBef>
          <a:spcPct val="0"/>
        </a:spcBef>
        <a:spcAft>
          <a:spcPct val="0"/>
        </a:spcAft>
        <a:defRPr sz="2600">
          <a:solidFill>
            <a:srgbClr val="D9AB16"/>
          </a:solidFill>
          <a:latin typeface="Arial" charset="0"/>
          <a:cs typeface="Arial" charset="0"/>
        </a:defRPr>
      </a:lvl7pPr>
      <a:lvl8pPr marL="1114446" algn="l" rtl="0" eaLnBrk="1" fontAlgn="base" hangingPunct="1">
        <a:spcBef>
          <a:spcPct val="0"/>
        </a:spcBef>
        <a:spcAft>
          <a:spcPct val="0"/>
        </a:spcAft>
        <a:defRPr sz="2600">
          <a:solidFill>
            <a:srgbClr val="D9AB16"/>
          </a:solidFill>
          <a:latin typeface="Arial" charset="0"/>
          <a:cs typeface="Arial" charset="0"/>
        </a:defRPr>
      </a:lvl8pPr>
      <a:lvl9pPr marL="1485929" algn="l" rtl="0" eaLnBrk="1" fontAlgn="base" hangingPunct="1">
        <a:spcBef>
          <a:spcPct val="0"/>
        </a:spcBef>
        <a:spcAft>
          <a:spcPct val="0"/>
        </a:spcAft>
        <a:defRPr sz="2600">
          <a:solidFill>
            <a:srgbClr val="D9AB16"/>
          </a:solidFill>
          <a:latin typeface="Arial" charset="0"/>
          <a:cs typeface="Arial" charset="0"/>
        </a:defRPr>
      </a:lvl9pPr>
    </p:titleStyle>
    <p:bodyStyle>
      <a:lvl1pPr marL="219278" indent="-219278" algn="l" rtl="0" eaLnBrk="1" fontAlgn="base" hangingPunct="1">
        <a:spcBef>
          <a:spcPct val="50000"/>
        </a:spcBef>
        <a:spcAft>
          <a:spcPct val="0"/>
        </a:spcAft>
        <a:buClr>
          <a:srgbClr val="D9AB16"/>
        </a:buClr>
        <a:buChar char="•"/>
        <a:defRPr sz="1950">
          <a:solidFill>
            <a:srgbClr val="3F4548"/>
          </a:solidFill>
          <a:latin typeface="+mn-lt"/>
          <a:ea typeface="+mn-ea"/>
          <a:cs typeface="+mn-cs"/>
        </a:defRPr>
      </a:lvl1pPr>
      <a:lvl2pPr marL="583021" indent="-217988" algn="l" rtl="0" eaLnBrk="1" fontAlgn="base" hangingPunct="1">
        <a:spcBef>
          <a:spcPct val="50000"/>
        </a:spcBef>
        <a:spcAft>
          <a:spcPct val="0"/>
        </a:spcAft>
        <a:buClr>
          <a:srgbClr val="D9AB16"/>
        </a:buClr>
        <a:buChar char="–"/>
        <a:defRPr sz="1625">
          <a:solidFill>
            <a:srgbClr val="3F4548"/>
          </a:solidFill>
          <a:latin typeface="+mn-lt"/>
          <a:cs typeface="+mn-cs"/>
        </a:defRPr>
      </a:lvl2pPr>
      <a:lvl3pPr marL="870662" indent="-141885" algn="l" rtl="0" eaLnBrk="1" fontAlgn="base" hangingPunct="1">
        <a:spcBef>
          <a:spcPct val="50000"/>
        </a:spcBef>
        <a:spcAft>
          <a:spcPct val="0"/>
        </a:spcAft>
        <a:buClr>
          <a:srgbClr val="D9AB16"/>
        </a:buClr>
        <a:buChar char="•"/>
        <a:defRPr>
          <a:solidFill>
            <a:srgbClr val="3F4548"/>
          </a:solidFill>
          <a:latin typeface="+mn-lt"/>
          <a:cs typeface="+mn-cs"/>
        </a:defRPr>
      </a:lvl3pPr>
      <a:lvl4pPr marL="1164752" indent="-148336" algn="l" rtl="0" eaLnBrk="1" fontAlgn="base" hangingPunct="1">
        <a:spcBef>
          <a:spcPct val="50000"/>
        </a:spcBef>
        <a:spcAft>
          <a:spcPct val="0"/>
        </a:spcAft>
        <a:buClr>
          <a:srgbClr val="D9AB16"/>
        </a:buClr>
        <a:buChar char="–"/>
        <a:defRPr sz="1300">
          <a:solidFill>
            <a:srgbClr val="3F4548"/>
          </a:solidFill>
          <a:latin typeface="+mn-lt"/>
          <a:cs typeface="+mn-cs"/>
        </a:defRPr>
      </a:lvl4pPr>
      <a:lvl5pPr marL="1456262" indent="-143177" algn="l" rtl="0" eaLnBrk="1" fontAlgn="base" hangingPunct="1">
        <a:spcBef>
          <a:spcPct val="50000"/>
        </a:spcBef>
        <a:spcAft>
          <a:spcPct val="0"/>
        </a:spcAft>
        <a:buClr>
          <a:srgbClr val="D9AB16"/>
        </a:buClr>
        <a:buFont typeface="Arial" pitchFamily="34" charset="0"/>
        <a:buChar char="•"/>
        <a:defRPr sz="1192">
          <a:solidFill>
            <a:srgbClr val="3F4548"/>
          </a:solidFill>
          <a:latin typeface="+mn-lt"/>
          <a:cs typeface="+mn-cs"/>
        </a:defRPr>
      </a:lvl5pPr>
      <a:lvl6pPr marL="1827744" indent="-143177" algn="l" rtl="0" eaLnBrk="1" fontAlgn="base" hangingPunct="1">
        <a:spcBef>
          <a:spcPct val="50000"/>
        </a:spcBef>
        <a:spcAft>
          <a:spcPct val="0"/>
        </a:spcAft>
        <a:buClr>
          <a:srgbClr val="D9AB16"/>
        </a:buClr>
        <a:buChar char="»"/>
        <a:defRPr sz="1192">
          <a:solidFill>
            <a:srgbClr val="0D2E64"/>
          </a:solidFill>
          <a:latin typeface="+mn-lt"/>
          <a:cs typeface="+mn-cs"/>
        </a:defRPr>
      </a:lvl6pPr>
      <a:lvl7pPr marL="2199226" indent="-143177" algn="l" rtl="0" eaLnBrk="1" fontAlgn="base" hangingPunct="1">
        <a:spcBef>
          <a:spcPct val="50000"/>
        </a:spcBef>
        <a:spcAft>
          <a:spcPct val="0"/>
        </a:spcAft>
        <a:buClr>
          <a:srgbClr val="D9AB16"/>
        </a:buClr>
        <a:buChar char="»"/>
        <a:defRPr sz="1192">
          <a:solidFill>
            <a:srgbClr val="0D2E64"/>
          </a:solidFill>
          <a:latin typeface="+mn-lt"/>
          <a:cs typeface="+mn-cs"/>
        </a:defRPr>
      </a:lvl7pPr>
      <a:lvl8pPr marL="2570709" indent="-143177" algn="l" rtl="0" eaLnBrk="1" fontAlgn="base" hangingPunct="1">
        <a:spcBef>
          <a:spcPct val="50000"/>
        </a:spcBef>
        <a:spcAft>
          <a:spcPct val="0"/>
        </a:spcAft>
        <a:buClr>
          <a:srgbClr val="D9AB16"/>
        </a:buClr>
        <a:buChar char="»"/>
        <a:defRPr sz="1192">
          <a:solidFill>
            <a:srgbClr val="0D2E64"/>
          </a:solidFill>
          <a:latin typeface="+mn-lt"/>
          <a:cs typeface="+mn-cs"/>
        </a:defRPr>
      </a:lvl8pPr>
      <a:lvl9pPr marL="2942191" indent="-143177" algn="l" rtl="0" eaLnBrk="1" fontAlgn="base" hangingPunct="1">
        <a:spcBef>
          <a:spcPct val="50000"/>
        </a:spcBef>
        <a:spcAft>
          <a:spcPct val="0"/>
        </a:spcAft>
        <a:buClr>
          <a:srgbClr val="D9AB16"/>
        </a:buClr>
        <a:buChar char="»"/>
        <a:defRPr sz="1192">
          <a:solidFill>
            <a:srgbClr val="0D2E64"/>
          </a:solidFill>
          <a:latin typeface="+mn-lt"/>
          <a:cs typeface="+mn-cs"/>
        </a:defRPr>
      </a:lvl9pPr>
    </p:bodyStyle>
    <p:otherStyle>
      <a:defPPr>
        <a:defRPr lang="en-US"/>
      </a:defPPr>
      <a:lvl1pPr marL="0" algn="l" defTabSz="742965" rtl="0" eaLnBrk="1" latinLnBrk="0" hangingPunct="1">
        <a:defRPr sz="1517" kern="1200">
          <a:solidFill>
            <a:schemeClr val="tx1"/>
          </a:solidFill>
          <a:latin typeface="+mn-lt"/>
          <a:ea typeface="+mn-ea"/>
          <a:cs typeface="+mn-cs"/>
        </a:defRPr>
      </a:lvl1pPr>
      <a:lvl2pPr marL="371483" algn="l" defTabSz="742965" rtl="0" eaLnBrk="1" latinLnBrk="0" hangingPunct="1">
        <a:defRPr sz="1517" kern="1200">
          <a:solidFill>
            <a:schemeClr val="tx1"/>
          </a:solidFill>
          <a:latin typeface="+mn-lt"/>
          <a:ea typeface="+mn-ea"/>
          <a:cs typeface="+mn-cs"/>
        </a:defRPr>
      </a:lvl2pPr>
      <a:lvl3pPr marL="742965" algn="l" defTabSz="742965" rtl="0" eaLnBrk="1" latinLnBrk="0" hangingPunct="1">
        <a:defRPr sz="1517" kern="1200">
          <a:solidFill>
            <a:schemeClr val="tx1"/>
          </a:solidFill>
          <a:latin typeface="+mn-lt"/>
          <a:ea typeface="+mn-ea"/>
          <a:cs typeface="+mn-cs"/>
        </a:defRPr>
      </a:lvl3pPr>
      <a:lvl4pPr marL="1114446" algn="l" defTabSz="742965" rtl="0" eaLnBrk="1" latinLnBrk="0" hangingPunct="1">
        <a:defRPr sz="1517" kern="1200">
          <a:solidFill>
            <a:schemeClr val="tx1"/>
          </a:solidFill>
          <a:latin typeface="+mn-lt"/>
          <a:ea typeface="+mn-ea"/>
          <a:cs typeface="+mn-cs"/>
        </a:defRPr>
      </a:lvl4pPr>
      <a:lvl5pPr marL="1485929" algn="l" defTabSz="742965" rtl="0" eaLnBrk="1" latinLnBrk="0" hangingPunct="1">
        <a:defRPr sz="1517" kern="1200">
          <a:solidFill>
            <a:schemeClr val="tx1"/>
          </a:solidFill>
          <a:latin typeface="+mn-lt"/>
          <a:ea typeface="+mn-ea"/>
          <a:cs typeface="+mn-cs"/>
        </a:defRPr>
      </a:lvl5pPr>
      <a:lvl6pPr marL="1857411" algn="l" defTabSz="742965" rtl="0" eaLnBrk="1" latinLnBrk="0" hangingPunct="1">
        <a:defRPr sz="1517" kern="1200">
          <a:solidFill>
            <a:schemeClr val="tx1"/>
          </a:solidFill>
          <a:latin typeface="+mn-lt"/>
          <a:ea typeface="+mn-ea"/>
          <a:cs typeface="+mn-cs"/>
        </a:defRPr>
      </a:lvl6pPr>
      <a:lvl7pPr marL="2228893" algn="l" defTabSz="742965" rtl="0" eaLnBrk="1" latinLnBrk="0" hangingPunct="1">
        <a:defRPr sz="1517" kern="1200">
          <a:solidFill>
            <a:schemeClr val="tx1"/>
          </a:solidFill>
          <a:latin typeface="+mn-lt"/>
          <a:ea typeface="+mn-ea"/>
          <a:cs typeface="+mn-cs"/>
        </a:defRPr>
      </a:lvl7pPr>
      <a:lvl8pPr marL="2600375" algn="l" defTabSz="742965" rtl="0" eaLnBrk="1" latinLnBrk="0" hangingPunct="1">
        <a:defRPr sz="1517" kern="1200">
          <a:solidFill>
            <a:schemeClr val="tx1"/>
          </a:solidFill>
          <a:latin typeface="+mn-lt"/>
          <a:ea typeface="+mn-ea"/>
          <a:cs typeface="+mn-cs"/>
        </a:defRPr>
      </a:lvl8pPr>
      <a:lvl9pPr marL="2971857" algn="l" defTabSz="742965" rtl="0" eaLnBrk="1" latinLnBrk="0" hangingPunct="1">
        <a:defRPr sz="151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233" y="404813"/>
            <a:ext cx="89824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28233" y="1557338"/>
            <a:ext cx="8982471"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428232" y="6410326"/>
            <a:ext cx="218413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chemeClr val="tx1"/>
                </a:solidFill>
              </a:defRPr>
            </a:lvl1pPr>
          </a:lstStyle>
          <a:p>
            <a:fld id="{73473D93-C18A-4FD7-942A-186DCDF59801}" type="datetime4">
              <a:rPr lang="en-US" smtClean="0">
                <a:solidFill>
                  <a:srgbClr val="3F4548"/>
                </a:solidFill>
              </a:rPr>
              <a:t>May 4, 2018</a:t>
            </a:fld>
            <a:endParaRPr lang="en-GB" dirty="0">
              <a:solidFill>
                <a:srgbClr val="3F4548"/>
              </a:solidFill>
            </a:endParaRPr>
          </a:p>
        </p:txBody>
      </p:sp>
      <p:sp>
        <p:nvSpPr>
          <p:cNvPr id="1029" name="Rectangle 5"/>
          <p:cNvSpPr>
            <a:spLocks noGrp="1" noChangeArrowheads="1"/>
          </p:cNvSpPr>
          <p:nvPr>
            <p:ph type="ftr" sz="quarter" idx="3"/>
          </p:nvPr>
        </p:nvSpPr>
        <p:spPr bwMode="auto">
          <a:xfrm>
            <a:off x="2612369" y="6410326"/>
            <a:ext cx="6055382"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8776100" y="6402396"/>
            <a:ext cx="7016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r">
              <a:defRPr sz="975">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507345" y="6329363"/>
            <a:ext cx="8891323" cy="0"/>
          </a:xfrm>
          <a:prstGeom prst="line">
            <a:avLst/>
          </a:prstGeom>
          <a:noFill/>
          <a:ln w="12700">
            <a:solidFill>
              <a:srgbClr val="D9AB1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295" tIns="37148" rIns="74295" bIns="37148"/>
          <a:lstStyle/>
          <a:p>
            <a:endParaRPr lang="en-GB">
              <a:solidFill>
                <a:srgbClr val="3F4548"/>
              </a:solidFill>
            </a:endParaRPr>
          </a:p>
        </p:txBody>
      </p:sp>
      <p:pic>
        <p:nvPicPr>
          <p:cNvPr id="60" name="Picture 2" descr="E:\Pants Work\Current Work\Actuaries 2011\Logos all\IFOA Logo\Lanscape - Standard\WMF logos\IFOA_logo_L_RGB.wm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48625" y="5563122"/>
            <a:ext cx="1345650"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p:nvGrpSpPr>
        <p:grpSpPr>
          <a:xfrm>
            <a:off x="-2549101" y="0"/>
            <a:ext cx="2452333"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Box 62"/>
            <p:cNvSpPr txBox="1"/>
            <p:nvPr userDrawn="1"/>
          </p:nvSpPr>
          <p:spPr>
            <a:xfrm>
              <a:off x="-2982572" y="99308"/>
              <a:ext cx="2839662" cy="133434"/>
            </a:xfrm>
            <a:prstGeom prst="rect">
              <a:avLst/>
            </a:prstGeom>
            <a:noFill/>
          </p:spPr>
          <p:txBody>
            <a:bodyPr wrap="square" lIns="0" tIns="0" rIns="0" bIns="0" rtlCol="0">
              <a:spAutoFit/>
            </a:bodyPr>
            <a:lstStyle/>
            <a:p>
              <a:r>
                <a:rPr lang="en-GB" sz="867" b="1" dirty="0">
                  <a:solidFill>
                    <a:srgbClr val="113458"/>
                  </a:solidFill>
                </a:rPr>
                <a:t>Colour palette for PowerPoint presentations</a:t>
              </a:r>
              <a:endParaRPr lang="en-US" sz="867" b="1" dirty="0">
                <a:solidFill>
                  <a:srgbClr val="113458"/>
                </a:solidFill>
              </a:endParaRPr>
            </a:p>
          </p:txBody>
        </p:sp>
        <p:grpSp>
          <p:nvGrpSpPr>
            <p:cNvPr id="64" name="Group 58"/>
            <p:cNvGrpSpPr/>
            <p:nvPr userDrawn="1"/>
          </p:nvGrpSpPr>
          <p:grpSpPr>
            <a:xfrm>
              <a:off x="-2982571" y="476672"/>
              <a:ext cx="2863473" cy="285752"/>
              <a:chOff x="-2982571" y="476672"/>
              <a:chExt cx="2863473" cy="285752"/>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TextBox 11"/>
              <p:cNvSpPr txBox="1"/>
              <p:nvPr userDrawn="1"/>
            </p:nvSpPr>
            <p:spPr>
              <a:xfrm>
                <a:off x="-2518224" y="476672"/>
                <a:ext cx="2399126" cy="266868"/>
              </a:xfrm>
              <a:prstGeom prst="rect">
                <a:avLst/>
              </a:prstGeom>
              <a:noFill/>
            </p:spPr>
            <p:txBody>
              <a:bodyPr wrap="square" lIns="0" tIns="0" rIns="0" bIns="0" rtlCol="0">
                <a:spAutoFit/>
              </a:bodyPr>
              <a:lstStyle/>
              <a:p>
                <a:r>
                  <a:rPr lang="en-GB" sz="867" dirty="0">
                    <a:solidFill>
                      <a:srgbClr val="3F4548"/>
                    </a:solidFill>
                  </a:rPr>
                  <a:t>Dark blue</a:t>
                </a:r>
              </a:p>
              <a:p>
                <a:r>
                  <a:rPr lang="en-GB" sz="867" dirty="0">
                    <a:solidFill>
                      <a:srgbClr val="3F4548"/>
                    </a:solidFill>
                  </a:rPr>
                  <a:t>R17  G52  B88</a:t>
                </a:r>
                <a:endParaRPr lang="en-US" sz="867" dirty="0">
                  <a:solidFill>
                    <a:srgbClr val="3F4548"/>
                  </a:solidFill>
                </a:endParaRPr>
              </a:p>
            </p:txBody>
          </p:sp>
        </p:grpSp>
        <p:grpSp>
          <p:nvGrpSpPr>
            <p:cNvPr id="65" name="Group 13"/>
            <p:cNvGrpSpPr/>
            <p:nvPr userDrawn="1"/>
          </p:nvGrpSpPr>
          <p:grpSpPr>
            <a:xfrm>
              <a:off x="-2982575" y="882170"/>
              <a:ext cx="2863476" cy="285752"/>
              <a:chOff x="-2928990" y="365095"/>
              <a:chExt cx="2643206" cy="285752"/>
            </a:xfrm>
          </p:grpSpPr>
          <p:sp>
            <p:nvSpPr>
              <p:cNvPr id="104" name="Rectangle 14"/>
              <p:cNvSpPr/>
              <p:nvPr userDrawn="1"/>
            </p:nvSpPr>
            <p:spPr>
              <a:xfrm>
                <a:off x="-2928990" y="365095"/>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TextBox 15"/>
              <p:cNvSpPr txBox="1"/>
              <p:nvPr userDrawn="1"/>
            </p:nvSpPr>
            <p:spPr>
              <a:xfrm>
                <a:off x="-2500362" y="365095"/>
                <a:ext cx="2214578" cy="266868"/>
              </a:xfrm>
              <a:prstGeom prst="rect">
                <a:avLst/>
              </a:prstGeom>
              <a:noFill/>
            </p:spPr>
            <p:txBody>
              <a:bodyPr wrap="square" lIns="0" tIns="0" rIns="0" bIns="0" rtlCol="0">
                <a:spAutoFit/>
              </a:bodyPr>
              <a:lstStyle/>
              <a:p>
                <a:r>
                  <a:rPr lang="en-GB" sz="867" dirty="0">
                    <a:solidFill>
                      <a:srgbClr val="3F4548"/>
                    </a:solidFill>
                  </a:rPr>
                  <a:t>Gold</a:t>
                </a:r>
              </a:p>
              <a:p>
                <a:r>
                  <a:rPr lang="en-GB" sz="867" dirty="0">
                    <a:solidFill>
                      <a:srgbClr val="3F4548"/>
                    </a:solidFill>
                  </a:rPr>
                  <a:t>R217  G171  B22</a:t>
                </a:r>
                <a:endParaRPr lang="en-US" sz="650" dirty="0">
                  <a:solidFill>
                    <a:srgbClr val="3F4548"/>
                  </a:solidFill>
                </a:endParaRPr>
              </a:p>
            </p:txBody>
          </p:sp>
        </p:grpSp>
        <p:grpSp>
          <p:nvGrpSpPr>
            <p:cNvPr id="66" name="Group 16"/>
            <p:cNvGrpSpPr/>
            <p:nvPr userDrawn="1"/>
          </p:nvGrpSpPr>
          <p:grpSpPr>
            <a:xfrm>
              <a:off x="-2982575" y="1277829"/>
              <a:ext cx="2863476" cy="285752"/>
              <a:chOff x="-2928990" y="63509"/>
              <a:chExt cx="2643206" cy="285752"/>
            </a:xfrm>
          </p:grpSpPr>
          <p:sp>
            <p:nvSpPr>
              <p:cNvPr id="102" name="Rectangle 17"/>
              <p:cNvSpPr/>
              <p:nvPr userDrawn="1"/>
            </p:nvSpPr>
            <p:spPr>
              <a:xfrm>
                <a:off x="-2928990" y="63509"/>
                <a:ext cx="285752" cy="28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TextBox 18"/>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Mid blue</a:t>
                </a:r>
              </a:p>
              <a:p>
                <a:r>
                  <a:rPr lang="en-GB" sz="867" dirty="0">
                    <a:solidFill>
                      <a:srgbClr val="3F4548"/>
                    </a:solidFill>
                  </a:rPr>
                  <a:t>R64  G150  B184</a:t>
                </a:r>
                <a:endParaRPr lang="en-US" sz="867" dirty="0">
                  <a:solidFill>
                    <a:srgbClr val="3F4548"/>
                  </a:solidFill>
                </a:endParaRPr>
              </a:p>
            </p:txBody>
          </p:sp>
        </p:grpSp>
        <p:sp>
          <p:nvSpPr>
            <p:cNvPr id="67" name="TextBox 66"/>
            <p:cNvSpPr txBox="1"/>
            <p:nvPr userDrawn="1"/>
          </p:nvSpPr>
          <p:spPr>
            <a:xfrm>
              <a:off x="-2982571" y="2122984"/>
              <a:ext cx="2399127" cy="133434"/>
            </a:xfrm>
            <a:prstGeom prst="rect">
              <a:avLst/>
            </a:prstGeom>
            <a:noFill/>
          </p:spPr>
          <p:txBody>
            <a:bodyPr wrap="square" lIns="0" tIns="0" rIns="0" bIns="0" rtlCol="0">
              <a:spAutoFit/>
            </a:bodyPr>
            <a:lstStyle/>
            <a:p>
              <a:r>
                <a:rPr lang="en-GB" sz="867" b="1" dirty="0">
                  <a:solidFill>
                    <a:srgbClr val="D9AB16"/>
                  </a:solidFill>
                </a:rPr>
                <a:t>Secondary colour palette</a:t>
              </a:r>
              <a:endParaRPr lang="en-US" sz="867" b="1" dirty="0">
                <a:solidFill>
                  <a:srgbClr val="D9AB16"/>
                </a:solidFill>
              </a:endParaRPr>
            </a:p>
          </p:txBody>
        </p:sp>
        <p:sp>
          <p:nvSpPr>
            <p:cNvPr id="68" name="TextBox 67"/>
            <p:cNvSpPr txBox="1"/>
            <p:nvPr userDrawn="1"/>
          </p:nvSpPr>
          <p:spPr>
            <a:xfrm>
              <a:off x="-2982571" y="260648"/>
              <a:ext cx="2399127" cy="133434"/>
            </a:xfrm>
            <a:prstGeom prst="rect">
              <a:avLst/>
            </a:prstGeom>
            <a:noFill/>
          </p:spPr>
          <p:txBody>
            <a:bodyPr wrap="square" lIns="0" tIns="0" rIns="0" bIns="0" rtlCol="0">
              <a:spAutoFit/>
            </a:bodyPr>
            <a:lstStyle/>
            <a:p>
              <a:pPr>
                <a:tabLst>
                  <a:tab pos="1965662" algn="l"/>
                </a:tabLst>
              </a:pPr>
              <a:r>
                <a:rPr lang="en-GB" sz="867" b="1" dirty="0">
                  <a:solidFill>
                    <a:srgbClr val="D9AB16"/>
                  </a:solidFill>
                </a:rPr>
                <a:t>Primary colour palette</a:t>
              </a:r>
              <a:endParaRPr lang="en-US" sz="867" b="1" dirty="0">
                <a:solidFill>
                  <a:srgbClr val="D9AB16"/>
                </a:solidFill>
              </a:endParaRPr>
            </a:p>
          </p:txBody>
        </p:sp>
        <p:grpSp>
          <p:nvGrpSpPr>
            <p:cNvPr id="69" name="Group 24"/>
            <p:cNvGrpSpPr/>
            <p:nvPr userDrawn="1"/>
          </p:nvGrpSpPr>
          <p:grpSpPr>
            <a:xfrm>
              <a:off x="-2982575" y="1688965"/>
              <a:ext cx="2863476" cy="285752"/>
              <a:chOff x="-2928990" y="63509"/>
              <a:chExt cx="2643206" cy="285752"/>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TextBox 100"/>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Light grey</a:t>
                </a:r>
              </a:p>
              <a:p>
                <a:r>
                  <a:rPr lang="en-GB" sz="867" dirty="0">
                    <a:solidFill>
                      <a:srgbClr val="3F4548"/>
                    </a:solidFill>
                  </a:rPr>
                  <a:t>R220  G221  B217</a:t>
                </a:r>
                <a:endParaRPr lang="en-US" sz="867" dirty="0">
                  <a:solidFill>
                    <a:srgbClr val="3F4548"/>
                  </a:solidFill>
                </a:endParaRPr>
              </a:p>
            </p:txBody>
          </p:sp>
        </p:grpSp>
        <p:grpSp>
          <p:nvGrpSpPr>
            <p:cNvPr id="70" name="Group 27"/>
            <p:cNvGrpSpPr/>
            <p:nvPr userDrawn="1"/>
          </p:nvGrpSpPr>
          <p:grpSpPr>
            <a:xfrm>
              <a:off x="-2982575" y="2733370"/>
              <a:ext cx="2863476" cy="285752"/>
              <a:chOff x="-2928990" y="696778"/>
              <a:chExt cx="2643206" cy="285752"/>
            </a:xfrm>
          </p:grpSpPr>
          <p:sp>
            <p:nvSpPr>
              <p:cNvPr id="98" name="Rectangle 9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TextBox 9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Pea green</a:t>
                </a:r>
              </a:p>
              <a:p>
                <a:r>
                  <a:rPr lang="en-GB" sz="867" dirty="0">
                    <a:solidFill>
                      <a:srgbClr val="3F4548"/>
                    </a:solidFill>
                  </a:rPr>
                  <a:t>R121  G163  B42</a:t>
                </a:r>
                <a:endParaRPr lang="en-US" sz="867" dirty="0">
                  <a:solidFill>
                    <a:srgbClr val="3F4548"/>
                  </a:solidFill>
                </a:endParaRPr>
              </a:p>
            </p:txBody>
          </p:sp>
        </p:grpSp>
        <p:grpSp>
          <p:nvGrpSpPr>
            <p:cNvPr id="71" name="Group 60"/>
            <p:cNvGrpSpPr/>
            <p:nvPr userDrawn="1"/>
          </p:nvGrpSpPr>
          <p:grpSpPr>
            <a:xfrm>
              <a:off x="-2982571" y="3144506"/>
              <a:ext cx="2863473" cy="285752"/>
              <a:chOff x="-2982571" y="3144506"/>
              <a:chExt cx="2863473" cy="285752"/>
            </a:xfrm>
          </p:grpSpPr>
          <p:sp>
            <p:nvSpPr>
              <p:cNvPr id="96" name="Rectangle 9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userDrawn="1"/>
            </p:nvSpPr>
            <p:spPr>
              <a:xfrm>
                <a:off x="-2518224" y="3144506"/>
                <a:ext cx="2399126" cy="266868"/>
              </a:xfrm>
              <a:prstGeom prst="rect">
                <a:avLst/>
              </a:prstGeom>
              <a:noFill/>
            </p:spPr>
            <p:txBody>
              <a:bodyPr wrap="square" lIns="0" tIns="0" rIns="0" bIns="0" rtlCol="0">
                <a:spAutoFit/>
              </a:bodyPr>
              <a:lstStyle/>
              <a:p>
                <a:r>
                  <a:rPr lang="en-GB" sz="867" dirty="0">
                    <a:solidFill>
                      <a:srgbClr val="3F4548"/>
                    </a:solidFill>
                  </a:rPr>
                  <a:t>Forest green</a:t>
                </a:r>
              </a:p>
              <a:p>
                <a:r>
                  <a:rPr lang="en-GB" sz="867" dirty="0">
                    <a:solidFill>
                      <a:srgbClr val="3F4548"/>
                    </a:solidFill>
                  </a:rPr>
                  <a:t>R0 G132  B82</a:t>
                </a:r>
                <a:endParaRPr lang="en-US" sz="867" dirty="0">
                  <a:solidFill>
                    <a:srgbClr val="3F4548"/>
                  </a:solidFill>
                </a:endParaRPr>
              </a:p>
            </p:txBody>
          </p:sp>
        </p:grpSp>
        <p:grpSp>
          <p:nvGrpSpPr>
            <p:cNvPr id="72" name="Group 33"/>
            <p:cNvGrpSpPr/>
            <p:nvPr userDrawn="1"/>
          </p:nvGrpSpPr>
          <p:grpSpPr>
            <a:xfrm>
              <a:off x="-2982575" y="3555642"/>
              <a:ext cx="2863476" cy="285752"/>
              <a:chOff x="-2928990" y="696778"/>
              <a:chExt cx="2643206" cy="285752"/>
            </a:xfrm>
          </p:grpSpPr>
          <p:sp>
            <p:nvSpPr>
              <p:cNvPr id="94" name="Rectangle 9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TextBox 94"/>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Bottle green</a:t>
                </a:r>
              </a:p>
              <a:p>
                <a:r>
                  <a:rPr lang="en-GB" sz="867" dirty="0">
                    <a:solidFill>
                      <a:srgbClr val="3F4548"/>
                    </a:solidFill>
                  </a:rPr>
                  <a:t>R17  G179  B162</a:t>
                </a:r>
                <a:endParaRPr lang="en-US" sz="867" dirty="0">
                  <a:solidFill>
                    <a:srgbClr val="3F4548"/>
                  </a:solidFill>
                </a:endParaRPr>
              </a:p>
            </p:txBody>
          </p:sp>
        </p:grpSp>
        <p:grpSp>
          <p:nvGrpSpPr>
            <p:cNvPr id="73" name="Group 36"/>
            <p:cNvGrpSpPr/>
            <p:nvPr userDrawn="1"/>
          </p:nvGrpSpPr>
          <p:grpSpPr>
            <a:xfrm>
              <a:off x="-2982575" y="3966778"/>
              <a:ext cx="2863476" cy="285752"/>
              <a:chOff x="-2928990" y="696778"/>
              <a:chExt cx="2643206" cy="285752"/>
            </a:xfrm>
          </p:grpSpPr>
          <p:sp>
            <p:nvSpPr>
              <p:cNvPr id="92" name="Rectangle 9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TextBox 9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Cyan</a:t>
                </a:r>
              </a:p>
              <a:p>
                <a:r>
                  <a:rPr lang="en-GB" sz="867" dirty="0">
                    <a:solidFill>
                      <a:srgbClr val="3F4548"/>
                    </a:solidFill>
                  </a:rPr>
                  <a:t>R0  G156  B200</a:t>
                </a:r>
                <a:endParaRPr lang="en-US" sz="867" dirty="0">
                  <a:solidFill>
                    <a:srgbClr val="3F4548"/>
                  </a:solidFill>
                </a:endParaRPr>
              </a:p>
            </p:txBody>
          </p:sp>
        </p:grpSp>
        <p:grpSp>
          <p:nvGrpSpPr>
            <p:cNvPr id="74" name="Group 63"/>
            <p:cNvGrpSpPr/>
            <p:nvPr userDrawn="1"/>
          </p:nvGrpSpPr>
          <p:grpSpPr>
            <a:xfrm>
              <a:off x="-2982571" y="4377914"/>
              <a:ext cx="2863473" cy="285752"/>
              <a:chOff x="-2982571" y="4377914"/>
              <a:chExt cx="2863473" cy="285752"/>
            </a:xfrm>
          </p:grpSpPr>
          <p:sp>
            <p:nvSpPr>
              <p:cNvPr id="90" name="Rectangle 8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userDrawn="1"/>
            </p:nvSpPr>
            <p:spPr>
              <a:xfrm>
                <a:off x="-2518224" y="4377914"/>
                <a:ext cx="2399126" cy="266868"/>
              </a:xfrm>
              <a:prstGeom prst="rect">
                <a:avLst/>
              </a:prstGeom>
              <a:noFill/>
            </p:spPr>
            <p:txBody>
              <a:bodyPr wrap="square" lIns="0" tIns="0" rIns="0" bIns="0" rtlCol="0">
                <a:spAutoFit/>
              </a:bodyPr>
              <a:lstStyle/>
              <a:p>
                <a:r>
                  <a:rPr lang="en-GB" sz="867" dirty="0">
                    <a:solidFill>
                      <a:srgbClr val="3F4548"/>
                    </a:solidFill>
                  </a:rPr>
                  <a:t>Light blue</a:t>
                </a:r>
              </a:p>
              <a:p>
                <a:r>
                  <a:rPr lang="en-GB" sz="867" dirty="0">
                    <a:solidFill>
                      <a:srgbClr val="3F4548"/>
                    </a:solidFill>
                  </a:rPr>
                  <a:t>R124  G179  B225</a:t>
                </a:r>
                <a:endParaRPr lang="en-US" sz="867" dirty="0">
                  <a:solidFill>
                    <a:srgbClr val="3F4548"/>
                  </a:solidFill>
                </a:endParaRPr>
              </a:p>
            </p:txBody>
          </p:sp>
        </p:grpSp>
        <p:grpSp>
          <p:nvGrpSpPr>
            <p:cNvPr id="75" name="Group 43"/>
            <p:cNvGrpSpPr/>
            <p:nvPr userDrawn="1"/>
          </p:nvGrpSpPr>
          <p:grpSpPr>
            <a:xfrm>
              <a:off x="-2982575" y="4789050"/>
              <a:ext cx="2863476" cy="285752"/>
              <a:chOff x="-2928990" y="696778"/>
              <a:chExt cx="2643206" cy="285752"/>
            </a:xfrm>
          </p:grpSpPr>
          <p:sp>
            <p:nvSpPr>
              <p:cNvPr id="88" name="Rectangle 8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TextBox 8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Violet</a:t>
                </a:r>
              </a:p>
              <a:p>
                <a:r>
                  <a:rPr lang="en-GB" sz="867" dirty="0">
                    <a:solidFill>
                      <a:srgbClr val="3F4548"/>
                    </a:solidFill>
                  </a:rPr>
                  <a:t>R128  G118  B207</a:t>
                </a:r>
                <a:endParaRPr lang="en-US" sz="867" dirty="0">
                  <a:solidFill>
                    <a:srgbClr val="3F4548"/>
                  </a:solidFill>
                </a:endParaRPr>
              </a:p>
            </p:txBody>
          </p:sp>
        </p:grpSp>
        <p:grpSp>
          <p:nvGrpSpPr>
            <p:cNvPr id="76" name="Group 46"/>
            <p:cNvGrpSpPr/>
            <p:nvPr userDrawn="1"/>
          </p:nvGrpSpPr>
          <p:grpSpPr>
            <a:xfrm>
              <a:off x="-2982575" y="5200186"/>
              <a:ext cx="2863476" cy="285752"/>
              <a:chOff x="-2928990" y="696778"/>
              <a:chExt cx="2643206" cy="285752"/>
            </a:xfrm>
          </p:grpSpPr>
          <p:sp>
            <p:nvSpPr>
              <p:cNvPr id="86" name="Rectangle 8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TextBox 86"/>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Purple</a:t>
                </a:r>
              </a:p>
              <a:p>
                <a:r>
                  <a:rPr lang="en-GB" sz="867" dirty="0">
                    <a:solidFill>
                      <a:srgbClr val="3F4548"/>
                    </a:solidFill>
                  </a:rPr>
                  <a:t>R143  G70  B147</a:t>
                </a:r>
                <a:endParaRPr lang="en-US" sz="867" dirty="0">
                  <a:solidFill>
                    <a:srgbClr val="3F4548"/>
                  </a:solidFill>
                </a:endParaRPr>
              </a:p>
            </p:txBody>
          </p:sp>
        </p:grpSp>
        <p:grpSp>
          <p:nvGrpSpPr>
            <p:cNvPr id="77" name="Group 49"/>
            <p:cNvGrpSpPr/>
            <p:nvPr userDrawn="1"/>
          </p:nvGrpSpPr>
          <p:grpSpPr>
            <a:xfrm>
              <a:off x="-2982575" y="5611322"/>
              <a:ext cx="2863476" cy="285752"/>
              <a:chOff x="-2928990" y="696778"/>
              <a:chExt cx="2643206" cy="285752"/>
            </a:xfrm>
          </p:grpSpPr>
          <p:sp>
            <p:nvSpPr>
              <p:cNvPr id="84" name="Rectangle 8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userDrawn="1"/>
            </p:nvSpPr>
            <p:spPr>
              <a:xfrm>
                <a:off x="-2500362" y="696778"/>
                <a:ext cx="2214578" cy="266868"/>
              </a:xfrm>
              <a:prstGeom prst="rect">
                <a:avLst/>
              </a:prstGeom>
              <a:noFill/>
            </p:spPr>
            <p:txBody>
              <a:bodyPr wrap="square" lIns="0" tIns="0" rIns="0" bIns="0" rtlCol="0">
                <a:spAutoFit/>
              </a:bodyPr>
              <a:lstStyle/>
              <a:p>
                <a:r>
                  <a:rPr lang="en-GB" sz="867" dirty="0" err="1">
                    <a:solidFill>
                      <a:srgbClr val="3F4548"/>
                    </a:solidFill>
                  </a:rPr>
                  <a:t>Fuscia</a:t>
                </a:r>
                <a:endParaRPr lang="en-GB" sz="867" dirty="0">
                  <a:solidFill>
                    <a:srgbClr val="3F4548"/>
                  </a:solidFill>
                </a:endParaRPr>
              </a:p>
              <a:p>
                <a:r>
                  <a:rPr lang="en-GB" sz="867" dirty="0">
                    <a:solidFill>
                      <a:srgbClr val="3F4548"/>
                    </a:solidFill>
                  </a:rPr>
                  <a:t>R233  G69  B140</a:t>
                </a:r>
                <a:endParaRPr lang="en-US" sz="867" dirty="0">
                  <a:solidFill>
                    <a:srgbClr val="3F4548"/>
                  </a:solidFill>
                </a:endParaRPr>
              </a:p>
            </p:txBody>
          </p:sp>
        </p:grpSp>
        <p:grpSp>
          <p:nvGrpSpPr>
            <p:cNvPr id="78" name="Group 52"/>
            <p:cNvGrpSpPr/>
            <p:nvPr userDrawn="1"/>
          </p:nvGrpSpPr>
          <p:grpSpPr>
            <a:xfrm>
              <a:off x="-2982575" y="6022458"/>
              <a:ext cx="2863476" cy="285752"/>
              <a:chOff x="-2928990" y="696778"/>
              <a:chExt cx="2643206" cy="285752"/>
            </a:xfrm>
          </p:grpSpPr>
          <p:sp>
            <p:nvSpPr>
              <p:cNvPr id="82" name="Rectangle 8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TextBox 8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Red</a:t>
                </a:r>
              </a:p>
              <a:p>
                <a:r>
                  <a:rPr lang="en-GB" sz="867" dirty="0">
                    <a:solidFill>
                      <a:srgbClr val="3F4548"/>
                    </a:solidFill>
                  </a:rPr>
                  <a:t>R200  G30  B69</a:t>
                </a:r>
                <a:endParaRPr lang="en-US" sz="867" dirty="0">
                  <a:solidFill>
                    <a:srgbClr val="3F4548"/>
                  </a:solidFill>
                </a:endParaRPr>
              </a:p>
            </p:txBody>
          </p:sp>
        </p:grpSp>
        <p:grpSp>
          <p:nvGrpSpPr>
            <p:cNvPr id="79" name="Group 55"/>
            <p:cNvGrpSpPr/>
            <p:nvPr userDrawn="1"/>
          </p:nvGrpSpPr>
          <p:grpSpPr>
            <a:xfrm>
              <a:off x="-2982575" y="6433591"/>
              <a:ext cx="2863476" cy="285752"/>
              <a:chOff x="-2928990" y="696778"/>
              <a:chExt cx="2643206" cy="285752"/>
            </a:xfrm>
          </p:grpSpPr>
          <p:sp>
            <p:nvSpPr>
              <p:cNvPr id="80" name="Rectangle 7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Orange</a:t>
                </a:r>
              </a:p>
              <a:p>
                <a:r>
                  <a:rPr lang="en-GB" sz="867" dirty="0">
                    <a:solidFill>
                      <a:srgbClr val="3F4548"/>
                    </a:solidFill>
                  </a:rPr>
                  <a:t>R238  G116  29</a:t>
                </a:r>
                <a:endParaRPr lang="en-US" sz="867" dirty="0">
                  <a:solidFill>
                    <a:srgbClr val="3F4548"/>
                  </a:solidFill>
                </a:endParaRPr>
              </a:p>
            </p:txBody>
          </p:sp>
        </p:grpSp>
      </p:grpSp>
    </p:spTree>
    <p:extLst>
      <p:ext uri="{BB962C8B-B14F-4D97-AF65-F5344CB8AC3E}">
        <p14:creationId xmlns:p14="http://schemas.microsoft.com/office/powerpoint/2010/main" val="5906928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hdr="0" ftr="0"/>
  <p:txStyles>
    <p:titleStyle>
      <a:lvl1pPr algn="l" rtl="0" eaLnBrk="1" fontAlgn="base" hangingPunct="1">
        <a:spcBef>
          <a:spcPct val="0"/>
        </a:spcBef>
        <a:spcAft>
          <a:spcPct val="0"/>
        </a:spcAft>
        <a:defRPr sz="2600" b="1">
          <a:solidFill>
            <a:srgbClr val="D9AB16"/>
          </a:solidFill>
          <a:latin typeface="+mj-lt"/>
          <a:ea typeface="+mj-ea"/>
          <a:cs typeface="+mj-cs"/>
        </a:defRPr>
      </a:lvl1pPr>
      <a:lvl2pPr algn="l" rtl="0" eaLnBrk="1" fontAlgn="base" hangingPunct="1">
        <a:spcBef>
          <a:spcPct val="0"/>
        </a:spcBef>
        <a:spcAft>
          <a:spcPct val="0"/>
        </a:spcAft>
        <a:defRPr sz="2600">
          <a:solidFill>
            <a:srgbClr val="D9AB16"/>
          </a:solidFill>
          <a:latin typeface="Arial" charset="0"/>
          <a:cs typeface="Arial" charset="0"/>
        </a:defRPr>
      </a:lvl2pPr>
      <a:lvl3pPr algn="l" rtl="0" eaLnBrk="1" fontAlgn="base" hangingPunct="1">
        <a:spcBef>
          <a:spcPct val="0"/>
        </a:spcBef>
        <a:spcAft>
          <a:spcPct val="0"/>
        </a:spcAft>
        <a:defRPr sz="2600">
          <a:solidFill>
            <a:srgbClr val="D9AB16"/>
          </a:solidFill>
          <a:latin typeface="Arial" charset="0"/>
          <a:cs typeface="Arial" charset="0"/>
        </a:defRPr>
      </a:lvl3pPr>
      <a:lvl4pPr algn="l" rtl="0" eaLnBrk="1" fontAlgn="base" hangingPunct="1">
        <a:spcBef>
          <a:spcPct val="0"/>
        </a:spcBef>
        <a:spcAft>
          <a:spcPct val="0"/>
        </a:spcAft>
        <a:defRPr sz="2600">
          <a:solidFill>
            <a:srgbClr val="D9AB16"/>
          </a:solidFill>
          <a:latin typeface="Arial" charset="0"/>
          <a:cs typeface="Arial" charset="0"/>
        </a:defRPr>
      </a:lvl4pPr>
      <a:lvl5pPr algn="l" rtl="0" eaLnBrk="1" fontAlgn="base" hangingPunct="1">
        <a:spcBef>
          <a:spcPct val="0"/>
        </a:spcBef>
        <a:spcAft>
          <a:spcPct val="0"/>
        </a:spcAft>
        <a:defRPr sz="2600">
          <a:solidFill>
            <a:srgbClr val="D9AB16"/>
          </a:solidFill>
          <a:latin typeface="Arial" charset="0"/>
          <a:cs typeface="Arial" charset="0"/>
        </a:defRPr>
      </a:lvl5pPr>
      <a:lvl6pPr marL="371483" algn="l" rtl="0" eaLnBrk="1" fontAlgn="base" hangingPunct="1">
        <a:spcBef>
          <a:spcPct val="0"/>
        </a:spcBef>
        <a:spcAft>
          <a:spcPct val="0"/>
        </a:spcAft>
        <a:defRPr sz="2600">
          <a:solidFill>
            <a:srgbClr val="D9AB16"/>
          </a:solidFill>
          <a:latin typeface="Arial" charset="0"/>
          <a:cs typeface="Arial" charset="0"/>
        </a:defRPr>
      </a:lvl6pPr>
      <a:lvl7pPr marL="742965" algn="l" rtl="0" eaLnBrk="1" fontAlgn="base" hangingPunct="1">
        <a:spcBef>
          <a:spcPct val="0"/>
        </a:spcBef>
        <a:spcAft>
          <a:spcPct val="0"/>
        </a:spcAft>
        <a:defRPr sz="2600">
          <a:solidFill>
            <a:srgbClr val="D9AB16"/>
          </a:solidFill>
          <a:latin typeface="Arial" charset="0"/>
          <a:cs typeface="Arial" charset="0"/>
        </a:defRPr>
      </a:lvl7pPr>
      <a:lvl8pPr marL="1114446" algn="l" rtl="0" eaLnBrk="1" fontAlgn="base" hangingPunct="1">
        <a:spcBef>
          <a:spcPct val="0"/>
        </a:spcBef>
        <a:spcAft>
          <a:spcPct val="0"/>
        </a:spcAft>
        <a:defRPr sz="2600">
          <a:solidFill>
            <a:srgbClr val="D9AB16"/>
          </a:solidFill>
          <a:latin typeface="Arial" charset="0"/>
          <a:cs typeface="Arial" charset="0"/>
        </a:defRPr>
      </a:lvl8pPr>
      <a:lvl9pPr marL="1485929" algn="l" rtl="0" eaLnBrk="1" fontAlgn="base" hangingPunct="1">
        <a:spcBef>
          <a:spcPct val="0"/>
        </a:spcBef>
        <a:spcAft>
          <a:spcPct val="0"/>
        </a:spcAft>
        <a:defRPr sz="2600">
          <a:solidFill>
            <a:srgbClr val="D9AB16"/>
          </a:solidFill>
          <a:latin typeface="Arial" charset="0"/>
          <a:cs typeface="Arial" charset="0"/>
        </a:defRPr>
      </a:lvl9pPr>
    </p:titleStyle>
    <p:bodyStyle>
      <a:lvl1pPr marL="219278" indent="-219278" algn="l" rtl="0" eaLnBrk="1" fontAlgn="base" hangingPunct="1">
        <a:spcBef>
          <a:spcPct val="50000"/>
        </a:spcBef>
        <a:spcAft>
          <a:spcPct val="0"/>
        </a:spcAft>
        <a:buClr>
          <a:srgbClr val="D9AB16"/>
        </a:buClr>
        <a:buChar char="•"/>
        <a:defRPr sz="1950">
          <a:solidFill>
            <a:srgbClr val="3F4548"/>
          </a:solidFill>
          <a:latin typeface="+mn-lt"/>
          <a:ea typeface="+mn-ea"/>
          <a:cs typeface="+mn-cs"/>
        </a:defRPr>
      </a:lvl1pPr>
      <a:lvl2pPr marL="583021" indent="-217988" algn="l" rtl="0" eaLnBrk="1" fontAlgn="base" hangingPunct="1">
        <a:spcBef>
          <a:spcPct val="50000"/>
        </a:spcBef>
        <a:spcAft>
          <a:spcPct val="0"/>
        </a:spcAft>
        <a:buClr>
          <a:srgbClr val="D9AB16"/>
        </a:buClr>
        <a:buChar char="–"/>
        <a:defRPr sz="1625">
          <a:solidFill>
            <a:srgbClr val="3F4548"/>
          </a:solidFill>
          <a:latin typeface="+mn-lt"/>
          <a:cs typeface="+mn-cs"/>
        </a:defRPr>
      </a:lvl2pPr>
      <a:lvl3pPr marL="870662" indent="-141885" algn="l" rtl="0" eaLnBrk="1" fontAlgn="base" hangingPunct="1">
        <a:spcBef>
          <a:spcPct val="50000"/>
        </a:spcBef>
        <a:spcAft>
          <a:spcPct val="0"/>
        </a:spcAft>
        <a:buClr>
          <a:srgbClr val="D9AB16"/>
        </a:buClr>
        <a:buChar char="•"/>
        <a:defRPr>
          <a:solidFill>
            <a:srgbClr val="3F4548"/>
          </a:solidFill>
          <a:latin typeface="+mn-lt"/>
          <a:cs typeface="+mn-cs"/>
        </a:defRPr>
      </a:lvl3pPr>
      <a:lvl4pPr marL="1164752" indent="-148336" algn="l" rtl="0" eaLnBrk="1" fontAlgn="base" hangingPunct="1">
        <a:spcBef>
          <a:spcPct val="50000"/>
        </a:spcBef>
        <a:spcAft>
          <a:spcPct val="0"/>
        </a:spcAft>
        <a:buClr>
          <a:srgbClr val="D9AB16"/>
        </a:buClr>
        <a:buChar char="–"/>
        <a:defRPr sz="1300">
          <a:solidFill>
            <a:srgbClr val="3F4548"/>
          </a:solidFill>
          <a:latin typeface="+mn-lt"/>
          <a:cs typeface="+mn-cs"/>
        </a:defRPr>
      </a:lvl4pPr>
      <a:lvl5pPr marL="1456262" indent="-143177" algn="l" rtl="0" eaLnBrk="1" fontAlgn="base" hangingPunct="1">
        <a:spcBef>
          <a:spcPct val="50000"/>
        </a:spcBef>
        <a:spcAft>
          <a:spcPct val="0"/>
        </a:spcAft>
        <a:buClr>
          <a:srgbClr val="D9AB16"/>
        </a:buClr>
        <a:buFont typeface="Arial" pitchFamily="34" charset="0"/>
        <a:buChar char="•"/>
        <a:defRPr sz="1192">
          <a:solidFill>
            <a:srgbClr val="3F4548"/>
          </a:solidFill>
          <a:latin typeface="+mn-lt"/>
          <a:cs typeface="+mn-cs"/>
        </a:defRPr>
      </a:lvl5pPr>
      <a:lvl6pPr marL="1827744" indent="-143177" algn="l" rtl="0" eaLnBrk="1" fontAlgn="base" hangingPunct="1">
        <a:spcBef>
          <a:spcPct val="50000"/>
        </a:spcBef>
        <a:spcAft>
          <a:spcPct val="0"/>
        </a:spcAft>
        <a:buClr>
          <a:srgbClr val="D9AB16"/>
        </a:buClr>
        <a:buChar char="»"/>
        <a:defRPr sz="1192">
          <a:solidFill>
            <a:srgbClr val="0D2E64"/>
          </a:solidFill>
          <a:latin typeface="+mn-lt"/>
          <a:cs typeface="+mn-cs"/>
        </a:defRPr>
      </a:lvl6pPr>
      <a:lvl7pPr marL="2199226" indent="-143177" algn="l" rtl="0" eaLnBrk="1" fontAlgn="base" hangingPunct="1">
        <a:spcBef>
          <a:spcPct val="50000"/>
        </a:spcBef>
        <a:spcAft>
          <a:spcPct val="0"/>
        </a:spcAft>
        <a:buClr>
          <a:srgbClr val="D9AB16"/>
        </a:buClr>
        <a:buChar char="»"/>
        <a:defRPr sz="1192">
          <a:solidFill>
            <a:srgbClr val="0D2E64"/>
          </a:solidFill>
          <a:latin typeface="+mn-lt"/>
          <a:cs typeface="+mn-cs"/>
        </a:defRPr>
      </a:lvl7pPr>
      <a:lvl8pPr marL="2570709" indent="-143177" algn="l" rtl="0" eaLnBrk="1" fontAlgn="base" hangingPunct="1">
        <a:spcBef>
          <a:spcPct val="50000"/>
        </a:spcBef>
        <a:spcAft>
          <a:spcPct val="0"/>
        </a:spcAft>
        <a:buClr>
          <a:srgbClr val="D9AB16"/>
        </a:buClr>
        <a:buChar char="»"/>
        <a:defRPr sz="1192">
          <a:solidFill>
            <a:srgbClr val="0D2E64"/>
          </a:solidFill>
          <a:latin typeface="+mn-lt"/>
          <a:cs typeface="+mn-cs"/>
        </a:defRPr>
      </a:lvl8pPr>
      <a:lvl9pPr marL="2942191" indent="-143177" algn="l" rtl="0" eaLnBrk="1" fontAlgn="base" hangingPunct="1">
        <a:spcBef>
          <a:spcPct val="50000"/>
        </a:spcBef>
        <a:spcAft>
          <a:spcPct val="0"/>
        </a:spcAft>
        <a:buClr>
          <a:srgbClr val="D9AB16"/>
        </a:buClr>
        <a:buChar char="»"/>
        <a:defRPr sz="1192">
          <a:solidFill>
            <a:srgbClr val="0D2E64"/>
          </a:solidFill>
          <a:latin typeface="+mn-lt"/>
          <a:cs typeface="+mn-cs"/>
        </a:defRPr>
      </a:lvl9pPr>
    </p:bodyStyle>
    <p:otherStyle>
      <a:defPPr>
        <a:defRPr lang="en-US"/>
      </a:defPPr>
      <a:lvl1pPr marL="0" algn="l" defTabSz="742965" rtl="0" eaLnBrk="1" latinLnBrk="0" hangingPunct="1">
        <a:defRPr sz="1517" kern="1200">
          <a:solidFill>
            <a:schemeClr val="tx1"/>
          </a:solidFill>
          <a:latin typeface="+mn-lt"/>
          <a:ea typeface="+mn-ea"/>
          <a:cs typeface="+mn-cs"/>
        </a:defRPr>
      </a:lvl1pPr>
      <a:lvl2pPr marL="371483" algn="l" defTabSz="742965" rtl="0" eaLnBrk="1" latinLnBrk="0" hangingPunct="1">
        <a:defRPr sz="1517" kern="1200">
          <a:solidFill>
            <a:schemeClr val="tx1"/>
          </a:solidFill>
          <a:latin typeface="+mn-lt"/>
          <a:ea typeface="+mn-ea"/>
          <a:cs typeface="+mn-cs"/>
        </a:defRPr>
      </a:lvl2pPr>
      <a:lvl3pPr marL="742965" algn="l" defTabSz="742965" rtl="0" eaLnBrk="1" latinLnBrk="0" hangingPunct="1">
        <a:defRPr sz="1517" kern="1200">
          <a:solidFill>
            <a:schemeClr val="tx1"/>
          </a:solidFill>
          <a:latin typeface="+mn-lt"/>
          <a:ea typeface="+mn-ea"/>
          <a:cs typeface="+mn-cs"/>
        </a:defRPr>
      </a:lvl3pPr>
      <a:lvl4pPr marL="1114446" algn="l" defTabSz="742965" rtl="0" eaLnBrk="1" latinLnBrk="0" hangingPunct="1">
        <a:defRPr sz="1517" kern="1200">
          <a:solidFill>
            <a:schemeClr val="tx1"/>
          </a:solidFill>
          <a:latin typeface="+mn-lt"/>
          <a:ea typeface="+mn-ea"/>
          <a:cs typeface="+mn-cs"/>
        </a:defRPr>
      </a:lvl4pPr>
      <a:lvl5pPr marL="1485929" algn="l" defTabSz="742965" rtl="0" eaLnBrk="1" latinLnBrk="0" hangingPunct="1">
        <a:defRPr sz="1517" kern="1200">
          <a:solidFill>
            <a:schemeClr val="tx1"/>
          </a:solidFill>
          <a:latin typeface="+mn-lt"/>
          <a:ea typeface="+mn-ea"/>
          <a:cs typeface="+mn-cs"/>
        </a:defRPr>
      </a:lvl5pPr>
      <a:lvl6pPr marL="1857411" algn="l" defTabSz="742965" rtl="0" eaLnBrk="1" latinLnBrk="0" hangingPunct="1">
        <a:defRPr sz="1517" kern="1200">
          <a:solidFill>
            <a:schemeClr val="tx1"/>
          </a:solidFill>
          <a:latin typeface="+mn-lt"/>
          <a:ea typeface="+mn-ea"/>
          <a:cs typeface="+mn-cs"/>
        </a:defRPr>
      </a:lvl6pPr>
      <a:lvl7pPr marL="2228893" algn="l" defTabSz="742965" rtl="0" eaLnBrk="1" latinLnBrk="0" hangingPunct="1">
        <a:defRPr sz="1517" kern="1200">
          <a:solidFill>
            <a:schemeClr val="tx1"/>
          </a:solidFill>
          <a:latin typeface="+mn-lt"/>
          <a:ea typeface="+mn-ea"/>
          <a:cs typeface="+mn-cs"/>
        </a:defRPr>
      </a:lvl7pPr>
      <a:lvl8pPr marL="2600375" algn="l" defTabSz="742965" rtl="0" eaLnBrk="1" latinLnBrk="0" hangingPunct="1">
        <a:defRPr sz="1517" kern="1200">
          <a:solidFill>
            <a:schemeClr val="tx1"/>
          </a:solidFill>
          <a:latin typeface="+mn-lt"/>
          <a:ea typeface="+mn-ea"/>
          <a:cs typeface="+mn-cs"/>
        </a:defRPr>
      </a:lvl8pPr>
      <a:lvl9pPr marL="2971857" algn="l" defTabSz="742965" rtl="0" eaLnBrk="1" latinLnBrk="0" hangingPunct="1">
        <a:defRPr sz="151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233" y="404813"/>
            <a:ext cx="89824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28233" y="1557338"/>
            <a:ext cx="8982471"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428232" y="6410326"/>
            <a:ext cx="218413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chemeClr val="tx1"/>
                </a:solidFill>
              </a:defRPr>
            </a:lvl1pPr>
          </a:lstStyle>
          <a:p>
            <a:fld id="{D914C770-2459-4277-9E4B-89F488257B6F}" type="datetime4">
              <a:rPr lang="en-US" smtClean="0">
                <a:solidFill>
                  <a:srgbClr val="3F4548"/>
                </a:solidFill>
              </a:rPr>
              <a:t>May 4, 2018</a:t>
            </a:fld>
            <a:endParaRPr lang="en-GB" dirty="0">
              <a:solidFill>
                <a:srgbClr val="3F4548"/>
              </a:solidFill>
            </a:endParaRPr>
          </a:p>
        </p:txBody>
      </p:sp>
      <p:sp>
        <p:nvSpPr>
          <p:cNvPr id="1029" name="Rectangle 5"/>
          <p:cNvSpPr>
            <a:spLocks noGrp="1" noChangeArrowheads="1"/>
          </p:cNvSpPr>
          <p:nvPr>
            <p:ph type="ftr" sz="quarter" idx="3"/>
          </p:nvPr>
        </p:nvSpPr>
        <p:spPr bwMode="auto">
          <a:xfrm>
            <a:off x="2612369" y="6410326"/>
            <a:ext cx="6055382"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8776100" y="6402396"/>
            <a:ext cx="7016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r">
              <a:defRPr sz="975">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507345" y="6329363"/>
            <a:ext cx="8891323" cy="0"/>
          </a:xfrm>
          <a:prstGeom prst="line">
            <a:avLst/>
          </a:prstGeom>
          <a:noFill/>
          <a:ln w="12700">
            <a:solidFill>
              <a:srgbClr val="D9AB1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295" tIns="37148" rIns="74295" bIns="37148"/>
          <a:lstStyle/>
          <a:p>
            <a:endParaRPr lang="en-GB">
              <a:solidFill>
                <a:srgbClr val="3F4548"/>
              </a:solidFill>
            </a:endParaRPr>
          </a:p>
        </p:txBody>
      </p:sp>
      <p:pic>
        <p:nvPicPr>
          <p:cNvPr id="60" name="Picture 2" descr="E:\Pants Work\Current Work\Actuaries 2011\Logos all\IFOA Logo\Lanscape - Standard\WMF logos\IFOA_logo_L_RGB.wm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48625" y="5563122"/>
            <a:ext cx="1345650"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p:nvGrpSpPr>
        <p:grpSpPr>
          <a:xfrm>
            <a:off x="-2549101" y="0"/>
            <a:ext cx="2452333"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Box 62"/>
            <p:cNvSpPr txBox="1"/>
            <p:nvPr userDrawn="1"/>
          </p:nvSpPr>
          <p:spPr>
            <a:xfrm>
              <a:off x="-2982572" y="99308"/>
              <a:ext cx="2839662" cy="133434"/>
            </a:xfrm>
            <a:prstGeom prst="rect">
              <a:avLst/>
            </a:prstGeom>
            <a:noFill/>
          </p:spPr>
          <p:txBody>
            <a:bodyPr wrap="square" lIns="0" tIns="0" rIns="0" bIns="0" rtlCol="0">
              <a:spAutoFit/>
            </a:bodyPr>
            <a:lstStyle/>
            <a:p>
              <a:r>
                <a:rPr lang="en-GB" sz="867" b="1" dirty="0">
                  <a:solidFill>
                    <a:srgbClr val="113458"/>
                  </a:solidFill>
                </a:rPr>
                <a:t>Colour palette for PowerPoint presentations</a:t>
              </a:r>
              <a:endParaRPr lang="en-US" sz="867" b="1" dirty="0">
                <a:solidFill>
                  <a:srgbClr val="113458"/>
                </a:solidFill>
              </a:endParaRPr>
            </a:p>
          </p:txBody>
        </p:sp>
        <p:grpSp>
          <p:nvGrpSpPr>
            <p:cNvPr id="64" name="Group 58"/>
            <p:cNvGrpSpPr/>
            <p:nvPr userDrawn="1"/>
          </p:nvGrpSpPr>
          <p:grpSpPr>
            <a:xfrm>
              <a:off x="-2982571" y="476672"/>
              <a:ext cx="2863473" cy="285752"/>
              <a:chOff x="-2982571" y="476672"/>
              <a:chExt cx="2863473" cy="285752"/>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TextBox 11"/>
              <p:cNvSpPr txBox="1"/>
              <p:nvPr userDrawn="1"/>
            </p:nvSpPr>
            <p:spPr>
              <a:xfrm>
                <a:off x="-2518224" y="476672"/>
                <a:ext cx="2399126" cy="266868"/>
              </a:xfrm>
              <a:prstGeom prst="rect">
                <a:avLst/>
              </a:prstGeom>
              <a:noFill/>
            </p:spPr>
            <p:txBody>
              <a:bodyPr wrap="square" lIns="0" tIns="0" rIns="0" bIns="0" rtlCol="0">
                <a:spAutoFit/>
              </a:bodyPr>
              <a:lstStyle/>
              <a:p>
                <a:r>
                  <a:rPr lang="en-GB" sz="867" dirty="0">
                    <a:solidFill>
                      <a:srgbClr val="3F4548"/>
                    </a:solidFill>
                  </a:rPr>
                  <a:t>Dark blue</a:t>
                </a:r>
              </a:p>
              <a:p>
                <a:r>
                  <a:rPr lang="en-GB" sz="867" dirty="0">
                    <a:solidFill>
                      <a:srgbClr val="3F4548"/>
                    </a:solidFill>
                  </a:rPr>
                  <a:t>R17  G52  B88</a:t>
                </a:r>
                <a:endParaRPr lang="en-US" sz="867" dirty="0">
                  <a:solidFill>
                    <a:srgbClr val="3F4548"/>
                  </a:solidFill>
                </a:endParaRPr>
              </a:p>
            </p:txBody>
          </p:sp>
        </p:grpSp>
        <p:grpSp>
          <p:nvGrpSpPr>
            <p:cNvPr id="65" name="Group 13"/>
            <p:cNvGrpSpPr/>
            <p:nvPr userDrawn="1"/>
          </p:nvGrpSpPr>
          <p:grpSpPr>
            <a:xfrm>
              <a:off x="-2982575" y="882170"/>
              <a:ext cx="2863476" cy="285752"/>
              <a:chOff x="-2928990" y="365095"/>
              <a:chExt cx="2643206" cy="285752"/>
            </a:xfrm>
          </p:grpSpPr>
          <p:sp>
            <p:nvSpPr>
              <p:cNvPr id="104" name="Rectangle 14"/>
              <p:cNvSpPr/>
              <p:nvPr userDrawn="1"/>
            </p:nvSpPr>
            <p:spPr>
              <a:xfrm>
                <a:off x="-2928990" y="365095"/>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TextBox 15"/>
              <p:cNvSpPr txBox="1"/>
              <p:nvPr userDrawn="1"/>
            </p:nvSpPr>
            <p:spPr>
              <a:xfrm>
                <a:off x="-2500362" y="365095"/>
                <a:ext cx="2214578" cy="266868"/>
              </a:xfrm>
              <a:prstGeom prst="rect">
                <a:avLst/>
              </a:prstGeom>
              <a:noFill/>
            </p:spPr>
            <p:txBody>
              <a:bodyPr wrap="square" lIns="0" tIns="0" rIns="0" bIns="0" rtlCol="0">
                <a:spAutoFit/>
              </a:bodyPr>
              <a:lstStyle/>
              <a:p>
                <a:r>
                  <a:rPr lang="en-GB" sz="867" dirty="0">
                    <a:solidFill>
                      <a:srgbClr val="3F4548"/>
                    </a:solidFill>
                  </a:rPr>
                  <a:t>Gold</a:t>
                </a:r>
              </a:p>
              <a:p>
                <a:r>
                  <a:rPr lang="en-GB" sz="867" dirty="0">
                    <a:solidFill>
                      <a:srgbClr val="3F4548"/>
                    </a:solidFill>
                  </a:rPr>
                  <a:t>R217  G171  B22</a:t>
                </a:r>
                <a:endParaRPr lang="en-US" sz="650" dirty="0">
                  <a:solidFill>
                    <a:srgbClr val="3F4548"/>
                  </a:solidFill>
                </a:endParaRPr>
              </a:p>
            </p:txBody>
          </p:sp>
        </p:grpSp>
        <p:grpSp>
          <p:nvGrpSpPr>
            <p:cNvPr id="66" name="Group 16"/>
            <p:cNvGrpSpPr/>
            <p:nvPr userDrawn="1"/>
          </p:nvGrpSpPr>
          <p:grpSpPr>
            <a:xfrm>
              <a:off x="-2982575" y="1277829"/>
              <a:ext cx="2863476" cy="285752"/>
              <a:chOff x="-2928990" y="63509"/>
              <a:chExt cx="2643206" cy="285752"/>
            </a:xfrm>
          </p:grpSpPr>
          <p:sp>
            <p:nvSpPr>
              <p:cNvPr id="102" name="Rectangle 17"/>
              <p:cNvSpPr/>
              <p:nvPr userDrawn="1"/>
            </p:nvSpPr>
            <p:spPr>
              <a:xfrm>
                <a:off x="-2928990" y="63509"/>
                <a:ext cx="285752" cy="28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TextBox 18"/>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Mid blue</a:t>
                </a:r>
              </a:p>
              <a:p>
                <a:r>
                  <a:rPr lang="en-GB" sz="867" dirty="0">
                    <a:solidFill>
                      <a:srgbClr val="3F4548"/>
                    </a:solidFill>
                  </a:rPr>
                  <a:t>R64  G150  B184</a:t>
                </a:r>
                <a:endParaRPr lang="en-US" sz="867" dirty="0">
                  <a:solidFill>
                    <a:srgbClr val="3F4548"/>
                  </a:solidFill>
                </a:endParaRPr>
              </a:p>
            </p:txBody>
          </p:sp>
        </p:grpSp>
        <p:sp>
          <p:nvSpPr>
            <p:cNvPr id="67" name="TextBox 66"/>
            <p:cNvSpPr txBox="1"/>
            <p:nvPr userDrawn="1"/>
          </p:nvSpPr>
          <p:spPr>
            <a:xfrm>
              <a:off x="-2982571" y="2122984"/>
              <a:ext cx="2399127" cy="133434"/>
            </a:xfrm>
            <a:prstGeom prst="rect">
              <a:avLst/>
            </a:prstGeom>
            <a:noFill/>
          </p:spPr>
          <p:txBody>
            <a:bodyPr wrap="square" lIns="0" tIns="0" rIns="0" bIns="0" rtlCol="0">
              <a:spAutoFit/>
            </a:bodyPr>
            <a:lstStyle/>
            <a:p>
              <a:r>
                <a:rPr lang="en-GB" sz="867" b="1" dirty="0">
                  <a:solidFill>
                    <a:srgbClr val="D9AB16"/>
                  </a:solidFill>
                </a:rPr>
                <a:t>Secondary colour palette</a:t>
              </a:r>
              <a:endParaRPr lang="en-US" sz="867" b="1" dirty="0">
                <a:solidFill>
                  <a:srgbClr val="D9AB16"/>
                </a:solidFill>
              </a:endParaRPr>
            </a:p>
          </p:txBody>
        </p:sp>
        <p:sp>
          <p:nvSpPr>
            <p:cNvPr id="68" name="TextBox 67"/>
            <p:cNvSpPr txBox="1"/>
            <p:nvPr userDrawn="1"/>
          </p:nvSpPr>
          <p:spPr>
            <a:xfrm>
              <a:off x="-2982571" y="260648"/>
              <a:ext cx="2399127" cy="133434"/>
            </a:xfrm>
            <a:prstGeom prst="rect">
              <a:avLst/>
            </a:prstGeom>
            <a:noFill/>
          </p:spPr>
          <p:txBody>
            <a:bodyPr wrap="square" lIns="0" tIns="0" rIns="0" bIns="0" rtlCol="0">
              <a:spAutoFit/>
            </a:bodyPr>
            <a:lstStyle/>
            <a:p>
              <a:pPr>
                <a:tabLst>
                  <a:tab pos="1965662" algn="l"/>
                </a:tabLst>
              </a:pPr>
              <a:r>
                <a:rPr lang="en-GB" sz="867" b="1" dirty="0">
                  <a:solidFill>
                    <a:srgbClr val="D9AB16"/>
                  </a:solidFill>
                </a:rPr>
                <a:t>Primary colour palette</a:t>
              </a:r>
              <a:endParaRPr lang="en-US" sz="867" b="1" dirty="0">
                <a:solidFill>
                  <a:srgbClr val="D9AB16"/>
                </a:solidFill>
              </a:endParaRPr>
            </a:p>
          </p:txBody>
        </p:sp>
        <p:grpSp>
          <p:nvGrpSpPr>
            <p:cNvPr id="69" name="Group 24"/>
            <p:cNvGrpSpPr/>
            <p:nvPr userDrawn="1"/>
          </p:nvGrpSpPr>
          <p:grpSpPr>
            <a:xfrm>
              <a:off x="-2982575" y="1688965"/>
              <a:ext cx="2863476" cy="285752"/>
              <a:chOff x="-2928990" y="63509"/>
              <a:chExt cx="2643206" cy="285752"/>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TextBox 100"/>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Light grey</a:t>
                </a:r>
              </a:p>
              <a:p>
                <a:r>
                  <a:rPr lang="en-GB" sz="867" dirty="0">
                    <a:solidFill>
                      <a:srgbClr val="3F4548"/>
                    </a:solidFill>
                  </a:rPr>
                  <a:t>R220  G221  B217</a:t>
                </a:r>
                <a:endParaRPr lang="en-US" sz="867" dirty="0">
                  <a:solidFill>
                    <a:srgbClr val="3F4548"/>
                  </a:solidFill>
                </a:endParaRPr>
              </a:p>
            </p:txBody>
          </p:sp>
        </p:grpSp>
        <p:grpSp>
          <p:nvGrpSpPr>
            <p:cNvPr id="70" name="Group 27"/>
            <p:cNvGrpSpPr/>
            <p:nvPr userDrawn="1"/>
          </p:nvGrpSpPr>
          <p:grpSpPr>
            <a:xfrm>
              <a:off x="-2982575" y="2733370"/>
              <a:ext cx="2863476" cy="285752"/>
              <a:chOff x="-2928990" y="696778"/>
              <a:chExt cx="2643206" cy="285752"/>
            </a:xfrm>
          </p:grpSpPr>
          <p:sp>
            <p:nvSpPr>
              <p:cNvPr id="98" name="Rectangle 9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TextBox 9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Pea green</a:t>
                </a:r>
              </a:p>
              <a:p>
                <a:r>
                  <a:rPr lang="en-GB" sz="867" dirty="0">
                    <a:solidFill>
                      <a:srgbClr val="3F4548"/>
                    </a:solidFill>
                  </a:rPr>
                  <a:t>R121  G163  B42</a:t>
                </a:r>
                <a:endParaRPr lang="en-US" sz="867" dirty="0">
                  <a:solidFill>
                    <a:srgbClr val="3F4548"/>
                  </a:solidFill>
                </a:endParaRPr>
              </a:p>
            </p:txBody>
          </p:sp>
        </p:grpSp>
        <p:grpSp>
          <p:nvGrpSpPr>
            <p:cNvPr id="71" name="Group 60"/>
            <p:cNvGrpSpPr/>
            <p:nvPr userDrawn="1"/>
          </p:nvGrpSpPr>
          <p:grpSpPr>
            <a:xfrm>
              <a:off x="-2982571" y="3144506"/>
              <a:ext cx="2863473" cy="285752"/>
              <a:chOff x="-2982571" y="3144506"/>
              <a:chExt cx="2863473" cy="285752"/>
            </a:xfrm>
          </p:grpSpPr>
          <p:sp>
            <p:nvSpPr>
              <p:cNvPr id="96" name="Rectangle 9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userDrawn="1"/>
            </p:nvSpPr>
            <p:spPr>
              <a:xfrm>
                <a:off x="-2518224" y="3144506"/>
                <a:ext cx="2399126" cy="266868"/>
              </a:xfrm>
              <a:prstGeom prst="rect">
                <a:avLst/>
              </a:prstGeom>
              <a:noFill/>
            </p:spPr>
            <p:txBody>
              <a:bodyPr wrap="square" lIns="0" tIns="0" rIns="0" bIns="0" rtlCol="0">
                <a:spAutoFit/>
              </a:bodyPr>
              <a:lstStyle/>
              <a:p>
                <a:r>
                  <a:rPr lang="en-GB" sz="867" dirty="0">
                    <a:solidFill>
                      <a:srgbClr val="3F4548"/>
                    </a:solidFill>
                  </a:rPr>
                  <a:t>Forest green</a:t>
                </a:r>
              </a:p>
              <a:p>
                <a:r>
                  <a:rPr lang="en-GB" sz="867" dirty="0">
                    <a:solidFill>
                      <a:srgbClr val="3F4548"/>
                    </a:solidFill>
                  </a:rPr>
                  <a:t>R0 G132  B82</a:t>
                </a:r>
                <a:endParaRPr lang="en-US" sz="867" dirty="0">
                  <a:solidFill>
                    <a:srgbClr val="3F4548"/>
                  </a:solidFill>
                </a:endParaRPr>
              </a:p>
            </p:txBody>
          </p:sp>
        </p:grpSp>
        <p:grpSp>
          <p:nvGrpSpPr>
            <p:cNvPr id="72" name="Group 33"/>
            <p:cNvGrpSpPr/>
            <p:nvPr userDrawn="1"/>
          </p:nvGrpSpPr>
          <p:grpSpPr>
            <a:xfrm>
              <a:off x="-2982575" y="3555642"/>
              <a:ext cx="2863476" cy="285752"/>
              <a:chOff x="-2928990" y="696778"/>
              <a:chExt cx="2643206" cy="285752"/>
            </a:xfrm>
          </p:grpSpPr>
          <p:sp>
            <p:nvSpPr>
              <p:cNvPr id="94" name="Rectangle 9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TextBox 94"/>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Bottle green</a:t>
                </a:r>
              </a:p>
              <a:p>
                <a:r>
                  <a:rPr lang="en-GB" sz="867" dirty="0">
                    <a:solidFill>
                      <a:srgbClr val="3F4548"/>
                    </a:solidFill>
                  </a:rPr>
                  <a:t>R17  G179  B162</a:t>
                </a:r>
                <a:endParaRPr lang="en-US" sz="867" dirty="0">
                  <a:solidFill>
                    <a:srgbClr val="3F4548"/>
                  </a:solidFill>
                </a:endParaRPr>
              </a:p>
            </p:txBody>
          </p:sp>
        </p:grpSp>
        <p:grpSp>
          <p:nvGrpSpPr>
            <p:cNvPr id="73" name="Group 36"/>
            <p:cNvGrpSpPr/>
            <p:nvPr userDrawn="1"/>
          </p:nvGrpSpPr>
          <p:grpSpPr>
            <a:xfrm>
              <a:off x="-2982575" y="3966778"/>
              <a:ext cx="2863476" cy="285752"/>
              <a:chOff x="-2928990" y="696778"/>
              <a:chExt cx="2643206" cy="285752"/>
            </a:xfrm>
          </p:grpSpPr>
          <p:sp>
            <p:nvSpPr>
              <p:cNvPr id="92" name="Rectangle 9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TextBox 9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Cyan</a:t>
                </a:r>
              </a:p>
              <a:p>
                <a:r>
                  <a:rPr lang="en-GB" sz="867" dirty="0">
                    <a:solidFill>
                      <a:srgbClr val="3F4548"/>
                    </a:solidFill>
                  </a:rPr>
                  <a:t>R0  G156  B200</a:t>
                </a:r>
                <a:endParaRPr lang="en-US" sz="867" dirty="0">
                  <a:solidFill>
                    <a:srgbClr val="3F4548"/>
                  </a:solidFill>
                </a:endParaRPr>
              </a:p>
            </p:txBody>
          </p:sp>
        </p:grpSp>
        <p:grpSp>
          <p:nvGrpSpPr>
            <p:cNvPr id="74" name="Group 63"/>
            <p:cNvGrpSpPr/>
            <p:nvPr userDrawn="1"/>
          </p:nvGrpSpPr>
          <p:grpSpPr>
            <a:xfrm>
              <a:off x="-2982571" y="4377914"/>
              <a:ext cx="2863473" cy="285752"/>
              <a:chOff x="-2982571" y="4377914"/>
              <a:chExt cx="2863473" cy="285752"/>
            </a:xfrm>
          </p:grpSpPr>
          <p:sp>
            <p:nvSpPr>
              <p:cNvPr id="90" name="Rectangle 8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userDrawn="1"/>
            </p:nvSpPr>
            <p:spPr>
              <a:xfrm>
                <a:off x="-2518224" y="4377914"/>
                <a:ext cx="2399126" cy="266868"/>
              </a:xfrm>
              <a:prstGeom prst="rect">
                <a:avLst/>
              </a:prstGeom>
              <a:noFill/>
            </p:spPr>
            <p:txBody>
              <a:bodyPr wrap="square" lIns="0" tIns="0" rIns="0" bIns="0" rtlCol="0">
                <a:spAutoFit/>
              </a:bodyPr>
              <a:lstStyle/>
              <a:p>
                <a:r>
                  <a:rPr lang="en-GB" sz="867" dirty="0">
                    <a:solidFill>
                      <a:srgbClr val="3F4548"/>
                    </a:solidFill>
                  </a:rPr>
                  <a:t>Light blue</a:t>
                </a:r>
              </a:p>
              <a:p>
                <a:r>
                  <a:rPr lang="en-GB" sz="867" dirty="0">
                    <a:solidFill>
                      <a:srgbClr val="3F4548"/>
                    </a:solidFill>
                  </a:rPr>
                  <a:t>R124  G179  B225</a:t>
                </a:r>
                <a:endParaRPr lang="en-US" sz="867" dirty="0">
                  <a:solidFill>
                    <a:srgbClr val="3F4548"/>
                  </a:solidFill>
                </a:endParaRPr>
              </a:p>
            </p:txBody>
          </p:sp>
        </p:grpSp>
        <p:grpSp>
          <p:nvGrpSpPr>
            <p:cNvPr id="75" name="Group 43"/>
            <p:cNvGrpSpPr/>
            <p:nvPr userDrawn="1"/>
          </p:nvGrpSpPr>
          <p:grpSpPr>
            <a:xfrm>
              <a:off x="-2982575" y="4789050"/>
              <a:ext cx="2863476" cy="285752"/>
              <a:chOff x="-2928990" y="696778"/>
              <a:chExt cx="2643206" cy="285752"/>
            </a:xfrm>
          </p:grpSpPr>
          <p:sp>
            <p:nvSpPr>
              <p:cNvPr id="88" name="Rectangle 8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TextBox 8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Violet</a:t>
                </a:r>
              </a:p>
              <a:p>
                <a:r>
                  <a:rPr lang="en-GB" sz="867" dirty="0">
                    <a:solidFill>
                      <a:srgbClr val="3F4548"/>
                    </a:solidFill>
                  </a:rPr>
                  <a:t>R128  G118  B207</a:t>
                </a:r>
                <a:endParaRPr lang="en-US" sz="867" dirty="0">
                  <a:solidFill>
                    <a:srgbClr val="3F4548"/>
                  </a:solidFill>
                </a:endParaRPr>
              </a:p>
            </p:txBody>
          </p:sp>
        </p:grpSp>
        <p:grpSp>
          <p:nvGrpSpPr>
            <p:cNvPr id="76" name="Group 46"/>
            <p:cNvGrpSpPr/>
            <p:nvPr userDrawn="1"/>
          </p:nvGrpSpPr>
          <p:grpSpPr>
            <a:xfrm>
              <a:off x="-2982575" y="5200186"/>
              <a:ext cx="2863476" cy="285752"/>
              <a:chOff x="-2928990" y="696778"/>
              <a:chExt cx="2643206" cy="285752"/>
            </a:xfrm>
          </p:grpSpPr>
          <p:sp>
            <p:nvSpPr>
              <p:cNvPr id="86" name="Rectangle 8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TextBox 86"/>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Purple</a:t>
                </a:r>
              </a:p>
              <a:p>
                <a:r>
                  <a:rPr lang="en-GB" sz="867" dirty="0">
                    <a:solidFill>
                      <a:srgbClr val="3F4548"/>
                    </a:solidFill>
                  </a:rPr>
                  <a:t>R143  G70  B147</a:t>
                </a:r>
                <a:endParaRPr lang="en-US" sz="867" dirty="0">
                  <a:solidFill>
                    <a:srgbClr val="3F4548"/>
                  </a:solidFill>
                </a:endParaRPr>
              </a:p>
            </p:txBody>
          </p:sp>
        </p:grpSp>
        <p:grpSp>
          <p:nvGrpSpPr>
            <p:cNvPr id="77" name="Group 49"/>
            <p:cNvGrpSpPr/>
            <p:nvPr userDrawn="1"/>
          </p:nvGrpSpPr>
          <p:grpSpPr>
            <a:xfrm>
              <a:off x="-2982575" y="5611322"/>
              <a:ext cx="2863476" cy="285752"/>
              <a:chOff x="-2928990" y="696778"/>
              <a:chExt cx="2643206" cy="285752"/>
            </a:xfrm>
          </p:grpSpPr>
          <p:sp>
            <p:nvSpPr>
              <p:cNvPr id="84" name="Rectangle 8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userDrawn="1"/>
            </p:nvSpPr>
            <p:spPr>
              <a:xfrm>
                <a:off x="-2500362" y="696778"/>
                <a:ext cx="2214578" cy="266868"/>
              </a:xfrm>
              <a:prstGeom prst="rect">
                <a:avLst/>
              </a:prstGeom>
              <a:noFill/>
            </p:spPr>
            <p:txBody>
              <a:bodyPr wrap="square" lIns="0" tIns="0" rIns="0" bIns="0" rtlCol="0">
                <a:spAutoFit/>
              </a:bodyPr>
              <a:lstStyle/>
              <a:p>
                <a:r>
                  <a:rPr lang="en-GB" sz="867" dirty="0" err="1">
                    <a:solidFill>
                      <a:srgbClr val="3F4548"/>
                    </a:solidFill>
                  </a:rPr>
                  <a:t>Fuscia</a:t>
                </a:r>
                <a:endParaRPr lang="en-GB" sz="867" dirty="0">
                  <a:solidFill>
                    <a:srgbClr val="3F4548"/>
                  </a:solidFill>
                </a:endParaRPr>
              </a:p>
              <a:p>
                <a:r>
                  <a:rPr lang="en-GB" sz="867" dirty="0">
                    <a:solidFill>
                      <a:srgbClr val="3F4548"/>
                    </a:solidFill>
                  </a:rPr>
                  <a:t>R233  G69  B140</a:t>
                </a:r>
                <a:endParaRPr lang="en-US" sz="867" dirty="0">
                  <a:solidFill>
                    <a:srgbClr val="3F4548"/>
                  </a:solidFill>
                </a:endParaRPr>
              </a:p>
            </p:txBody>
          </p:sp>
        </p:grpSp>
        <p:grpSp>
          <p:nvGrpSpPr>
            <p:cNvPr id="78" name="Group 52"/>
            <p:cNvGrpSpPr/>
            <p:nvPr userDrawn="1"/>
          </p:nvGrpSpPr>
          <p:grpSpPr>
            <a:xfrm>
              <a:off x="-2982575" y="6022458"/>
              <a:ext cx="2863476" cy="285752"/>
              <a:chOff x="-2928990" y="696778"/>
              <a:chExt cx="2643206" cy="285752"/>
            </a:xfrm>
          </p:grpSpPr>
          <p:sp>
            <p:nvSpPr>
              <p:cNvPr id="82" name="Rectangle 8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TextBox 8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Red</a:t>
                </a:r>
              </a:p>
              <a:p>
                <a:r>
                  <a:rPr lang="en-GB" sz="867" dirty="0">
                    <a:solidFill>
                      <a:srgbClr val="3F4548"/>
                    </a:solidFill>
                  </a:rPr>
                  <a:t>R200  G30  B69</a:t>
                </a:r>
                <a:endParaRPr lang="en-US" sz="867" dirty="0">
                  <a:solidFill>
                    <a:srgbClr val="3F4548"/>
                  </a:solidFill>
                </a:endParaRPr>
              </a:p>
            </p:txBody>
          </p:sp>
        </p:grpSp>
        <p:grpSp>
          <p:nvGrpSpPr>
            <p:cNvPr id="79" name="Group 55"/>
            <p:cNvGrpSpPr/>
            <p:nvPr userDrawn="1"/>
          </p:nvGrpSpPr>
          <p:grpSpPr>
            <a:xfrm>
              <a:off x="-2982575" y="6433591"/>
              <a:ext cx="2863476" cy="285752"/>
              <a:chOff x="-2928990" y="696778"/>
              <a:chExt cx="2643206" cy="285752"/>
            </a:xfrm>
          </p:grpSpPr>
          <p:sp>
            <p:nvSpPr>
              <p:cNvPr id="80" name="Rectangle 7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Orange</a:t>
                </a:r>
              </a:p>
              <a:p>
                <a:r>
                  <a:rPr lang="en-GB" sz="867" dirty="0">
                    <a:solidFill>
                      <a:srgbClr val="3F4548"/>
                    </a:solidFill>
                  </a:rPr>
                  <a:t>R238  G116  29</a:t>
                </a:r>
                <a:endParaRPr lang="en-US" sz="867" dirty="0">
                  <a:solidFill>
                    <a:srgbClr val="3F4548"/>
                  </a:solidFill>
                </a:endParaRPr>
              </a:p>
            </p:txBody>
          </p:sp>
        </p:grpSp>
      </p:grpSp>
    </p:spTree>
    <p:extLst>
      <p:ext uri="{BB962C8B-B14F-4D97-AF65-F5344CB8AC3E}">
        <p14:creationId xmlns:p14="http://schemas.microsoft.com/office/powerpoint/2010/main" val="78665488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ftr="0"/>
  <p:txStyles>
    <p:titleStyle>
      <a:lvl1pPr algn="l" rtl="0" eaLnBrk="1" fontAlgn="base" hangingPunct="1">
        <a:spcBef>
          <a:spcPct val="0"/>
        </a:spcBef>
        <a:spcAft>
          <a:spcPct val="0"/>
        </a:spcAft>
        <a:defRPr sz="2600" b="1">
          <a:solidFill>
            <a:srgbClr val="D9AB16"/>
          </a:solidFill>
          <a:latin typeface="+mj-lt"/>
          <a:ea typeface="+mj-ea"/>
          <a:cs typeface="+mj-cs"/>
        </a:defRPr>
      </a:lvl1pPr>
      <a:lvl2pPr algn="l" rtl="0" eaLnBrk="1" fontAlgn="base" hangingPunct="1">
        <a:spcBef>
          <a:spcPct val="0"/>
        </a:spcBef>
        <a:spcAft>
          <a:spcPct val="0"/>
        </a:spcAft>
        <a:defRPr sz="2600">
          <a:solidFill>
            <a:srgbClr val="D9AB16"/>
          </a:solidFill>
          <a:latin typeface="Arial" charset="0"/>
          <a:cs typeface="Arial" charset="0"/>
        </a:defRPr>
      </a:lvl2pPr>
      <a:lvl3pPr algn="l" rtl="0" eaLnBrk="1" fontAlgn="base" hangingPunct="1">
        <a:spcBef>
          <a:spcPct val="0"/>
        </a:spcBef>
        <a:spcAft>
          <a:spcPct val="0"/>
        </a:spcAft>
        <a:defRPr sz="2600">
          <a:solidFill>
            <a:srgbClr val="D9AB16"/>
          </a:solidFill>
          <a:latin typeface="Arial" charset="0"/>
          <a:cs typeface="Arial" charset="0"/>
        </a:defRPr>
      </a:lvl3pPr>
      <a:lvl4pPr algn="l" rtl="0" eaLnBrk="1" fontAlgn="base" hangingPunct="1">
        <a:spcBef>
          <a:spcPct val="0"/>
        </a:spcBef>
        <a:spcAft>
          <a:spcPct val="0"/>
        </a:spcAft>
        <a:defRPr sz="2600">
          <a:solidFill>
            <a:srgbClr val="D9AB16"/>
          </a:solidFill>
          <a:latin typeface="Arial" charset="0"/>
          <a:cs typeface="Arial" charset="0"/>
        </a:defRPr>
      </a:lvl4pPr>
      <a:lvl5pPr algn="l" rtl="0" eaLnBrk="1" fontAlgn="base" hangingPunct="1">
        <a:spcBef>
          <a:spcPct val="0"/>
        </a:spcBef>
        <a:spcAft>
          <a:spcPct val="0"/>
        </a:spcAft>
        <a:defRPr sz="2600">
          <a:solidFill>
            <a:srgbClr val="D9AB16"/>
          </a:solidFill>
          <a:latin typeface="Arial" charset="0"/>
          <a:cs typeface="Arial" charset="0"/>
        </a:defRPr>
      </a:lvl5pPr>
      <a:lvl6pPr marL="371483" algn="l" rtl="0" eaLnBrk="1" fontAlgn="base" hangingPunct="1">
        <a:spcBef>
          <a:spcPct val="0"/>
        </a:spcBef>
        <a:spcAft>
          <a:spcPct val="0"/>
        </a:spcAft>
        <a:defRPr sz="2600">
          <a:solidFill>
            <a:srgbClr val="D9AB16"/>
          </a:solidFill>
          <a:latin typeface="Arial" charset="0"/>
          <a:cs typeface="Arial" charset="0"/>
        </a:defRPr>
      </a:lvl6pPr>
      <a:lvl7pPr marL="742965" algn="l" rtl="0" eaLnBrk="1" fontAlgn="base" hangingPunct="1">
        <a:spcBef>
          <a:spcPct val="0"/>
        </a:spcBef>
        <a:spcAft>
          <a:spcPct val="0"/>
        </a:spcAft>
        <a:defRPr sz="2600">
          <a:solidFill>
            <a:srgbClr val="D9AB16"/>
          </a:solidFill>
          <a:latin typeface="Arial" charset="0"/>
          <a:cs typeface="Arial" charset="0"/>
        </a:defRPr>
      </a:lvl7pPr>
      <a:lvl8pPr marL="1114446" algn="l" rtl="0" eaLnBrk="1" fontAlgn="base" hangingPunct="1">
        <a:spcBef>
          <a:spcPct val="0"/>
        </a:spcBef>
        <a:spcAft>
          <a:spcPct val="0"/>
        </a:spcAft>
        <a:defRPr sz="2600">
          <a:solidFill>
            <a:srgbClr val="D9AB16"/>
          </a:solidFill>
          <a:latin typeface="Arial" charset="0"/>
          <a:cs typeface="Arial" charset="0"/>
        </a:defRPr>
      </a:lvl8pPr>
      <a:lvl9pPr marL="1485929" algn="l" rtl="0" eaLnBrk="1" fontAlgn="base" hangingPunct="1">
        <a:spcBef>
          <a:spcPct val="0"/>
        </a:spcBef>
        <a:spcAft>
          <a:spcPct val="0"/>
        </a:spcAft>
        <a:defRPr sz="2600">
          <a:solidFill>
            <a:srgbClr val="D9AB16"/>
          </a:solidFill>
          <a:latin typeface="Arial" charset="0"/>
          <a:cs typeface="Arial" charset="0"/>
        </a:defRPr>
      </a:lvl9pPr>
    </p:titleStyle>
    <p:bodyStyle>
      <a:lvl1pPr marL="219278" indent="-219278" algn="l" rtl="0" eaLnBrk="1" fontAlgn="base" hangingPunct="1">
        <a:spcBef>
          <a:spcPct val="50000"/>
        </a:spcBef>
        <a:spcAft>
          <a:spcPct val="0"/>
        </a:spcAft>
        <a:buClr>
          <a:srgbClr val="D9AB16"/>
        </a:buClr>
        <a:buChar char="•"/>
        <a:defRPr sz="1950">
          <a:solidFill>
            <a:srgbClr val="3F4548"/>
          </a:solidFill>
          <a:latin typeface="+mn-lt"/>
          <a:ea typeface="+mn-ea"/>
          <a:cs typeface="+mn-cs"/>
        </a:defRPr>
      </a:lvl1pPr>
      <a:lvl2pPr marL="583021" indent="-217988" algn="l" rtl="0" eaLnBrk="1" fontAlgn="base" hangingPunct="1">
        <a:spcBef>
          <a:spcPct val="50000"/>
        </a:spcBef>
        <a:spcAft>
          <a:spcPct val="0"/>
        </a:spcAft>
        <a:buClr>
          <a:srgbClr val="D9AB16"/>
        </a:buClr>
        <a:buChar char="–"/>
        <a:defRPr sz="1625">
          <a:solidFill>
            <a:srgbClr val="3F4548"/>
          </a:solidFill>
          <a:latin typeface="+mn-lt"/>
          <a:cs typeface="+mn-cs"/>
        </a:defRPr>
      </a:lvl2pPr>
      <a:lvl3pPr marL="870662" indent="-141885" algn="l" rtl="0" eaLnBrk="1" fontAlgn="base" hangingPunct="1">
        <a:spcBef>
          <a:spcPct val="50000"/>
        </a:spcBef>
        <a:spcAft>
          <a:spcPct val="0"/>
        </a:spcAft>
        <a:buClr>
          <a:srgbClr val="D9AB16"/>
        </a:buClr>
        <a:buChar char="•"/>
        <a:defRPr>
          <a:solidFill>
            <a:srgbClr val="3F4548"/>
          </a:solidFill>
          <a:latin typeface="+mn-lt"/>
          <a:cs typeface="+mn-cs"/>
        </a:defRPr>
      </a:lvl3pPr>
      <a:lvl4pPr marL="1164752" indent="-148336" algn="l" rtl="0" eaLnBrk="1" fontAlgn="base" hangingPunct="1">
        <a:spcBef>
          <a:spcPct val="50000"/>
        </a:spcBef>
        <a:spcAft>
          <a:spcPct val="0"/>
        </a:spcAft>
        <a:buClr>
          <a:srgbClr val="D9AB16"/>
        </a:buClr>
        <a:buChar char="–"/>
        <a:defRPr sz="1300">
          <a:solidFill>
            <a:srgbClr val="3F4548"/>
          </a:solidFill>
          <a:latin typeface="+mn-lt"/>
          <a:cs typeface="+mn-cs"/>
        </a:defRPr>
      </a:lvl4pPr>
      <a:lvl5pPr marL="1456262" indent="-143177" algn="l" rtl="0" eaLnBrk="1" fontAlgn="base" hangingPunct="1">
        <a:spcBef>
          <a:spcPct val="50000"/>
        </a:spcBef>
        <a:spcAft>
          <a:spcPct val="0"/>
        </a:spcAft>
        <a:buClr>
          <a:srgbClr val="D9AB16"/>
        </a:buClr>
        <a:buFont typeface="Arial" pitchFamily="34" charset="0"/>
        <a:buChar char="•"/>
        <a:defRPr sz="1192">
          <a:solidFill>
            <a:srgbClr val="3F4548"/>
          </a:solidFill>
          <a:latin typeface="+mn-lt"/>
          <a:cs typeface="+mn-cs"/>
        </a:defRPr>
      </a:lvl5pPr>
      <a:lvl6pPr marL="1827744" indent="-143177" algn="l" rtl="0" eaLnBrk="1" fontAlgn="base" hangingPunct="1">
        <a:spcBef>
          <a:spcPct val="50000"/>
        </a:spcBef>
        <a:spcAft>
          <a:spcPct val="0"/>
        </a:spcAft>
        <a:buClr>
          <a:srgbClr val="D9AB16"/>
        </a:buClr>
        <a:buChar char="»"/>
        <a:defRPr sz="1192">
          <a:solidFill>
            <a:srgbClr val="0D2E64"/>
          </a:solidFill>
          <a:latin typeface="+mn-lt"/>
          <a:cs typeface="+mn-cs"/>
        </a:defRPr>
      </a:lvl6pPr>
      <a:lvl7pPr marL="2199226" indent="-143177" algn="l" rtl="0" eaLnBrk="1" fontAlgn="base" hangingPunct="1">
        <a:spcBef>
          <a:spcPct val="50000"/>
        </a:spcBef>
        <a:spcAft>
          <a:spcPct val="0"/>
        </a:spcAft>
        <a:buClr>
          <a:srgbClr val="D9AB16"/>
        </a:buClr>
        <a:buChar char="»"/>
        <a:defRPr sz="1192">
          <a:solidFill>
            <a:srgbClr val="0D2E64"/>
          </a:solidFill>
          <a:latin typeface="+mn-lt"/>
          <a:cs typeface="+mn-cs"/>
        </a:defRPr>
      </a:lvl7pPr>
      <a:lvl8pPr marL="2570709" indent="-143177" algn="l" rtl="0" eaLnBrk="1" fontAlgn="base" hangingPunct="1">
        <a:spcBef>
          <a:spcPct val="50000"/>
        </a:spcBef>
        <a:spcAft>
          <a:spcPct val="0"/>
        </a:spcAft>
        <a:buClr>
          <a:srgbClr val="D9AB16"/>
        </a:buClr>
        <a:buChar char="»"/>
        <a:defRPr sz="1192">
          <a:solidFill>
            <a:srgbClr val="0D2E64"/>
          </a:solidFill>
          <a:latin typeface="+mn-lt"/>
          <a:cs typeface="+mn-cs"/>
        </a:defRPr>
      </a:lvl8pPr>
      <a:lvl9pPr marL="2942191" indent="-143177" algn="l" rtl="0" eaLnBrk="1" fontAlgn="base" hangingPunct="1">
        <a:spcBef>
          <a:spcPct val="50000"/>
        </a:spcBef>
        <a:spcAft>
          <a:spcPct val="0"/>
        </a:spcAft>
        <a:buClr>
          <a:srgbClr val="D9AB16"/>
        </a:buClr>
        <a:buChar char="»"/>
        <a:defRPr sz="1192">
          <a:solidFill>
            <a:srgbClr val="0D2E64"/>
          </a:solidFill>
          <a:latin typeface="+mn-lt"/>
          <a:cs typeface="+mn-cs"/>
        </a:defRPr>
      </a:lvl9pPr>
    </p:bodyStyle>
    <p:otherStyle>
      <a:defPPr>
        <a:defRPr lang="en-US"/>
      </a:defPPr>
      <a:lvl1pPr marL="0" algn="l" defTabSz="742965" rtl="0" eaLnBrk="1" latinLnBrk="0" hangingPunct="1">
        <a:defRPr sz="1517" kern="1200">
          <a:solidFill>
            <a:schemeClr val="tx1"/>
          </a:solidFill>
          <a:latin typeface="+mn-lt"/>
          <a:ea typeface="+mn-ea"/>
          <a:cs typeface="+mn-cs"/>
        </a:defRPr>
      </a:lvl1pPr>
      <a:lvl2pPr marL="371483" algn="l" defTabSz="742965" rtl="0" eaLnBrk="1" latinLnBrk="0" hangingPunct="1">
        <a:defRPr sz="1517" kern="1200">
          <a:solidFill>
            <a:schemeClr val="tx1"/>
          </a:solidFill>
          <a:latin typeface="+mn-lt"/>
          <a:ea typeface="+mn-ea"/>
          <a:cs typeface="+mn-cs"/>
        </a:defRPr>
      </a:lvl2pPr>
      <a:lvl3pPr marL="742965" algn="l" defTabSz="742965" rtl="0" eaLnBrk="1" latinLnBrk="0" hangingPunct="1">
        <a:defRPr sz="1517" kern="1200">
          <a:solidFill>
            <a:schemeClr val="tx1"/>
          </a:solidFill>
          <a:latin typeface="+mn-lt"/>
          <a:ea typeface="+mn-ea"/>
          <a:cs typeface="+mn-cs"/>
        </a:defRPr>
      </a:lvl3pPr>
      <a:lvl4pPr marL="1114446" algn="l" defTabSz="742965" rtl="0" eaLnBrk="1" latinLnBrk="0" hangingPunct="1">
        <a:defRPr sz="1517" kern="1200">
          <a:solidFill>
            <a:schemeClr val="tx1"/>
          </a:solidFill>
          <a:latin typeface="+mn-lt"/>
          <a:ea typeface="+mn-ea"/>
          <a:cs typeface="+mn-cs"/>
        </a:defRPr>
      </a:lvl4pPr>
      <a:lvl5pPr marL="1485929" algn="l" defTabSz="742965" rtl="0" eaLnBrk="1" latinLnBrk="0" hangingPunct="1">
        <a:defRPr sz="1517" kern="1200">
          <a:solidFill>
            <a:schemeClr val="tx1"/>
          </a:solidFill>
          <a:latin typeface="+mn-lt"/>
          <a:ea typeface="+mn-ea"/>
          <a:cs typeface="+mn-cs"/>
        </a:defRPr>
      </a:lvl5pPr>
      <a:lvl6pPr marL="1857411" algn="l" defTabSz="742965" rtl="0" eaLnBrk="1" latinLnBrk="0" hangingPunct="1">
        <a:defRPr sz="1517" kern="1200">
          <a:solidFill>
            <a:schemeClr val="tx1"/>
          </a:solidFill>
          <a:latin typeface="+mn-lt"/>
          <a:ea typeface="+mn-ea"/>
          <a:cs typeface="+mn-cs"/>
        </a:defRPr>
      </a:lvl6pPr>
      <a:lvl7pPr marL="2228893" algn="l" defTabSz="742965" rtl="0" eaLnBrk="1" latinLnBrk="0" hangingPunct="1">
        <a:defRPr sz="1517" kern="1200">
          <a:solidFill>
            <a:schemeClr val="tx1"/>
          </a:solidFill>
          <a:latin typeface="+mn-lt"/>
          <a:ea typeface="+mn-ea"/>
          <a:cs typeface="+mn-cs"/>
        </a:defRPr>
      </a:lvl7pPr>
      <a:lvl8pPr marL="2600375" algn="l" defTabSz="742965" rtl="0" eaLnBrk="1" latinLnBrk="0" hangingPunct="1">
        <a:defRPr sz="1517" kern="1200">
          <a:solidFill>
            <a:schemeClr val="tx1"/>
          </a:solidFill>
          <a:latin typeface="+mn-lt"/>
          <a:ea typeface="+mn-ea"/>
          <a:cs typeface="+mn-cs"/>
        </a:defRPr>
      </a:lvl8pPr>
      <a:lvl9pPr marL="2971857" algn="l" defTabSz="742965" rtl="0" eaLnBrk="1" latinLnBrk="0" hangingPunct="1">
        <a:defRPr sz="151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upload.wikimedia.org/wikipedia/commons/b/b0/PLOS_logo_2012.sv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hyperlink" Target="https://upload.wikimedia.org/wikipedia/commons/b/b0/PLOS_logo_2012.sv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hyperlink" Target="https://upload.wikimedia.org/wikipedia/commons/b/b0/PLOS_logo_2012.sv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s://upload.wikimedia.org/wikipedia/commons/b/b0/PLOS_logo_2012.sv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s://upload.wikimedia.org/wikipedia/commons/b/b0/PLOS_logo_2012.sv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hyperlink" Target="https://upload.wikimedia.org/wikipedia/commons/b/b0/PLOS_logo_2012.sv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42.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xml"/><Relationship Id="rId5" Type="http://schemas.openxmlformats.org/officeDocument/2006/relationships/image" Target="../media/image42.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google.co.uk/url?sa=i&amp;rct=j&amp;q=&amp;esrc=s&amp;source=images&amp;cd=&amp;cad=rja&amp;uact=8&amp;ved=0ahUKEwiEssTxkInWAhWSbVAKHWa_DkYQjRwIBw&amp;url=https://pl.pinterest.com/pin/244601823485207772/&amp;psig=AFQjCNFokwAV3-IysJJ_KakY7FMf82PGmw&amp;ust=1504531935062436"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GB" dirty="0"/>
              <a:t>When the drugs don’t work…</a:t>
            </a:r>
          </a:p>
        </p:txBody>
      </p:sp>
      <p:sp>
        <p:nvSpPr>
          <p:cNvPr id="2051" name="Rectangle 3"/>
          <p:cNvSpPr>
            <a:spLocks noGrp="1" noChangeArrowheads="1"/>
          </p:cNvSpPr>
          <p:nvPr>
            <p:ph type="subTitle" idx="1"/>
          </p:nvPr>
        </p:nvSpPr>
        <p:spPr>
          <a:xfrm>
            <a:off x="428229" y="2708275"/>
            <a:ext cx="6631517" cy="1296789"/>
          </a:xfrm>
        </p:spPr>
        <p:txBody>
          <a:bodyPr/>
          <a:lstStyle/>
          <a:p>
            <a:r>
              <a:rPr lang="en-GB" dirty="0"/>
              <a:t>Nicola Oliver and Ross Hamilton</a:t>
            </a:r>
          </a:p>
          <a:p>
            <a:r>
              <a:rPr lang="en-GB" dirty="0"/>
              <a:t>(IFoA Antibiotic Resistance Working Party)</a:t>
            </a:r>
          </a:p>
          <a:p>
            <a:endParaRPr lang="en-GB" dirty="0"/>
          </a:p>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AA321D-4E53-4B04-98AC-FF6E67CBC436}"/>
              </a:ext>
            </a:extLst>
          </p:cNvPr>
          <p:cNvSpPr>
            <a:spLocks noGrp="1"/>
          </p:cNvSpPr>
          <p:nvPr>
            <p:ph type="dt" sz="half" idx="10"/>
          </p:nvPr>
        </p:nvSpPr>
        <p:spPr/>
        <p:txBody>
          <a:bodyPr/>
          <a:lstStyle/>
          <a:p>
            <a:fld id="{2E2F0008-8626-4AB4-9B27-81764CB2DB11}" type="datetime4">
              <a:rPr lang="en-US" smtClean="0"/>
              <a:t>May 4, 2018</a:t>
            </a:fld>
            <a:endParaRPr lang="en-GB"/>
          </a:p>
        </p:txBody>
      </p:sp>
      <p:sp>
        <p:nvSpPr>
          <p:cNvPr id="3" name="Slide Number Placeholder 2">
            <a:extLst>
              <a:ext uri="{FF2B5EF4-FFF2-40B4-BE49-F238E27FC236}">
                <a16:creationId xmlns:a16="http://schemas.microsoft.com/office/drawing/2014/main" xmlns="" id="{CAB97B5A-05A1-45BB-8A06-287BBF868E96}"/>
              </a:ext>
            </a:extLst>
          </p:cNvPr>
          <p:cNvSpPr>
            <a:spLocks noGrp="1"/>
          </p:cNvSpPr>
          <p:nvPr>
            <p:ph type="sldNum" sz="quarter" idx="12"/>
          </p:nvPr>
        </p:nvSpPr>
        <p:spPr/>
        <p:txBody>
          <a:bodyPr/>
          <a:lstStyle/>
          <a:p>
            <a:fld id="{22D29D89-28D6-400C-BE2E-4CB4EC7E1F86}" type="slidenum">
              <a:rPr lang="en-GB" smtClean="0"/>
              <a:pPr/>
              <a:t>10</a:t>
            </a:fld>
            <a:endParaRPr lang="en-GB"/>
          </a:p>
        </p:txBody>
      </p:sp>
      <p:pic>
        <p:nvPicPr>
          <p:cNvPr id="4" name="Picture 3">
            <a:extLst>
              <a:ext uri="{FF2B5EF4-FFF2-40B4-BE49-F238E27FC236}">
                <a16:creationId xmlns:a16="http://schemas.microsoft.com/office/drawing/2014/main" xmlns="" id="{B1BB3FAA-6AB5-4C90-B90D-5C33175B7F93}"/>
              </a:ext>
            </a:extLst>
          </p:cNvPr>
          <p:cNvPicPr>
            <a:picLocks noChangeAspect="1"/>
          </p:cNvPicPr>
          <p:nvPr/>
        </p:nvPicPr>
        <p:blipFill rotWithShape="1">
          <a:blip r:embed="rId3"/>
          <a:srcRect l="6385" t="21570" r="54363" b="56461"/>
          <a:stretch/>
        </p:blipFill>
        <p:spPr>
          <a:xfrm>
            <a:off x="428229" y="273930"/>
            <a:ext cx="5489551" cy="1728192"/>
          </a:xfrm>
          <a:prstGeom prst="rect">
            <a:avLst/>
          </a:prstGeom>
          <a:ln>
            <a:solidFill>
              <a:srgbClr val="D26E8A"/>
            </a:solidFill>
          </a:ln>
        </p:spPr>
      </p:pic>
      <p:graphicFrame>
        <p:nvGraphicFramePr>
          <p:cNvPr id="5" name="Diagram 4">
            <a:extLst>
              <a:ext uri="{FF2B5EF4-FFF2-40B4-BE49-F238E27FC236}">
                <a16:creationId xmlns:a16="http://schemas.microsoft.com/office/drawing/2014/main" xmlns="" id="{EB9BC310-EA0F-4D5B-8C37-2735CEDCFA44}"/>
              </a:ext>
            </a:extLst>
          </p:cNvPr>
          <p:cNvGraphicFramePr/>
          <p:nvPr>
            <p:extLst>
              <p:ext uri="{D42A27DB-BD31-4B8C-83A1-F6EECF244321}">
                <p14:modId xmlns:p14="http://schemas.microsoft.com/office/powerpoint/2010/main" val="2916652838"/>
              </p:ext>
            </p:extLst>
          </p:nvPr>
        </p:nvGraphicFramePr>
        <p:xfrm>
          <a:off x="461381" y="2348880"/>
          <a:ext cx="4670152" cy="3714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xmlns="" id="{C5F8A176-5C63-4130-BA5C-FEF0FBFF263A}"/>
              </a:ext>
            </a:extLst>
          </p:cNvPr>
          <p:cNvSpPr/>
          <p:nvPr/>
        </p:nvSpPr>
        <p:spPr>
          <a:xfrm>
            <a:off x="6316928" y="3476557"/>
            <a:ext cx="3096344" cy="864096"/>
          </a:xfrm>
          <a:prstGeom prst="rect">
            <a:avLst/>
          </a:prstGeom>
          <a:solidFill>
            <a:srgbClr val="FF0000"/>
          </a:solidFill>
          <a:ln>
            <a:solidFill>
              <a:srgbClr val="E6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Pseudomonas aeruginosa, carbapenem-resistant</a:t>
            </a:r>
          </a:p>
        </p:txBody>
      </p:sp>
      <p:sp>
        <p:nvSpPr>
          <p:cNvPr id="7" name="Rectangle 6">
            <a:extLst>
              <a:ext uri="{FF2B5EF4-FFF2-40B4-BE49-F238E27FC236}">
                <a16:creationId xmlns:a16="http://schemas.microsoft.com/office/drawing/2014/main" xmlns="" id="{9CD4CC5F-9E5A-49CC-9F9E-71343FFA099F}"/>
              </a:ext>
            </a:extLst>
          </p:cNvPr>
          <p:cNvSpPr/>
          <p:nvPr/>
        </p:nvSpPr>
        <p:spPr>
          <a:xfrm>
            <a:off x="6329536" y="2501280"/>
            <a:ext cx="3096344" cy="864096"/>
          </a:xfrm>
          <a:prstGeom prst="rect">
            <a:avLst/>
          </a:prstGeom>
          <a:solidFill>
            <a:srgbClr val="FF0000"/>
          </a:solidFill>
          <a:ln>
            <a:solidFill>
              <a:srgbClr val="E6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Acinetobacter baumannii, carbapenem-resistant</a:t>
            </a:r>
          </a:p>
        </p:txBody>
      </p:sp>
      <p:sp>
        <p:nvSpPr>
          <p:cNvPr id="8" name="Rectangle 7">
            <a:extLst>
              <a:ext uri="{FF2B5EF4-FFF2-40B4-BE49-F238E27FC236}">
                <a16:creationId xmlns:a16="http://schemas.microsoft.com/office/drawing/2014/main" xmlns="" id="{E3AA4990-111C-4EAE-9799-335CB9277767}"/>
              </a:ext>
            </a:extLst>
          </p:cNvPr>
          <p:cNvSpPr/>
          <p:nvPr/>
        </p:nvSpPr>
        <p:spPr>
          <a:xfrm>
            <a:off x="6316928" y="4451834"/>
            <a:ext cx="3096344" cy="1137406"/>
          </a:xfrm>
          <a:prstGeom prst="rect">
            <a:avLst/>
          </a:prstGeom>
          <a:solidFill>
            <a:srgbClr val="FF0000"/>
          </a:solidFill>
          <a:ln>
            <a:solidFill>
              <a:srgbClr val="E6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Enterobacteriaceae, carbapenem-resistant, 3rd generation</a:t>
            </a:r>
          </a:p>
          <a:p>
            <a:pPr algn="ctr"/>
            <a:r>
              <a:rPr lang="en-GB" dirty="0"/>
              <a:t>cephalosporin-resistant</a:t>
            </a:r>
          </a:p>
        </p:txBody>
      </p:sp>
      <p:pic>
        <p:nvPicPr>
          <p:cNvPr id="9" name="Picture 8">
            <a:extLst>
              <a:ext uri="{FF2B5EF4-FFF2-40B4-BE49-F238E27FC236}">
                <a16:creationId xmlns:a16="http://schemas.microsoft.com/office/drawing/2014/main" xmlns="" id="{CB678834-BE17-490E-8309-C66C20AFC0FD}"/>
              </a:ext>
            </a:extLst>
          </p:cNvPr>
          <p:cNvPicPr>
            <a:picLocks noChangeAspect="1"/>
          </p:cNvPicPr>
          <p:nvPr/>
        </p:nvPicPr>
        <p:blipFill>
          <a:blip r:embed="rId9"/>
          <a:stretch>
            <a:fillRect/>
          </a:stretch>
        </p:blipFill>
        <p:spPr>
          <a:xfrm>
            <a:off x="7041232" y="550726"/>
            <a:ext cx="1408928" cy="1728192"/>
          </a:xfrm>
          <a:prstGeom prst="rect">
            <a:avLst/>
          </a:prstGeom>
        </p:spPr>
      </p:pic>
    </p:spTree>
    <p:extLst>
      <p:ext uri="{BB962C8B-B14F-4D97-AF65-F5344CB8AC3E}">
        <p14:creationId xmlns:p14="http://schemas.microsoft.com/office/powerpoint/2010/main" val="2749575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xmlns="" id="{CB416CCF-BBB2-4190-B6C4-3D4D6B3D28C3}"/>
              </a:ext>
            </a:extLst>
          </p:cNvPr>
          <p:cNvGraphicFramePr/>
          <p:nvPr>
            <p:extLst>
              <p:ext uri="{D42A27DB-BD31-4B8C-83A1-F6EECF244321}">
                <p14:modId xmlns:p14="http://schemas.microsoft.com/office/powerpoint/2010/main" val="3607086042"/>
              </p:ext>
            </p:extLst>
          </p:nvPr>
        </p:nvGraphicFramePr>
        <p:xfrm>
          <a:off x="-663624" y="692696"/>
          <a:ext cx="7056784" cy="4546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xmlns="" id="{92E6A0BF-5B9A-4690-8A42-D1525CD35836}"/>
              </a:ext>
            </a:extLst>
          </p:cNvPr>
          <p:cNvSpPr>
            <a:spLocks noGrp="1"/>
          </p:cNvSpPr>
          <p:nvPr>
            <p:ph type="dt" sz="half" idx="10"/>
          </p:nvPr>
        </p:nvSpPr>
        <p:spPr/>
        <p:txBody>
          <a:bodyPr/>
          <a:lstStyle/>
          <a:p>
            <a:fld id="{2E2F0008-8626-4AB4-9B27-81764CB2DB11}" type="datetime4">
              <a:rPr lang="en-US" smtClean="0"/>
              <a:t>May 4, 2018</a:t>
            </a:fld>
            <a:endParaRPr lang="en-GB"/>
          </a:p>
        </p:txBody>
      </p:sp>
      <p:sp>
        <p:nvSpPr>
          <p:cNvPr id="3" name="Slide Number Placeholder 2">
            <a:extLst>
              <a:ext uri="{FF2B5EF4-FFF2-40B4-BE49-F238E27FC236}">
                <a16:creationId xmlns:a16="http://schemas.microsoft.com/office/drawing/2014/main" xmlns="" id="{1EB1CC7C-C589-4131-BB57-2C82C96424B8}"/>
              </a:ext>
            </a:extLst>
          </p:cNvPr>
          <p:cNvSpPr>
            <a:spLocks noGrp="1"/>
          </p:cNvSpPr>
          <p:nvPr>
            <p:ph type="sldNum" sz="quarter" idx="12"/>
          </p:nvPr>
        </p:nvSpPr>
        <p:spPr/>
        <p:txBody>
          <a:bodyPr/>
          <a:lstStyle/>
          <a:p>
            <a:fld id="{22D29D89-28D6-400C-BE2E-4CB4EC7E1F86}" type="slidenum">
              <a:rPr lang="en-GB" smtClean="0"/>
              <a:pPr/>
              <a:t>11</a:t>
            </a:fld>
            <a:endParaRPr lang="en-GB"/>
          </a:p>
        </p:txBody>
      </p:sp>
      <p:pic>
        <p:nvPicPr>
          <p:cNvPr id="4" name="Picture 3">
            <a:extLst>
              <a:ext uri="{FF2B5EF4-FFF2-40B4-BE49-F238E27FC236}">
                <a16:creationId xmlns:a16="http://schemas.microsoft.com/office/drawing/2014/main" xmlns="" id="{CB0BF97E-CA8E-48D5-A9E3-38C72B611611}"/>
              </a:ext>
            </a:extLst>
          </p:cNvPr>
          <p:cNvPicPr>
            <a:picLocks noChangeAspect="1"/>
          </p:cNvPicPr>
          <p:nvPr/>
        </p:nvPicPr>
        <p:blipFill rotWithShape="1">
          <a:blip r:embed="rId8"/>
          <a:srcRect l="31060" t="32078" r="56596" b="46123"/>
          <a:stretch/>
        </p:blipFill>
        <p:spPr>
          <a:xfrm>
            <a:off x="2072680" y="2252174"/>
            <a:ext cx="1667299" cy="1656184"/>
          </a:xfrm>
          <a:prstGeom prst="rect">
            <a:avLst/>
          </a:prstGeom>
        </p:spPr>
      </p:pic>
      <p:pic>
        <p:nvPicPr>
          <p:cNvPr id="8" name="Picture 7">
            <a:extLst>
              <a:ext uri="{FF2B5EF4-FFF2-40B4-BE49-F238E27FC236}">
                <a16:creationId xmlns:a16="http://schemas.microsoft.com/office/drawing/2014/main" xmlns="" id="{0F8B2A7B-35A2-4A95-9DE0-5B823FA9923C}"/>
              </a:ext>
            </a:extLst>
          </p:cNvPr>
          <p:cNvPicPr>
            <a:picLocks noChangeAspect="1"/>
          </p:cNvPicPr>
          <p:nvPr/>
        </p:nvPicPr>
        <p:blipFill rotWithShape="1">
          <a:blip r:embed="rId9"/>
          <a:srcRect l="1242" t="-112" r="50482" b="1410"/>
          <a:stretch/>
        </p:blipFill>
        <p:spPr>
          <a:xfrm>
            <a:off x="5728459" y="1091816"/>
            <a:ext cx="3960440" cy="3748273"/>
          </a:xfrm>
          <a:prstGeom prst="rect">
            <a:avLst/>
          </a:prstGeom>
          <a:ln w="28575">
            <a:solidFill>
              <a:schemeClr val="tx1"/>
            </a:solidFill>
          </a:ln>
        </p:spPr>
      </p:pic>
      <p:sp>
        <p:nvSpPr>
          <p:cNvPr id="9" name="Rectangle 8">
            <a:extLst>
              <a:ext uri="{FF2B5EF4-FFF2-40B4-BE49-F238E27FC236}">
                <a16:creationId xmlns:a16="http://schemas.microsoft.com/office/drawing/2014/main" xmlns="" id="{A40B7783-7F31-4A7C-AC99-8719EB1F1345}"/>
              </a:ext>
            </a:extLst>
          </p:cNvPr>
          <p:cNvSpPr/>
          <p:nvPr/>
        </p:nvSpPr>
        <p:spPr>
          <a:xfrm>
            <a:off x="1352600" y="692696"/>
            <a:ext cx="3245917" cy="973921"/>
          </a:xfrm>
          <a:prstGeom prst="rect">
            <a:avLst/>
          </a:prstGeom>
          <a:solidFill>
            <a:srgbClr val="FF0000"/>
          </a:solidFill>
          <a:ln>
            <a:solidFill>
              <a:srgbClr val="E6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Acinetobacter baumannii, carbapenem-resistant</a:t>
            </a:r>
          </a:p>
        </p:txBody>
      </p:sp>
    </p:spTree>
    <p:extLst>
      <p:ext uri="{BB962C8B-B14F-4D97-AF65-F5344CB8AC3E}">
        <p14:creationId xmlns:p14="http://schemas.microsoft.com/office/powerpoint/2010/main" val="463989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FFC9A12-9F07-4BDC-B6C3-578ED37241F1}"/>
              </a:ext>
            </a:extLst>
          </p:cNvPr>
          <p:cNvSpPr>
            <a:spLocks noGrp="1"/>
          </p:cNvSpPr>
          <p:nvPr>
            <p:ph type="dt" sz="half" idx="10"/>
          </p:nvPr>
        </p:nvSpPr>
        <p:spPr/>
        <p:txBody>
          <a:bodyPr/>
          <a:lstStyle/>
          <a:p>
            <a:fld id="{2E2F0008-8626-4AB4-9B27-81764CB2DB11}" type="datetime4">
              <a:rPr lang="en-US" smtClean="0"/>
              <a:t>May 4, 2018</a:t>
            </a:fld>
            <a:endParaRPr lang="en-GB"/>
          </a:p>
        </p:txBody>
      </p:sp>
      <p:sp>
        <p:nvSpPr>
          <p:cNvPr id="3" name="Slide Number Placeholder 2">
            <a:extLst>
              <a:ext uri="{FF2B5EF4-FFF2-40B4-BE49-F238E27FC236}">
                <a16:creationId xmlns:a16="http://schemas.microsoft.com/office/drawing/2014/main" xmlns="" id="{C609ADD8-AA04-48A2-B437-C1F4B8F4EE83}"/>
              </a:ext>
            </a:extLst>
          </p:cNvPr>
          <p:cNvSpPr>
            <a:spLocks noGrp="1"/>
          </p:cNvSpPr>
          <p:nvPr>
            <p:ph type="sldNum" sz="quarter" idx="12"/>
          </p:nvPr>
        </p:nvSpPr>
        <p:spPr/>
        <p:txBody>
          <a:bodyPr/>
          <a:lstStyle/>
          <a:p>
            <a:fld id="{22D29D89-28D6-400C-BE2E-4CB4EC7E1F86}" type="slidenum">
              <a:rPr lang="en-GB" smtClean="0"/>
              <a:pPr/>
              <a:t>12</a:t>
            </a:fld>
            <a:endParaRPr lang="en-GB"/>
          </a:p>
        </p:txBody>
      </p:sp>
      <p:pic>
        <p:nvPicPr>
          <p:cNvPr id="4" name="Picture 3">
            <a:extLst>
              <a:ext uri="{FF2B5EF4-FFF2-40B4-BE49-F238E27FC236}">
                <a16:creationId xmlns:a16="http://schemas.microsoft.com/office/drawing/2014/main" xmlns="" id="{7635188C-CD76-42F0-9E7F-B6B08551178D}"/>
              </a:ext>
            </a:extLst>
          </p:cNvPr>
          <p:cNvPicPr>
            <a:picLocks noChangeAspect="1"/>
          </p:cNvPicPr>
          <p:nvPr/>
        </p:nvPicPr>
        <p:blipFill>
          <a:blip r:embed="rId3"/>
          <a:stretch>
            <a:fillRect/>
          </a:stretch>
        </p:blipFill>
        <p:spPr>
          <a:xfrm>
            <a:off x="128463" y="1765615"/>
            <a:ext cx="4176465" cy="2923525"/>
          </a:xfrm>
          <a:prstGeom prst="rect">
            <a:avLst/>
          </a:prstGeom>
        </p:spPr>
      </p:pic>
      <p:graphicFrame>
        <p:nvGraphicFramePr>
          <p:cNvPr id="5" name="Diagram 4">
            <a:extLst>
              <a:ext uri="{FF2B5EF4-FFF2-40B4-BE49-F238E27FC236}">
                <a16:creationId xmlns:a16="http://schemas.microsoft.com/office/drawing/2014/main" xmlns="" id="{D7EE3FF2-6D0A-45F5-A114-B85ADC850553}"/>
              </a:ext>
            </a:extLst>
          </p:cNvPr>
          <p:cNvGraphicFramePr/>
          <p:nvPr>
            <p:extLst>
              <p:ext uri="{D42A27DB-BD31-4B8C-83A1-F6EECF244321}">
                <p14:modId xmlns:p14="http://schemas.microsoft.com/office/powerpoint/2010/main" val="4098175341"/>
              </p:ext>
            </p:extLst>
          </p:nvPr>
        </p:nvGraphicFramePr>
        <p:xfrm>
          <a:off x="3728864" y="980728"/>
          <a:ext cx="5256584" cy="4402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xmlns="" id="{A1D6A81A-B841-437B-AA94-D761C6C69272}"/>
              </a:ext>
            </a:extLst>
          </p:cNvPr>
          <p:cNvSpPr/>
          <p:nvPr/>
        </p:nvSpPr>
        <p:spPr>
          <a:xfrm>
            <a:off x="668523" y="2750013"/>
            <a:ext cx="3096344" cy="864096"/>
          </a:xfrm>
          <a:prstGeom prst="rect">
            <a:avLst/>
          </a:prstGeom>
          <a:solidFill>
            <a:srgbClr val="FF0000"/>
          </a:solidFill>
          <a:ln>
            <a:solidFill>
              <a:srgbClr val="E6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Pseudomonas aeruginosa, carbapenem-resistant</a:t>
            </a:r>
          </a:p>
        </p:txBody>
      </p:sp>
    </p:spTree>
    <p:extLst>
      <p:ext uri="{BB962C8B-B14F-4D97-AF65-F5344CB8AC3E}">
        <p14:creationId xmlns:p14="http://schemas.microsoft.com/office/powerpoint/2010/main" val="253457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DA604F7-C366-4FF2-8A07-7538369C4133}"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13</a:t>
            </a:fld>
            <a:endParaRPr lang="en-GB"/>
          </a:p>
        </p:txBody>
      </p:sp>
      <p:graphicFrame>
        <p:nvGraphicFramePr>
          <p:cNvPr id="6" name="Chart 5">
            <a:extLst>
              <a:ext uri="{FF2B5EF4-FFF2-40B4-BE49-F238E27FC236}">
                <a16:creationId xmlns:a16="http://schemas.microsoft.com/office/drawing/2014/main" xmlns="" id="{888211BA-A1EE-421C-B7B6-A64F466C4CC5}"/>
              </a:ext>
            </a:extLst>
          </p:cNvPr>
          <p:cNvGraphicFramePr/>
          <p:nvPr>
            <p:extLst>
              <p:ext uri="{D42A27DB-BD31-4B8C-83A1-F6EECF244321}">
                <p14:modId xmlns:p14="http://schemas.microsoft.com/office/powerpoint/2010/main" val="2199762207"/>
              </p:ext>
            </p:extLst>
          </p:nvPr>
        </p:nvGraphicFramePr>
        <p:xfrm>
          <a:off x="560512" y="1340768"/>
          <a:ext cx="5936873" cy="408499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xmlns="" id="{42F9A7FD-93DB-42FD-A76C-DEA8C2397C3F}"/>
              </a:ext>
            </a:extLst>
          </p:cNvPr>
          <p:cNvSpPr/>
          <p:nvPr/>
        </p:nvSpPr>
        <p:spPr>
          <a:xfrm>
            <a:off x="1280592" y="1547813"/>
            <a:ext cx="3384376"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200" dirty="0"/>
              <a:t>Third-generation cephalosporin resistance rates in </a:t>
            </a:r>
            <a:r>
              <a:rPr lang="en-GB" sz="1200" i="1" dirty="0"/>
              <a:t>E. coli</a:t>
            </a:r>
            <a:r>
              <a:rPr lang="en-GB" sz="1200" dirty="0"/>
              <a:t> across Europe, showing the UK, 1999 to 2012 (Department of Health, 2015)</a:t>
            </a:r>
          </a:p>
        </p:txBody>
      </p:sp>
      <p:sp>
        <p:nvSpPr>
          <p:cNvPr id="3" name="Rectangle 2">
            <a:extLst>
              <a:ext uri="{FF2B5EF4-FFF2-40B4-BE49-F238E27FC236}">
                <a16:creationId xmlns:a16="http://schemas.microsoft.com/office/drawing/2014/main" xmlns="" id="{F68A4F38-735F-4131-A21D-BFBCFEEEB169}"/>
              </a:ext>
            </a:extLst>
          </p:cNvPr>
          <p:cNvSpPr/>
          <p:nvPr/>
        </p:nvSpPr>
        <p:spPr>
          <a:xfrm>
            <a:off x="6562596" y="1298598"/>
            <a:ext cx="2980387" cy="1477328"/>
          </a:xfrm>
          <a:prstGeom prst="rect">
            <a:avLst/>
          </a:prstGeom>
        </p:spPr>
        <p:txBody>
          <a:bodyPr wrap="square">
            <a:spAutoFit/>
          </a:bodyPr>
          <a:lstStyle/>
          <a:p>
            <a:pPr algn="ctr"/>
            <a:r>
              <a:rPr lang="en-GB" sz="1500" b="1" dirty="0"/>
              <a:t>These bacteria are associated with higher frequency of inappropriate antimicrobial therapy, poorer clinical response, and longer length of hospital stay</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232" y="3119661"/>
            <a:ext cx="2232248" cy="2343029"/>
          </a:xfrm>
          <a:prstGeom prst="rect">
            <a:avLst/>
          </a:prstGeom>
        </p:spPr>
      </p:pic>
      <p:sp>
        <p:nvSpPr>
          <p:cNvPr id="10" name="Rectangle 9">
            <a:extLst>
              <a:ext uri="{FF2B5EF4-FFF2-40B4-BE49-F238E27FC236}">
                <a16:creationId xmlns:a16="http://schemas.microsoft.com/office/drawing/2014/main" xmlns="" id="{39F4C063-218F-4445-8E4F-3A6D03DFA541}"/>
              </a:ext>
            </a:extLst>
          </p:cNvPr>
          <p:cNvSpPr/>
          <p:nvPr/>
        </p:nvSpPr>
        <p:spPr>
          <a:xfrm>
            <a:off x="560512" y="115887"/>
            <a:ext cx="3096344" cy="1137406"/>
          </a:xfrm>
          <a:prstGeom prst="rect">
            <a:avLst/>
          </a:prstGeom>
          <a:solidFill>
            <a:srgbClr val="FF0000"/>
          </a:solidFill>
          <a:ln>
            <a:solidFill>
              <a:srgbClr val="E6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Enterobacteriaceae, carbapenem-resistant, 3rd generation</a:t>
            </a:r>
          </a:p>
          <a:p>
            <a:pPr algn="ctr"/>
            <a:r>
              <a:rPr lang="en-GB" dirty="0"/>
              <a:t>cephalosporin-resistant</a:t>
            </a:r>
          </a:p>
        </p:txBody>
      </p:sp>
    </p:spTree>
    <p:extLst>
      <p:ext uri="{BB962C8B-B14F-4D97-AF65-F5344CB8AC3E}">
        <p14:creationId xmlns:p14="http://schemas.microsoft.com/office/powerpoint/2010/main" val="393354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84" y="2189721"/>
            <a:ext cx="6567735" cy="4062734"/>
          </a:xfrm>
          <a:prstGeom prst="rect">
            <a:avLst/>
          </a:prstGeom>
        </p:spPr>
      </p:pic>
      <p:sp>
        <p:nvSpPr>
          <p:cNvPr id="2" name="Title 1"/>
          <p:cNvSpPr>
            <a:spLocks noGrp="1"/>
          </p:cNvSpPr>
          <p:nvPr>
            <p:ph type="title"/>
          </p:nvPr>
        </p:nvSpPr>
        <p:spPr/>
        <p:txBody>
          <a:bodyPr/>
          <a:lstStyle/>
          <a:p>
            <a:r>
              <a:rPr lang="en-GB" dirty="0"/>
              <a:t>…and why it is important?</a:t>
            </a:r>
          </a:p>
        </p:txBody>
      </p:sp>
      <p:sp>
        <p:nvSpPr>
          <p:cNvPr id="4" name="Date Placeholder 3"/>
          <p:cNvSpPr>
            <a:spLocks noGrp="1"/>
          </p:cNvSpPr>
          <p:nvPr>
            <p:ph type="dt" sz="half" idx="10"/>
          </p:nvPr>
        </p:nvSpPr>
        <p:spPr/>
        <p:txBody>
          <a:bodyPr/>
          <a:lstStyle/>
          <a:p>
            <a:fld id="{00BFF2AE-249D-4FCD-9051-E4AA571C267E}"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14</a:t>
            </a:fld>
            <a:endParaRPr lang="en-GB"/>
          </a:p>
        </p:txBody>
      </p:sp>
      <p:sp>
        <p:nvSpPr>
          <p:cNvPr id="7" name="Rectangle 6"/>
          <p:cNvSpPr/>
          <p:nvPr/>
        </p:nvSpPr>
        <p:spPr>
          <a:xfrm>
            <a:off x="428228" y="1413295"/>
            <a:ext cx="8982471" cy="584775"/>
          </a:xfrm>
          <a:prstGeom prst="rect">
            <a:avLst/>
          </a:prstGeom>
        </p:spPr>
        <p:txBody>
          <a:bodyPr wrap="square">
            <a:spAutoFit/>
          </a:bodyPr>
          <a:lstStyle/>
          <a:p>
            <a:r>
              <a:rPr lang="en-US" sz="1600" i="1" dirty="0"/>
              <a:t>“We have reached a critical point and must act now on a global scale to slow down antimicrobial resistance” – Professor Dame Sally Davies, UK Chief Medical Officer</a:t>
            </a:r>
            <a:endParaRPr lang="en-GB" sz="1600" i="1" dirty="0"/>
          </a:p>
        </p:txBody>
      </p:sp>
      <p:sp>
        <p:nvSpPr>
          <p:cNvPr id="11" name="Oval 10"/>
          <p:cNvSpPr/>
          <p:nvPr/>
        </p:nvSpPr>
        <p:spPr>
          <a:xfrm>
            <a:off x="7558949" y="2649775"/>
            <a:ext cx="1633798" cy="1341661"/>
          </a:xfrm>
          <a:prstGeom prst="ellipse">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Changing behaviours</a:t>
            </a:r>
          </a:p>
        </p:txBody>
      </p:sp>
      <p:sp>
        <p:nvSpPr>
          <p:cNvPr id="12" name="TextBox 11"/>
          <p:cNvSpPr txBox="1"/>
          <p:nvPr/>
        </p:nvSpPr>
        <p:spPr>
          <a:xfrm>
            <a:off x="7250980" y="1998070"/>
            <a:ext cx="2249736" cy="584775"/>
          </a:xfrm>
          <a:prstGeom prst="rect">
            <a:avLst/>
          </a:prstGeom>
          <a:noFill/>
        </p:spPr>
        <p:txBody>
          <a:bodyPr wrap="square" rtlCol="0">
            <a:spAutoFit/>
          </a:bodyPr>
          <a:lstStyle/>
          <a:p>
            <a:r>
              <a:rPr lang="en-GB" sz="1600" b="1" dirty="0"/>
              <a:t>Tackling resistance takes a long time…</a:t>
            </a:r>
          </a:p>
        </p:txBody>
      </p:sp>
      <p:sp>
        <p:nvSpPr>
          <p:cNvPr id="14" name="Oval 13"/>
          <p:cNvSpPr/>
          <p:nvPr/>
        </p:nvSpPr>
        <p:spPr>
          <a:xfrm>
            <a:off x="7582389" y="4080194"/>
            <a:ext cx="1633798" cy="1341661"/>
          </a:xfrm>
          <a:prstGeom prst="ellipse">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Developing new antibiotics</a:t>
            </a:r>
          </a:p>
        </p:txBody>
      </p:sp>
    </p:spTree>
    <p:extLst>
      <p:ext uri="{BB962C8B-B14F-4D97-AF65-F5344CB8AC3E}">
        <p14:creationId xmlns:p14="http://schemas.microsoft.com/office/powerpoint/2010/main" val="1596717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AF94B12-6509-4926-B208-8D0C9399C784}"/>
              </a:ext>
            </a:extLst>
          </p:cNvPr>
          <p:cNvPicPr>
            <a:picLocks noChangeAspect="1"/>
          </p:cNvPicPr>
          <p:nvPr/>
        </p:nvPicPr>
        <p:blipFill>
          <a:blip r:embed="rId3"/>
          <a:stretch>
            <a:fillRect/>
          </a:stretch>
        </p:blipFill>
        <p:spPr>
          <a:xfrm>
            <a:off x="1917721" y="260648"/>
            <a:ext cx="6255260" cy="5473353"/>
          </a:xfrm>
          <a:prstGeom prst="rect">
            <a:avLst/>
          </a:prstGeom>
        </p:spPr>
      </p:pic>
      <p:sp>
        <p:nvSpPr>
          <p:cNvPr id="2" name="Date Placeholder 1">
            <a:extLst>
              <a:ext uri="{FF2B5EF4-FFF2-40B4-BE49-F238E27FC236}">
                <a16:creationId xmlns:a16="http://schemas.microsoft.com/office/drawing/2014/main" xmlns="" id="{0D4EFDE4-C791-4AA7-AAEE-95CF63865FCB}"/>
              </a:ext>
            </a:extLst>
          </p:cNvPr>
          <p:cNvSpPr>
            <a:spLocks noGrp="1"/>
          </p:cNvSpPr>
          <p:nvPr>
            <p:ph type="dt" sz="half" idx="10"/>
          </p:nvPr>
        </p:nvSpPr>
        <p:spPr/>
        <p:txBody>
          <a:bodyPr/>
          <a:lstStyle/>
          <a:p>
            <a:fld id="{2E2F0008-8626-4AB4-9B27-81764CB2DB11}" type="datetime4">
              <a:rPr lang="en-US" smtClean="0"/>
              <a:t>May 4, 2018</a:t>
            </a:fld>
            <a:endParaRPr lang="en-GB"/>
          </a:p>
        </p:txBody>
      </p:sp>
      <p:sp>
        <p:nvSpPr>
          <p:cNvPr id="3" name="Slide Number Placeholder 2">
            <a:extLst>
              <a:ext uri="{FF2B5EF4-FFF2-40B4-BE49-F238E27FC236}">
                <a16:creationId xmlns:a16="http://schemas.microsoft.com/office/drawing/2014/main" xmlns="" id="{E3C28A39-589C-44FC-BBDA-CC90F4932566}"/>
              </a:ext>
            </a:extLst>
          </p:cNvPr>
          <p:cNvSpPr>
            <a:spLocks noGrp="1"/>
          </p:cNvSpPr>
          <p:nvPr>
            <p:ph type="sldNum" sz="quarter" idx="12"/>
          </p:nvPr>
        </p:nvSpPr>
        <p:spPr/>
        <p:txBody>
          <a:bodyPr/>
          <a:lstStyle/>
          <a:p>
            <a:fld id="{22D29D89-28D6-400C-BE2E-4CB4EC7E1F86}" type="slidenum">
              <a:rPr lang="en-GB" smtClean="0"/>
              <a:pPr/>
              <a:t>15</a:t>
            </a:fld>
            <a:endParaRPr lang="en-GB"/>
          </a:p>
        </p:txBody>
      </p:sp>
      <p:pic>
        <p:nvPicPr>
          <p:cNvPr id="4" name="Picture 3">
            <a:extLst>
              <a:ext uri="{FF2B5EF4-FFF2-40B4-BE49-F238E27FC236}">
                <a16:creationId xmlns:a16="http://schemas.microsoft.com/office/drawing/2014/main" xmlns="" id="{84349FBC-3764-4581-9133-CDDFF2BE0D81}"/>
              </a:ext>
            </a:extLst>
          </p:cNvPr>
          <p:cNvPicPr>
            <a:picLocks noChangeAspect="1"/>
          </p:cNvPicPr>
          <p:nvPr/>
        </p:nvPicPr>
        <p:blipFill rotWithShape="1">
          <a:blip r:embed="rId4"/>
          <a:srcRect t="12524" r="52181" b="59045"/>
          <a:stretch/>
        </p:blipFill>
        <p:spPr>
          <a:xfrm>
            <a:off x="133954" y="383406"/>
            <a:ext cx="5817475" cy="1945525"/>
          </a:xfrm>
          <a:prstGeom prst="rect">
            <a:avLst/>
          </a:prstGeom>
          <a:ln>
            <a:solidFill>
              <a:schemeClr val="tx1"/>
            </a:solidFill>
          </a:ln>
        </p:spPr>
      </p:pic>
      <p:pic>
        <p:nvPicPr>
          <p:cNvPr id="5" name="Picture 4">
            <a:extLst>
              <a:ext uri="{FF2B5EF4-FFF2-40B4-BE49-F238E27FC236}">
                <a16:creationId xmlns:a16="http://schemas.microsoft.com/office/drawing/2014/main" xmlns="" id="{0134F8ED-F62F-4DAC-89AE-FA806D035BFA}"/>
              </a:ext>
            </a:extLst>
          </p:cNvPr>
          <p:cNvPicPr>
            <a:picLocks noChangeAspect="1"/>
          </p:cNvPicPr>
          <p:nvPr/>
        </p:nvPicPr>
        <p:blipFill rotWithShape="1">
          <a:blip r:embed="rId5"/>
          <a:srcRect l="4323" t="23629" r="54362" b="52585"/>
          <a:stretch/>
        </p:blipFill>
        <p:spPr>
          <a:xfrm>
            <a:off x="3231672" y="1845303"/>
            <a:ext cx="6246100" cy="2022752"/>
          </a:xfrm>
          <a:prstGeom prst="rect">
            <a:avLst/>
          </a:prstGeom>
          <a:ln>
            <a:solidFill>
              <a:schemeClr val="tx1"/>
            </a:solidFill>
          </a:ln>
        </p:spPr>
      </p:pic>
      <p:pic>
        <p:nvPicPr>
          <p:cNvPr id="6" name="Picture 5">
            <a:extLst>
              <a:ext uri="{FF2B5EF4-FFF2-40B4-BE49-F238E27FC236}">
                <a16:creationId xmlns:a16="http://schemas.microsoft.com/office/drawing/2014/main" xmlns="" id="{4D0879AE-2B6C-42B7-819D-0B1FA2A9F54E}"/>
              </a:ext>
            </a:extLst>
          </p:cNvPr>
          <p:cNvPicPr>
            <a:picLocks noChangeAspect="1"/>
          </p:cNvPicPr>
          <p:nvPr/>
        </p:nvPicPr>
        <p:blipFill rotWithShape="1">
          <a:blip r:embed="rId6"/>
          <a:srcRect t="9939" r="52181" b="46123"/>
          <a:stretch/>
        </p:blipFill>
        <p:spPr>
          <a:xfrm>
            <a:off x="834523" y="3304934"/>
            <a:ext cx="4736976" cy="2448272"/>
          </a:xfrm>
          <a:prstGeom prst="rect">
            <a:avLst/>
          </a:prstGeom>
          <a:ln>
            <a:solidFill>
              <a:schemeClr val="tx1"/>
            </a:solidFill>
          </a:ln>
        </p:spPr>
      </p:pic>
    </p:spTree>
    <p:extLst>
      <p:ext uri="{BB962C8B-B14F-4D97-AF65-F5344CB8AC3E}">
        <p14:creationId xmlns:p14="http://schemas.microsoft.com/office/powerpoint/2010/main" val="274102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EC659CC-29F4-4BD3-A665-D2E625A5E586}"/>
              </a:ext>
            </a:extLst>
          </p:cNvPr>
          <p:cNvPicPr>
            <a:picLocks noChangeAspect="1"/>
          </p:cNvPicPr>
          <p:nvPr/>
        </p:nvPicPr>
        <p:blipFill rotWithShape="1">
          <a:blip r:embed="rId3"/>
          <a:srcRect t="5879"/>
          <a:stretch/>
        </p:blipFill>
        <p:spPr>
          <a:xfrm>
            <a:off x="1712640" y="1022012"/>
            <a:ext cx="6274048" cy="4423212"/>
          </a:xfrm>
          <a:prstGeom prst="rect">
            <a:avLst/>
          </a:prstGeom>
          <a:ln>
            <a:noFill/>
          </a:ln>
        </p:spPr>
      </p:pic>
      <p:sp>
        <p:nvSpPr>
          <p:cNvPr id="2" name="Date Placeholder 1">
            <a:extLst>
              <a:ext uri="{FF2B5EF4-FFF2-40B4-BE49-F238E27FC236}">
                <a16:creationId xmlns:a16="http://schemas.microsoft.com/office/drawing/2014/main" xmlns="" id="{37EC8B98-EBAC-4330-8491-9A3F0AF31F46}"/>
              </a:ext>
            </a:extLst>
          </p:cNvPr>
          <p:cNvSpPr>
            <a:spLocks noGrp="1"/>
          </p:cNvSpPr>
          <p:nvPr>
            <p:ph type="dt" sz="half" idx="10"/>
          </p:nvPr>
        </p:nvSpPr>
        <p:spPr/>
        <p:txBody>
          <a:bodyPr/>
          <a:lstStyle/>
          <a:p>
            <a:fld id="{2E2F0008-8626-4AB4-9B27-81764CB2DB11}" type="datetime4">
              <a:rPr lang="en-US" smtClean="0"/>
              <a:t>May 4, 2018</a:t>
            </a:fld>
            <a:endParaRPr lang="en-GB"/>
          </a:p>
        </p:txBody>
      </p:sp>
      <p:sp>
        <p:nvSpPr>
          <p:cNvPr id="3" name="Slide Number Placeholder 2">
            <a:extLst>
              <a:ext uri="{FF2B5EF4-FFF2-40B4-BE49-F238E27FC236}">
                <a16:creationId xmlns:a16="http://schemas.microsoft.com/office/drawing/2014/main" xmlns="" id="{91B6CB83-A2C8-4907-8E86-A19FB8C7BA3F}"/>
              </a:ext>
            </a:extLst>
          </p:cNvPr>
          <p:cNvSpPr>
            <a:spLocks noGrp="1"/>
          </p:cNvSpPr>
          <p:nvPr>
            <p:ph type="sldNum" sz="quarter" idx="12"/>
          </p:nvPr>
        </p:nvSpPr>
        <p:spPr/>
        <p:txBody>
          <a:bodyPr/>
          <a:lstStyle/>
          <a:p>
            <a:fld id="{22D29D89-28D6-400C-BE2E-4CB4EC7E1F86}" type="slidenum">
              <a:rPr lang="en-GB" smtClean="0"/>
              <a:pPr/>
              <a:t>16</a:t>
            </a:fld>
            <a:endParaRPr lang="en-GB"/>
          </a:p>
        </p:txBody>
      </p:sp>
      <p:pic>
        <p:nvPicPr>
          <p:cNvPr id="5" name="Picture 4">
            <a:extLst>
              <a:ext uri="{FF2B5EF4-FFF2-40B4-BE49-F238E27FC236}">
                <a16:creationId xmlns:a16="http://schemas.microsoft.com/office/drawing/2014/main" xmlns="" id="{C25E82AC-25B8-43A4-8422-FCAC445146CB}"/>
              </a:ext>
            </a:extLst>
          </p:cNvPr>
          <p:cNvPicPr>
            <a:picLocks noChangeAspect="1"/>
          </p:cNvPicPr>
          <p:nvPr/>
        </p:nvPicPr>
        <p:blipFill rotWithShape="1">
          <a:blip r:embed="rId4"/>
          <a:srcRect l="5475" t="16775" r="52554" b="51657"/>
          <a:stretch/>
        </p:blipFill>
        <p:spPr>
          <a:xfrm>
            <a:off x="344488" y="302190"/>
            <a:ext cx="5178032" cy="2190706"/>
          </a:xfrm>
          <a:prstGeom prst="rect">
            <a:avLst/>
          </a:prstGeom>
          <a:ln>
            <a:solidFill>
              <a:schemeClr val="tx1"/>
            </a:solidFill>
          </a:ln>
        </p:spPr>
      </p:pic>
      <p:pic>
        <p:nvPicPr>
          <p:cNvPr id="7" name="Picture 6">
            <a:extLst>
              <a:ext uri="{FF2B5EF4-FFF2-40B4-BE49-F238E27FC236}">
                <a16:creationId xmlns:a16="http://schemas.microsoft.com/office/drawing/2014/main" xmlns="" id="{C73FC22E-45D3-4C65-864B-1FC248A54EA8}"/>
              </a:ext>
            </a:extLst>
          </p:cNvPr>
          <p:cNvPicPr>
            <a:picLocks noChangeAspect="1"/>
          </p:cNvPicPr>
          <p:nvPr/>
        </p:nvPicPr>
        <p:blipFill rotWithShape="1">
          <a:blip r:embed="rId5"/>
          <a:srcRect l="4323" t="16401" r="55088" b="53877"/>
          <a:stretch/>
        </p:blipFill>
        <p:spPr>
          <a:xfrm>
            <a:off x="3288109" y="1628800"/>
            <a:ext cx="6444200" cy="2654448"/>
          </a:xfrm>
          <a:prstGeom prst="rect">
            <a:avLst/>
          </a:prstGeom>
          <a:ln>
            <a:solidFill>
              <a:schemeClr val="tx1"/>
            </a:solidFill>
          </a:ln>
        </p:spPr>
      </p:pic>
      <p:pic>
        <p:nvPicPr>
          <p:cNvPr id="8" name="Picture 7">
            <a:extLst>
              <a:ext uri="{FF2B5EF4-FFF2-40B4-BE49-F238E27FC236}">
                <a16:creationId xmlns:a16="http://schemas.microsoft.com/office/drawing/2014/main" xmlns="" id="{C8582636-0AE3-4232-857F-DFD65C8AB866}"/>
              </a:ext>
            </a:extLst>
          </p:cNvPr>
          <p:cNvPicPr>
            <a:picLocks noChangeAspect="1"/>
          </p:cNvPicPr>
          <p:nvPr/>
        </p:nvPicPr>
        <p:blipFill rotWithShape="1">
          <a:blip r:embed="rId6"/>
          <a:srcRect l="33281" t="8647" r="33281" b="24330"/>
          <a:stretch/>
        </p:blipFill>
        <p:spPr>
          <a:xfrm>
            <a:off x="1071114" y="2260940"/>
            <a:ext cx="3312368" cy="3734568"/>
          </a:xfrm>
          <a:prstGeom prst="rect">
            <a:avLst/>
          </a:prstGeom>
          <a:ln>
            <a:solidFill>
              <a:schemeClr val="tx1"/>
            </a:solidFill>
          </a:ln>
        </p:spPr>
      </p:pic>
    </p:spTree>
    <p:extLst>
      <p:ext uri="{BB962C8B-B14F-4D97-AF65-F5344CB8AC3E}">
        <p14:creationId xmlns:p14="http://schemas.microsoft.com/office/powerpoint/2010/main" val="258652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sz="3600" dirty="0"/>
              <a:t>Model structure and parameterisation</a:t>
            </a:r>
            <a:endParaRPr lang="en-GB" dirty="0"/>
          </a:p>
        </p:txBody>
      </p:sp>
      <p:sp>
        <p:nvSpPr>
          <p:cNvPr id="6" name="Subtitle 5"/>
          <p:cNvSpPr>
            <a:spLocks noGrp="1"/>
          </p:cNvSpPr>
          <p:nvPr>
            <p:ph type="subTitle" idx="1"/>
          </p:nvPr>
        </p:nvSpPr>
        <p:spPr>
          <a:xfrm>
            <a:off x="415925" y="3429000"/>
            <a:ext cx="6631517" cy="648073"/>
          </a:xfrm>
        </p:spPr>
        <p:txBody>
          <a:bodyPr/>
          <a:lstStyle/>
          <a:p>
            <a:pPr lvl="0"/>
            <a:r>
              <a:rPr lang="en-GB" sz="2600" dirty="0">
                <a:solidFill>
                  <a:srgbClr val="3F4548"/>
                </a:solidFill>
              </a:rPr>
              <a:t>Ross Hamilton</a:t>
            </a:r>
          </a:p>
          <a:p>
            <a:endParaRPr lang="en-GB" dirty="0"/>
          </a:p>
        </p:txBody>
      </p:sp>
      <p:sp>
        <p:nvSpPr>
          <p:cNvPr id="4" name="Date Placeholder 3"/>
          <p:cNvSpPr>
            <a:spLocks noGrp="1"/>
          </p:cNvSpPr>
          <p:nvPr>
            <p:ph type="dt" sz="half" idx="2"/>
          </p:nvPr>
        </p:nvSpPr>
        <p:spPr/>
        <p:txBody>
          <a:bodyPr/>
          <a:lstStyle/>
          <a:p>
            <a:fld id="{D9A23A44-EBE9-4804-B425-20743E70C47A}" type="datetime4">
              <a:rPr lang="en-US" smtClean="0">
                <a:solidFill>
                  <a:srgbClr val="3F4548"/>
                </a:solidFill>
              </a:rPr>
              <a:t>May 4, 2018</a:t>
            </a:fld>
            <a:endParaRPr lang="en-GB" dirty="0">
              <a:solidFill>
                <a:srgbClr val="3F4548"/>
              </a:solidFill>
            </a:endParaRPr>
          </a:p>
        </p:txBody>
      </p:sp>
    </p:spTree>
    <p:extLst>
      <p:ext uri="{BB962C8B-B14F-4D97-AF65-F5344CB8AC3E}">
        <p14:creationId xmlns:p14="http://schemas.microsoft.com/office/powerpoint/2010/main" val="484568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can we model this impact?</a:t>
            </a:r>
          </a:p>
        </p:txBody>
      </p:sp>
      <p:sp>
        <p:nvSpPr>
          <p:cNvPr id="4" name="Date Placeholder 3"/>
          <p:cNvSpPr>
            <a:spLocks noGrp="1"/>
          </p:cNvSpPr>
          <p:nvPr>
            <p:ph type="dt" sz="half" idx="10"/>
          </p:nvPr>
        </p:nvSpPr>
        <p:spPr/>
        <p:txBody>
          <a:bodyPr/>
          <a:lstStyle/>
          <a:p>
            <a:fld id="{C6B0F5D2-5EB9-4C4A-8461-A62F86BA011F}"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18</a:t>
            </a:fld>
            <a:endParaRPr lang="en-GB"/>
          </a:p>
        </p:txBody>
      </p:sp>
      <p:sp>
        <p:nvSpPr>
          <p:cNvPr id="21" name="Content Placeholder 2"/>
          <p:cNvSpPr txBox="1">
            <a:spLocks/>
          </p:cNvSpPr>
          <p:nvPr/>
        </p:nvSpPr>
        <p:spPr bwMode="auto">
          <a:xfrm>
            <a:off x="5745089" y="1484784"/>
            <a:ext cx="3663170" cy="220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0" indent="0">
              <a:buFontTx/>
              <a:buNone/>
            </a:pPr>
            <a:r>
              <a:rPr lang="en-GB" sz="1600" b="1" dirty="0">
                <a:solidFill>
                  <a:srgbClr val="3F4548"/>
                </a:solidFill>
              </a:rPr>
              <a:t>Modelling criteria</a:t>
            </a:r>
          </a:p>
          <a:p>
            <a:r>
              <a:rPr lang="en-GB" sz="1600" dirty="0">
                <a:solidFill>
                  <a:srgbClr val="3F4548"/>
                </a:solidFill>
              </a:rPr>
              <a:t>Simplicity</a:t>
            </a:r>
          </a:p>
          <a:p>
            <a:r>
              <a:rPr lang="en-GB" sz="1600" dirty="0">
                <a:solidFill>
                  <a:srgbClr val="3F4548"/>
                </a:solidFill>
              </a:rPr>
              <a:t>Availability of data</a:t>
            </a:r>
          </a:p>
          <a:p>
            <a:r>
              <a:rPr lang="en-GB" sz="1600" dirty="0">
                <a:solidFill>
                  <a:srgbClr val="3F4548"/>
                </a:solidFill>
              </a:rPr>
              <a:t>Appropriate outputs </a:t>
            </a:r>
          </a:p>
          <a:p>
            <a:pPr marL="0" indent="0">
              <a:buFontTx/>
              <a:buNone/>
            </a:pPr>
            <a:r>
              <a:rPr lang="en-GB" sz="1600" b="1" dirty="0">
                <a:solidFill>
                  <a:srgbClr val="3F4548"/>
                </a:solidFill>
              </a:rPr>
              <a:t>Basic structure decided on:</a:t>
            </a:r>
          </a:p>
          <a:p>
            <a:r>
              <a:rPr lang="en-GB" sz="1600" dirty="0">
                <a:solidFill>
                  <a:srgbClr val="3F4548"/>
                </a:solidFill>
              </a:rPr>
              <a:t>Multi-state Markov model</a:t>
            </a:r>
          </a:p>
          <a:p>
            <a:r>
              <a:rPr lang="en-GB" sz="1600" dirty="0">
                <a:solidFill>
                  <a:srgbClr val="3F4548"/>
                </a:solidFill>
              </a:rPr>
              <a:t>Calibrate to current observed levels of mortality and morbidity</a:t>
            </a:r>
          </a:p>
          <a:p>
            <a:r>
              <a:rPr lang="en-GB" sz="1600" dirty="0">
                <a:solidFill>
                  <a:srgbClr val="3F4548"/>
                </a:solidFill>
              </a:rPr>
              <a:t>Project varying resistance over time and calculate the change in mortality and morbidity</a:t>
            </a:r>
          </a:p>
          <a:p>
            <a:endParaRPr lang="en-GB" sz="1600" dirty="0">
              <a:solidFill>
                <a:srgbClr val="3F4548"/>
              </a:solidFill>
            </a:endParaRPr>
          </a:p>
          <a:p>
            <a:endParaRPr lang="en-GB" sz="1600" dirty="0">
              <a:solidFill>
                <a:srgbClr val="3F4548"/>
              </a:solidFill>
            </a:endParaRPr>
          </a:p>
          <a:p>
            <a:endParaRPr lang="en-GB" sz="1600" dirty="0">
              <a:solidFill>
                <a:srgbClr val="3F4548"/>
              </a:solidFill>
            </a:endParaRPr>
          </a:p>
        </p:txBody>
      </p:sp>
      <p:pic>
        <p:nvPicPr>
          <p:cNvPr id="22" name="Picture 21"/>
          <p:cNvPicPr>
            <a:picLocks noChangeAspect="1"/>
          </p:cNvPicPr>
          <p:nvPr/>
        </p:nvPicPr>
        <p:blipFill>
          <a:blip r:embed="rId3"/>
          <a:stretch>
            <a:fillRect/>
          </a:stretch>
        </p:blipFill>
        <p:spPr>
          <a:xfrm>
            <a:off x="-231576" y="1484784"/>
            <a:ext cx="6642248" cy="4299246"/>
          </a:xfrm>
          <a:prstGeom prst="rect">
            <a:avLst/>
          </a:prstGeom>
        </p:spPr>
      </p:pic>
    </p:spTree>
    <p:extLst>
      <p:ext uri="{BB962C8B-B14F-4D97-AF65-F5344CB8AC3E}">
        <p14:creationId xmlns:p14="http://schemas.microsoft.com/office/powerpoint/2010/main" val="3179970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sources – what is available?</a:t>
            </a:r>
          </a:p>
        </p:txBody>
      </p:sp>
      <p:sp>
        <p:nvSpPr>
          <p:cNvPr id="4" name="Date Placeholder 3"/>
          <p:cNvSpPr>
            <a:spLocks noGrp="1"/>
          </p:cNvSpPr>
          <p:nvPr>
            <p:ph type="dt" sz="half" idx="10"/>
          </p:nvPr>
        </p:nvSpPr>
        <p:spPr/>
        <p:txBody>
          <a:bodyPr/>
          <a:lstStyle/>
          <a:p>
            <a:fld id="{EDB4C72C-3B92-4FFC-A57D-07722B007566}"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19</a:t>
            </a:fld>
            <a:endParaRPr lang="en-GB"/>
          </a:p>
        </p:txBody>
      </p:sp>
      <p:pic>
        <p:nvPicPr>
          <p:cNvPr id="3" name="Picture 2">
            <a:extLst>
              <a:ext uri="{FF2B5EF4-FFF2-40B4-BE49-F238E27FC236}">
                <a16:creationId xmlns:a16="http://schemas.microsoft.com/office/drawing/2014/main" xmlns="" id="{3D6849D8-722C-4362-86B1-6267B6B7A28C}"/>
              </a:ext>
            </a:extLst>
          </p:cNvPr>
          <p:cNvPicPr>
            <a:picLocks noChangeAspect="1"/>
          </p:cNvPicPr>
          <p:nvPr/>
        </p:nvPicPr>
        <p:blipFill>
          <a:blip r:embed="rId3"/>
          <a:stretch>
            <a:fillRect/>
          </a:stretch>
        </p:blipFill>
        <p:spPr>
          <a:xfrm>
            <a:off x="416496" y="2606709"/>
            <a:ext cx="1426015" cy="1326347"/>
          </a:xfrm>
          <a:prstGeom prst="rect">
            <a:avLst/>
          </a:prstGeom>
        </p:spPr>
      </p:pic>
      <p:pic>
        <p:nvPicPr>
          <p:cNvPr id="6" name="Picture 5">
            <a:extLst>
              <a:ext uri="{FF2B5EF4-FFF2-40B4-BE49-F238E27FC236}">
                <a16:creationId xmlns:a16="http://schemas.microsoft.com/office/drawing/2014/main" xmlns="" id="{4F5EE147-F61F-4173-8FAA-320A256EBE30}"/>
              </a:ext>
            </a:extLst>
          </p:cNvPr>
          <p:cNvPicPr>
            <a:picLocks noChangeAspect="1"/>
          </p:cNvPicPr>
          <p:nvPr/>
        </p:nvPicPr>
        <p:blipFill>
          <a:blip r:embed="rId4"/>
          <a:stretch>
            <a:fillRect/>
          </a:stretch>
        </p:blipFill>
        <p:spPr>
          <a:xfrm>
            <a:off x="488504" y="3956923"/>
            <a:ext cx="2884595" cy="768221"/>
          </a:xfrm>
          <a:prstGeom prst="rect">
            <a:avLst/>
          </a:prstGeom>
        </p:spPr>
      </p:pic>
      <p:pic>
        <p:nvPicPr>
          <p:cNvPr id="9" name="Picture 8">
            <a:extLst>
              <a:ext uri="{FF2B5EF4-FFF2-40B4-BE49-F238E27FC236}">
                <a16:creationId xmlns:a16="http://schemas.microsoft.com/office/drawing/2014/main" xmlns="" id="{7ECCF037-6963-4363-88AF-90FAA0C0712F}"/>
              </a:ext>
            </a:extLst>
          </p:cNvPr>
          <p:cNvPicPr>
            <a:picLocks noChangeAspect="1"/>
          </p:cNvPicPr>
          <p:nvPr/>
        </p:nvPicPr>
        <p:blipFill>
          <a:blip r:embed="rId5"/>
          <a:stretch>
            <a:fillRect/>
          </a:stretch>
        </p:blipFill>
        <p:spPr>
          <a:xfrm>
            <a:off x="488504" y="1330473"/>
            <a:ext cx="1704975" cy="1257300"/>
          </a:xfrm>
          <a:prstGeom prst="rect">
            <a:avLst/>
          </a:prstGeom>
        </p:spPr>
      </p:pic>
      <p:pic>
        <p:nvPicPr>
          <p:cNvPr id="1026" name="Picture 2" descr="File:PLOS logo 2012.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895" y="4930873"/>
            <a:ext cx="28575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28864" y="1330473"/>
            <a:ext cx="5688632"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t>Current and historical resistance profiles for </a:t>
            </a:r>
            <a:r>
              <a:rPr lang="en-GB" b="1" i="1" dirty="0"/>
              <a:t>S. aureus</a:t>
            </a:r>
            <a:r>
              <a:rPr lang="en-GB" b="1" dirty="0"/>
              <a:t>, </a:t>
            </a:r>
            <a:r>
              <a:rPr lang="en-GB" b="1" i="1" dirty="0"/>
              <a:t>E. coli </a:t>
            </a:r>
            <a:r>
              <a:rPr lang="en-GB" b="1" dirty="0"/>
              <a:t>and selected</a:t>
            </a:r>
            <a:r>
              <a:rPr lang="en-GB" b="1" i="1" dirty="0"/>
              <a:t> </a:t>
            </a:r>
            <a:r>
              <a:rPr lang="en-GB" b="1" dirty="0"/>
              <a:t>other infections vs various antibiotics</a:t>
            </a:r>
          </a:p>
        </p:txBody>
      </p:sp>
    </p:spTree>
    <p:extLst>
      <p:ext uri="{BB962C8B-B14F-4D97-AF65-F5344CB8AC3E}">
        <p14:creationId xmlns:p14="http://schemas.microsoft.com/office/powerpoint/2010/main" val="4294510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Agenda</a:t>
            </a:r>
          </a:p>
        </p:txBody>
      </p:sp>
      <p:sp>
        <p:nvSpPr>
          <p:cNvPr id="4" name="Date Placeholder 3"/>
          <p:cNvSpPr>
            <a:spLocks noGrp="1"/>
          </p:cNvSpPr>
          <p:nvPr>
            <p:ph type="dt" sz="half" idx="10"/>
          </p:nvPr>
        </p:nvSpPr>
        <p:spPr/>
        <p:txBody>
          <a:bodyPr/>
          <a:lstStyle/>
          <a:p>
            <a:fld id="{8C6E1025-C284-4E33-AEFE-45A1989B9EEF}"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a:t>
            </a:fld>
            <a:endParaRPr lang="en-GB"/>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672862611"/>
              </p:ext>
            </p:extLst>
          </p:nvPr>
        </p:nvGraphicFramePr>
        <p:xfrm>
          <a:off x="506506" y="1634801"/>
          <a:ext cx="8046894" cy="3393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3361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sources – what is available?</a:t>
            </a:r>
          </a:p>
        </p:txBody>
      </p:sp>
      <p:sp>
        <p:nvSpPr>
          <p:cNvPr id="4" name="Date Placeholder 3"/>
          <p:cNvSpPr>
            <a:spLocks noGrp="1"/>
          </p:cNvSpPr>
          <p:nvPr>
            <p:ph type="dt" sz="half" idx="10"/>
          </p:nvPr>
        </p:nvSpPr>
        <p:spPr/>
        <p:txBody>
          <a:bodyPr/>
          <a:lstStyle/>
          <a:p>
            <a:fld id="{17D08DB6-5E75-4F9F-8471-ACF558BC66B4}"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20</a:t>
            </a:fld>
            <a:endParaRPr lang="en-GB"/>
          </a:p>
        </p:txBody>
      </p:sp>
      <p:pic>
        <p:nvPicPr>
          <p:cNvPr id="3" name="Picture 2">
            <a:extLst>
              <a:ext uri="{FF2B5EF4-FFF2-40B4-BE49-F238E27FC236}">
                <a16:creationId xmlns:a16="http://schemas.microsoft.com/office/drawing/2014/main" xmlns="" id="{3D6849D8-722C-4362-86B1-6267B6B7A28C}"/>
              </a:ext>
            </a:extLst>
          </p:cNvPr>
          <p:cNvPicPr>
            <a:picLocks noChangeAspect="1"/>
          </p:cNvPicPr>
          <p:nvPr/>
        </p:nvPicPr>
        <p:blipFill>
          <a:blip r:embed="rId3"/>
          <a:stretch>
            <a:fillRect/>
          </a:stretch>
        </p:blipFill>
        <p:spPr>
          <a:xfrm>
            <a:off x="416496" y="2606709"/>
            <a:ext cx="1426015" cy="1326347"/>
          </a:xfrm>
          <a:prstGeom prst="rect">
            <a:avLst/>
          </a:prstGeom>
        </p:spPr>
      </p:pic>
      <p:pic>
        <p:nvPicPr>
          <p:cNvPr id="6" name="Picture 5">
            <a:extLst>
              <a:ext uri="{FF2B5EF4-FFF2-40B4-BE49-F238E27FC236}">
                <a16:creationId xmlns:a16="http://schemas.microsoft.com/office/drawing/2014/main" xmlns="" id="{4F5EE147-F61F-4173-8FAA-320A256EBE30}"/>
              </a:ext>
            </a:extLst>
          </p:cNvPr>
          <p:cNvPicPr>
            <a:picLocks noChangeAspect="1"/>
          </p:cNvPicPr>
          <p:nvPr/>
        </p:nvPicPr>
        <p:blipFill>
          <a:blip r:embed="rId4"/>
          <a:stretch>
            <a:fillRect/>
          </a:stretch>
        </p:blipFill>
        <p:spPr>
          <a:xfrm>
            <a:off x="488504" y="3956923"/>
            <a:ext cx="2884595" cy="768221"/>
          </a:xfrm>
          <a:prstGeom prst="rect">
            <a:avLst/>
          </a:prstGeom>
        </p:spPr>
      </p:pic>
      <p:pic>
        <p:nvPicPr>
          <p:cNvPr id="9" name="Picture 8">
            <a:extLst>
              <a:ext uri="{FF2B5EF4-FFF2-40B4-BE49-F238E27FC236}">
                <a16:creationId xmlns:a16="http://schemas.microsoft.com/office/drawing/2014/main" xmlns="" id="{7ECCF037-6963-4363-88AF-90FAA0C0712F}"/>
              </a:ext>
            </a:extLst>
          </p:cNvPr>
          <p:cNvPicPr>
            <a:picLocks noChangeAspect="1"/>
          </p:cNvPicPr>
          <p:nvPr/>
        </p:nvPicPr>
        <p:blipFill>
          <a:blip r:embed="rId5"/>
          <a:stretch>
            <a:fillRect/>
          </a:stretch>
        </p:blipFill>
        <p:spPr>
          <a:xfrm>
            <a:off x="488504" y="1330473"/>
            <a:ext cx="1704975" cy="1257300"/>
          </a:xfrm>
          <a:prstGeom prst="rect">
            <a:avLst/>
          </a:prstGeom>
        </p:spPr>
      </p:pic>
      <p:pic>
        <p:nvPicPr>
          <p:cNvPr id="1026" name="Picture 2" descr="File:PLOS logo 2012.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895" y="4930873"/>
            <a:ext cx="28575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28864" y="1330473"/>
            <a:ext cx="5688632" cy="3416320"/>
          </a:xfrm>
          <a:prstGeom prst="rect">
            <a:avLst/>
          </a:prstGeom>
          <a:noFill/>
        </p:spPr>
        <p:txBody>
          <a:bodyPr wrap="square" rtlCol="0">
            <a:spAutoFit/>
          </a:bodyPr>
          <a:lstStyle/>
          <a:p>
            <a:pPr marL="285750" indent="-285750">
              <a:buFont typeface="Arial" panose="020B0604020202020204" pitchFamily="34" charset="0"/>
              <a:buChar char="•"/>
            </a:pPr>
            <a:r>
              <a:rPr lang="en-GB" b="1" dirty="0"/>
              <a:t>Current and historical resistance profiles for </a:t>
            </a:r>
            <a:r>
              <a:rPr lang="en-GB" b="1" i="1" dirty="0"/>
              <a:t>S. aureus</a:t>
            </a:r>
            <a:r>
              <a:rPr lang="en-GB" b="1" dirty="0"/>
              <a:t>, </a:t>
            </a:r>
            <a:r>
              <a:rPr lang="en-GB" b="1" i="1" dirty="0"/>
              <a:t>E. coli </a:t>
            </a:r>
            <a:r>
              <a:rPr lang="en-GB" b="1" dirty="0"/>
              <a:t>and selected</a:t>
            </a:r>
            <a:r>
              <a:rPr lang="en-GB" b="1" i="1" dirty="0"/>
              <a:t> </a:t>
            </a:r>
            <a:r>
              <a:rPr lang="en-GB" b="1" dirty="0"/>
              <a:t>other infections vs various antibiotics.</a:t>
            </a:r>
          </a:p>
          <a:p>
            <a:endParaRPr lang="en-GB" dirty="0">
              <a:solidFill>
                <a:srgbClr val="C81E45"/>
              </a:solidFill>
            </a:endParaRPr>
          </a:p>
          <a:p>
            <a:pPr marL="285750" indent="-285750">
              <a:buFont typeface="Arial" panose="020B0604020202020204" pitchFamily="34" charset="0"/>
              <a:buChar char="•"/>
            </a:pPr>
            <a:r>
              <a:rPr lang="en-GB" dirty="0">
                <a:solidFill>
                  <a:srgbClr val="C81E45"/>
                </a:solidFill>
              </a:rPr>
              <a:t>Resistance is not absolute.  Resistance can be to a single antibiotic, or multidrug resistance.</a:t>
            </a:r>
          </a:p>
          <a:p>
            <a:pPr marL="285750" indent="-285750">
              <a:buFont typeface="Arial" panose="020B0604020202020204" pitchFamily="34" charset="0"/>
              <a:buChar char="•"/>
            </a:pPr>
            <a:endParaRPr lang="en-GB" dirty="0">
              <a:solidFill>
                <a:srgbClr val="FF0000"/>
              </a:solidFill>
            </a:endParaRPr>
          </a:p>
          <a:p>
            <a:pPr marL="285750" indent="-285750">
              <a:buFont typeface="Arial" panose="020B0604020202020204" pitchFamily="34" charset="0"/>
              <a:buChar char="•"/>
            </a:pPr>
            <a:r>
              <a:rPr lang="en-GB" dirty="0">
                <a:solidFill>
                  <a:srgbClr val="C81E45"/>
                </a:solidFill>
              </a:rPr>
              <a:t>Bias?  Are samples more likely to be taken from the very ill?  Will resistant strains be over-represented because of this?</a:t>
            </a:r>
          </a:p>
          <a:p>
            <a:pPr marL="285750" indent="-285750">
              <a:buFont typeface="Arial" panose="020B0604020202020204" pitchFamily="34" charset="0"/>
              <a:buChar char="•"/>
            </a:pPr>
            <a:endParaRPr lang="en-GB" dirty="0">
              <a:solidFill>
                <a:srgbClr val="FF0000"/>
              </a:solidFill>
            </a:endParaRPr>
          </a:p>
          <a:p>
            <a:pPr marL="285750" indent="-285750">
              <a:buFont typeface="Arial" panose="020B0604020202020204" pitchFamily="34" charset="0"/>
              <a:buChar char="•"/>
            </a:pPr>
            <a:endParaRPr lang="en-GB" i="1" dirty="0"/>
          </a:p>
        </p:txBody>
      </p:sp>
    </p:spTree>
    <p:extLst>
      <p:ext uri="{BB962C8B-B14F-4D97-AF65-F5344CB8AC3E}">
        <p14:creationId xmlns:p14="http://schemas.microsoft.com/office/powerpoint/2010/main" val="124072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sources – what is available?</a:t>
            </a:r>
          </a:p>
        </p:txBody>
      </p:sp>
      <p:sp>
        <p:nvSpPr>
          <p:cNvPr id="4" name="Date Placeholder 3"/>
          <p:cNvSpPr>
            <a:spLocks noGrp="1"/>
          </p:cNvSpPr>
          <p:nvPr>
            <p:ph type="dt" sz="half" idx="10"/>
          </p:nvPr>
        </p:nvSpPr>
        <p:spPr/>
        <p:txBody>
          <a:bodyPr/>
          <a:lstStyle/>
          <a:p>
            <a:fld id="{9B5EB0CF-C00D-4CC4-90EF-3D7E54F7FEFA}"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21</a:t>
            </a:fld>
            <a:endParaRPr lang="en-GB"/>
          </a:p>
        </p:txBody>
      </p:sp>
      <p:pic>
        <p:nvPicPr>
          <p:cNvPr id="3" name="Picture 2">
            <a:extLst>
              <a:ext uri="{FF2B5EF4-FFF2-40B4-BE49-F238E27FC236}">
                <a16:creationId xmlns:a16="http://schemas.microsoft.com/office/drawing/2014/main" xmlns="" id="{3D6849D8-722C-4362-86B1-6267B6B7A28C}"/>
              </a:ext>
            </a:extLst>
          </p:cNvPr>
          <p:cNvPicPr>
            <a:picLocks noChangeAspect="1"/>
          </p:cNvPicPr>
          <p:nvPr/>
        </p:nvPicPr>
        <p:blipFill>
          <a:blip r:embed="rId3"/>
          <a:stretch>
            <a:fillRect/>
          </a:stretch>
        </p:blipFill>
        <p:spPr>
          <a:xfrm>
            <a:off x="416496" y="2606709"/>
            <a:ext cx="1426015" cy="1326347"/>
          </a:xfrm>
          <a:prstGeom prst="rect">
            <a:avLst/>
          </a:prstGeom>
        </p:spPr>
      </p:pic>
      <p:pic>
        <p:nvPicPr>
          <p:cNvPr id="6" name="Picture 5">
            <a:extLst>
              <a:ext uri="{FF2B5EF4-FFF2-40B4-BE49-F238E27FC236}">
                <a16:creationId xmlns:a16="http://schemas.microsoft.com/office/drawing/2014/main" xmlns="" id="{4F5EE147-F61F-4173-8FAA-320A256EBE30}"/>
              </a:ext>
            </a:extLst>
          </p:cNvPr>
          <p:cNvPicPr>
            <a:picLocks noChangeAspect="1"/>
          </p:cNvPicPr>
          <p:nvPr/>
        </p:nvPicPr>
        <p:blipFill>
          <a:blip r:embed="rId4"/>
          <a:stretch>
            <a:fillRect/>
          </a:stretch>
        </p:blipFill>
        <p:spPr>
          <a:xfrm>
            <a:off x="488504" y="3956923"/>
            <a:ext cx="2884595" cy="768221"/>
          </a:xfrm>
          <a:prstGeom prst="rect">
            <a:avLst/>
          </a:prstGeom>
        </p:spPr>
      </p:pic>
      <p:pic>
        <p:nvPicPr>
          <p:cNvPr id="9" name="Picture 8">
            <a:extLst>
              <a:ext uri="{FF2B5EF4-FFF2-40B4-BE49-F238E27FC236}">
                <a16:creationId xmlns:a16="http://schemas.microsoft.com/office/drawing/2014/main" xmlns="" id="{7ECCF037-6963-4363-88AF-90FAA0C0712F}"/>
              </a:ext>
            </a:extLst>
          </p:cNvPr>
          <p:cNvPicPr>
            <a:picLocks noChangeAspect="1"/>
          </p:cNvPicPr>
          <p:nvPr/>
        </p:nvPicPr>
        <p:blipFill>
          <a:blip r:embed="rId5"/>
          <a:stretch>
            <a:fillRect/>
          </a:stretch>
        </p:blipFill>
        <p:spPr>
          <a:xfrm>
            <a:off x="488504" y="1330473"/>
            <a:ext cx="1704975" cy="1257300"/>
          </a:xfrm>
          <a:prstGeom prst="rect">
            <a:avLst/>
          </a:prstGeom>
        </p:spPr>
      </p:pic>
      <p:pic>
        <p:nvPicPr>
          <p:cNvPr id="1026" name="Picture 2" descr="File:PLOS logo 2012.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895" y="4930873"/>
            <a:ext cx="28575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28864" y="1330473"/>
            <a:ext cx="5688632" cy="1754326"/>
          </a:xfrm>
          <a:prstGeom prst="rect">
            <a:avLst/>
          </a:prstGeom>
          <a:noFill/>
        </p:spPr>
        <p:txBody>
          <a:bodyPr wrap="square" rtlCol="0">
            <a:spAutoFit/>
          </a:bodyPr>
          <a:lstStyle/>
          <a:p>
            <a:pPr marL="285750" indent="-285750">
              <a:buFont typeface="Arial" panose="020B0604020202020204" pitchFamily="34" charset="0"/>
              <a:buChar char="•"/>
            </a:pPr>
            <a:r>
              <a:rPr lang="en-GB" b="1" dirty="0"/>
              <a:t>Incidence rates for </a:t>
            </a:r>
            <a:r>
              <a:rPr lang="en-GB" b="1" dirty="0" err="1"/>
              <a:t>bacteraemias</a:t>
            </a:r>
            <a:r>
              <a:rPr lang="en-GB" b="1" dirty="0"/>
              <a:t>.</a:t>
            </a:r>
          </a:p>
          <a:p>
            <a:pPr marL="285750" indent="-285750">
              <a:buFont typeface="Arial" panose="020B0604020202020204" pitchFamily="34" charset="0"/>
              <a:buChar char="•"/>
            </a:pPr>
            <a:endParaRPr lang="en-GB" i="1" dirty="0"/>
          </a:p>
          <a:p>
            <a:pPr marL="285750" indent="-285750">
              <a:buFont typeface="Arial" panose="020B0604020202020204" pitchFamily="34" charset="0"/>
              <a:buChar char="•"/>
            </a:pPr>
            <a:endParaRPr lang="en-GB" dirty="0">
              <a:solidFill>
                <a:srgbClr val="FF0000"/>
              </a:solidFill>
            </a:endParaRPr>
          </a:p>
          <a:p>
            <a:pPr marL="285750" indent="-285750">
              <a:buFont typeface="Arial" panose="020B0604020202020204" pitchFamily="34" charset="0"/>
              <a:buChar char="•"/>
            </a:pPr>
            <a:endParaRPr lang="en-GB" dirty="0">
              <a:solidFill>
                <a:srgbClr val="FF0000"/>
              </a:solidFill>
            </a:endParaRPr>
          </a:p>
          <a:p>
            <a:pPr marL="285750" indent="-285750">
              <a:buFont typeface="Arial" panose="020B0604020202020204" pitchFamily="34" charset="0"/>
              <a:buChar char="•"/>
            </a:pPr>
            <a:endParaRPr lang="en-GB" dirty="0">
              <a:solidFill>
                <a:srgbClr val="FF0000"/>
              </a:solidFill>
            </a:endParaRPr>
          </a:p>
          <a:p>
            <a:pPr marL="285750" indent="-285750">
              <a:buFont typeface="Arial" panose="020B0604020202020204" pitchFamily="34" charset="0"/>
              <a:buChar char="•"/>
            </a:pPr>
            <a:endParaRPr lang="en-GB" i="1" dirty="0"/>
          </a:p>
        </p:txBody>
      </p:sp>
    </p:spTree>
    <p:extLst>
      <p:ext uri="{BB962C8B-B14F-4D97-AF65-F5344CB8AC3E}">
        <p14:creationId xmlns:p14="http://schemas.microsoft.com/office/powerpoint/2010/main" val="464805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sources – what is available?</a:t>
            </a:r>
          </a:p>
        </p:txBody>
      </p:sp>
      <p:sp>
        <p:nvSpPr>
          <p:cNvPr id="4" name="Date Placeholder 3"/>
          <p:cNvSpPr>
            <a:spLocks noGrp="1"/>
          </p:cNvSpPr>
          <p:nvPr>
            <p:ph type="dt" sz="half" idx="10"/>
          </p:nvPr>
        </p:nvSpPr>
        <p:spPr/>
        <p:txBody>
          <a:bodyPr/>
          <a:lstStyle/>
          <a:p>
            <a:fld id="{EC7EAD95-B5A6-4C28-A3BB-BB7D9B7F4801}"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22</a:t>
            </a:fld>
            <a:endParaRPr lang="en-GB"/>
          </a:p>
        </p:txBody>
      </p:sp>
      <p:pic>
        <p:nvPicPr>
          <p:cNvPr id="3" name="Picture 2">
            <a:extLst>
              <a:ext uri="{FF2B5EF4-FFF2-40B4-BE49-F238E27FC236}">
                <a16:creationId xmlns:a16="http://schemas.microsoft.com/office/drawing/2014/main" xmlns="" id="{3D6849D8-722C-4362-86B1-6267B6B7A28C}"/>
              </a:ext>
            </a:extLst>
          </p:cNvPr>
          <p:cNvPicPr>
            <a:picLocks noChangeAspect="1"/>
          </p:cNvPicPr>
          <p:nvPr/>
        </p:nvPicPr>
        <p:blipFill>
          <a:blip r:embed="rId3"/>
          <a:stretch>
            <a:fillRect/>
          </a:stretch>
        </p:blipFill>
        <p:spPr>
          <a:xfrm>
            <a:off x="416496" y="2606709"/>
            <a:ext cx="1426015" cy="1326347"/>
          </a:xfrm>
          <a:prstGeom prst="rect">
            <a:avLst/>
          </a:prstGeom>
        </p:spPr>
      </p:pic>
      <p:pic>
        <p:nvPicPr>
          <p:cNvPr id="6" name="Picture 5">
            <a:extLst>
              <a:ext uri="{FF2B5EF4-FFF2-40B4-BE49-F238E27FC236}">
                <a16:creationId xmlns:a16="http://schemas.microsoft.com/office/drawing/2014/main" xmlns="" id="{4F5EE147-F61F-4173-8FAA-320A256EBE30}"/>
              </a:ext>
            </a:extLst>
          </p:cNvPr>
          <p:cNvPicPr>
            <a:picLocks noChangeAspect="1"/>
          </p:cNvPicPr>
          <p:nvPr/>
        </p:nvPicPr>
        <p:blipFill>
          <a:blip r:embed="rId4"/>
          <a:stretch>
            <a:fillRect/>
          </a:stretch>
        </p:blipFill>
        <p:spPr>
          <a:xfrm>
            <a:off x="488504" y="3956923"/>
            <a:ext cx="2884595" cy="768221"/>
          </a:xfrm>
          <a:prstGeom prst="rect">
            <a:avLst/>
          </a:prstGeom>
        </p:spPr>
      </p:pic>
      <p:pic>
        <p:nvPicPr>
          <p:cNvPr id="9" name="Picture 8">
            <a:extLst>
              <a:ext uri="{FF2B5EF4-FFF2-40B4-BE49-F238E27FC236}">
                <a16:creationId xmlns:a16="http://schemas.microsoft.com/office/drawing/2014/main" xmlns="" id="{7ECCF037-6963-4363-88AF-90FAA0C0712F}"/>
              </a:ext>
            </a:extLst>
          </p:cNvPr>
          <p:cNvPicPr>
            <a:picLocks noChangeAspect="1"/>
          </p:cNvPicPr>
          <p:nvPr/>
        </p:nvPicPr>
        <p:blipFill>
          <a:blip r:embed="rId5"/>
          <a:stretch>
            <a:fillRect/>
          </a:stretch>
        </p:blipFill>
        <p:spPr>
          <a:xfrm>
            <a:off x="488504" y="1330473"/>
            <a:ext cx="1704975" cy="1257300"/>
          </a:xfrm>
          <a:prstGeom prst="rect">
            <a:avLst/>
          </a:prstGeom>
        </p:spPr>
      </p:pic>
      <p:pic>
        <p:nvPicPr>
          <p:cNvPr id="1026" name="Picture 2" descr="File:PLOS logo 2012.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895" y="4930873"/>
            <a:ext cx="28575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28864" y="1330473"/>
            <a:ext cx="5688632" cy="2585323"/>
          </a:xfrm>
          <a:prstGeom prst="rect">
            <a:avLst/>
          </a:prstGeom>
          <a:noFill/>
        </p:spPr>
        <p:txBody>
          <a:bodyPr wrap="square" rtlCol="0">
            <a:spAutoFit/>
          </a:bodyPr>
          <a:lstStyle/>
          <a:p>
            <a:pPr marL="285750" indent="-285750">
              <a:buFont typeface="Arial" panose="020B0604020202020204" pitchFamily="34" charset="0"/>
              <a:buChar char="•"/>
            </a:pPr>
            <a:r>
              <a:rPr lang="en-GB" b="1" dirty="0"/>
              <a:t>Incidence rates for </a:t>
            </a:r>
            <a:r>
              <a:rPr lang="en-GB" b="1" dirty="0" err="1"/>
              <a:t>bacteraemias</a:t>
            </a:r>
            <a:r>
              <a:rPr lang="en-GB" b="1" dirty="0"/>
              <a:t>.</a:t>
            </a:r>
          </a:p>
          <a:p>
            <a:endParaRPr lang="en-GB" dirty="0">
              <a:solidFill>
                <a:srgbClr val="FF0000"/>
              </a:solidFill>
            </a:endParaRPr>
          </a:p>
          <a:p>
            <a:pPr marL="285750" indent="-285750">
              <a:buFont typeface="Arial" panose="020B0604020202020204" pitchFamily="34" charset="0"/>
              <a:buChar char="•"/>
            </a:pPr>
            <a:r>
              <a:rPr lang="en-GB" dirty="0">
                <a:solidFill>
                  <a:srgbClr val="C81E45"/>
                </a:solidFill>
              </a:rPr>
              <a:t>Limited data.  </a:t>
            </a:r>
            <a:r>
              <a:rPr lang="en-GB" i="1" dirty="0">
                <a:solidFill>
                  <a:srgbClr val="C81E45"/>
                </a:solidFill>
              </a:rPr>
              <a:t>E. coli</a:t>
            </a:r>
            <a:r>
              <a:rPr lang="en-GB" dirty="0">
                <a:solidFill>
                  <a:srgbClr val="C81E45"/>
                </a:solidFill>
              </a:rPr>
              <a:t> monitoring in England goes back to 2013.</a:t>
            </a:r>
          </a:p>
          <a:p>
            <a:pPr marL="285750" indent="-285750">
              <a:buFont typeface="Arial" panose="020B0604020202020204" pitchFamily="34" charset="0"/>
              <a:buChar char="•"/>
            </a:pPr>
            <a:endParaRPr lang="en-GB" dirty="0">
              <a:solidFill>
                <a:srgbClr val="C81E45"/>
              </a:solidFill>
            </a:endParaRPr>
          </a:p>
          <a:p>
            <a:pPr marL="285750" indent="-285750">
              <a:buFont typeface="Arial" panose="020B0604020202020204" pitchFamily="34" charset="0"/>
              <a:buChar char="•"/>
            </a:pPr>
            <a:r>
              <a:rPr lang="en-GB" dirty="0">
                <a:solidFill>
                  <a:srgbClr val="C81E45"/>
                </a:solidFill>
              </a:rPr>
              <a:t>Limited evidence for how resistance interacts with incidence.</a:t>
            </a:r>
          </a:p>
          <a:p>
            <a:pPr marL="285750" indent="-285750">
              <a:buFont typeface="Arial" panose="020B0604020202020204" pitchFamily="34" charset="0"/>
              <a:buChar char="•"/>
            </a:pPr>
            <a:endParaRPr lang="en-GB" dirty="0">
              <a:solidFill>
                <a:srgbClr val="C81E45"/>
              </a:solidFill>
            </a:endParaRPr>
          </a:p>
          <a:p>
            <a:pPr marL="285750" indent="-285750">
              <a:buFont typeface="Arial" panose="020B0604020202020204" pitchFamily="34" charset="0"/>
              <a:buChar char="•"/>
            </a:pPr>
            <a:r>
              <a:rPr lang="en-GB" dirty="0">
                <a:solidFill>
                  <a:srgbClr val="C81E45"/>
                </a:solidFill>
              </a:rPr>
              <a:t>Bias? Monitoring is of HCAIs.</a:t>
            </a:r>
          </a:p>
        </p:txBody>
      </p:sp>
    </p:spTree>
    <p:extLst>
      <p:ext uri="{BB962C8B-B14F-4D97-AF65-F5344CB8AC3E}">
        <p14:creationId xmlns:p14="http://schemas.microsoft.com/office/powerpoint/2010/main" val="1162499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sources – what is available?</a:t>
            </a:r>
          </a:p>
        </p:txBody>
      </p:sp>
      <p:sp>
        <p:nvSpPr>
          <p:cNvPr id="4" name="Date Placeholder 3"/>
          <p:cNvSpPr>
            <a:spLocks noGrp="1"/>
          </p:cNvSpPr>
          <p:nvPr>
            <p:ph type="dt" sz="half" idx="10"/>
          </p:nvPr>
        </p:nvSpPr>
        <p:spPr/>
        <p:txBody>
          <a:bodyPr/>
          <a:lstStyle/>
          <a:p>
            <a:fld id="{A16CB473-1CDE-4168-AB60-8B400BBE6999}"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23</a:t>
            </a:fld>
            <a:endParaRPr lang="en-GB"/>
          </a:p>
        </p:txBody>
      </p:sp>
      <p:pic>
        <p:nvPicPr>
          <p:cNvPr id="3" name="Picture 2">
            <a:extLst>
              <a:ext uri="{FF2B5EF4-FFF2-40B4-BE49-F238E27FC236}">
                <a16:creationId xmlns:a16="http://schemas.microsoft.com/office/drawing/2014/main" xmlns="" id="{3D6849D8-722C-4362-86B1-6267B6B7A28C}"/>
              </a:ext>
            </a:extLst>
          </p:cNvPr>
          <p:cNvPicPr>
            <a:picLocks noChangeAspect="1"/>
          </p:cNvPicPr>
          <p:nvPr/>
        </p:nvPicPr>
        <p:blipFill>
          <a:blip r:embed="rId3"/>
          <a:stretch>
            <a:fillRect/>
          </a:stretch>
        </p:blipFill>
        <p:spPr>
          <a:xfrm>
            <a:off x="416496" y="2606709"/>
            <a:ext cx="1426015" cy="1326347"/>
          </a:xfrm>
          <a:prstGeom prst="rect">
            <a:avLst/>
          </a:prstGeom>
        </p:spPr>
      </p:pic>
      <p:pic>
        <p:nvPicPr>
          <p:cNvPr id="6" name="Picture 5">
            <a:extLst>
              <a:ext uri="{FF2B5EF4-FFF2-40B4-BE49-F238E27FC236}">
                <a16:creationId xmlns:a16="http://schemas.microsoft.com/office/drawing/2014/main" xmlns="" id="{4F5EE147-F61F-4173-8FAA-320A256EBE30}"/>
              </a:ext>
            </a:extLst>
          </p:cNvPr>
          <p:cNvPicPr>
            <a:picLocks noChangeAspect="1"/>
          </p:cNvPicPr>
          <p:nvPr/>
        </p:nvPicPr>
        <p:blipFill>
          <a:blip r:embed="rId4"/>
          <a:stretch>
            <a:fillRect/>
          </a:stretch>
        </p:blipFill>
        <p:spPr>
          <a:xfrm>
            <a:off x="488504" y="3956923"/>
            <a:ext cx="2884595" cy="768221"/>
          </a:xfrm>
          <a:prstGeom prst="rect">
            <a:avLst/>
          </a:prstGeom>
        </p:spPr>
      </p:pic>
      <p:pic>
        <p:nvPicPr>
          <p:cNvPr id="9" name="Picture 8">
            <a:extLst>
              <a:ext uri="{FF2B5EF4-FFF2-40B4-BE49-F238E27FC236}">
                <a16:creationId xmlns:a16="http://schemas.microsoft.com/office/drawing/2014/main" xmlns="" id="{7ECCF037-6963-4363-88AF-90FAA0C0712F}"/>
              </a:ext>
            </a:extLst>
          </p:cNvPr>
          <p:cNvPicPr>
            <a:picLocks noChangeAspect="1"/>
          </p:cNvPicPr>
          <p:nvPr/>
        </p:nvPicPr>
        <p:blipFill>
          <a:blip r:embed="rId5"/>
          <a:stretch>
            <a:fillRect/>
          </a:stretch>
        </p:blipFill>
        <p:spPr>
          <a:xfrm>
            <a:off x="488504" y="1330473"/>
            <a:ext cx="1704975" cy="1257300"/>
          </a:xfrm>
          <a:prstGeom prst="rect">
            <a:avLst/>
          </a:prstGeom>
        </p:spPr>
      </p:pic>
      <p:pic>
        <p:nvPicPr>
          <p:cNvPr id="1026" name="Picture 2" descr="File:PLOS logo 2012.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895" y="4930873"/>
            <a:ext cx="28575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28864" y="1330473"/>
            <a:ext cx="5688632" cy="646331"/>
          </a:xfrm>
          <a:prstGeom prst="rect">
            <a:avLst/>
          </a:prstGeom>
          <a:noFill/>
        </p:spPr>
        <p:txBody>
          <a:bodyPr wrap="square" rtlCol="0">
            <a:spAutoFit/>
          </a:bodyPr>
          <a:lstStyle/>
          <a:p>
            <a:pPr marL="285750" indent="-285750">
              <a:buFont typeface="Arial" panose="020B0604020202020204" pitchFamily="34" charset="0"/>
              <a:buChar char="•"/>
            </a:pPr>
            <a:r>
              <a:rPr lang="en-GB" b="1" dirty="0"/>
              <a:t>Death rates for </a:t>
            </a:r>
            <a:r>
              <a:rPr lang="en-GB" b="1" dirty="0" err="1"/>
              <a:t>bacteraemias</a:t>
            </a:r>
            <a:r>
              <a:rPr lang="en-GB" b="1" dirty="0"/>
              <a:t>.</a:t>
            </a:r>
          </a:p>
          <a:p>
            <a:endParaRPr lang="en-GB" dirty="0">
              <a:solidFill>
                <a:srgbClr val="FF0000"/>
              </a:solidFill>
            </a:endParaRPr>
          </a:p>
        </p:txBody>
      </p:sp>
    </p:spTree>
    <p:extLst>
      <p:ext uri="{BB962C8B-B14F-4D97-AF65-F5344CB8AC3E}">
        <p14:creationId xmlns:p14="http://schemas.microsoft.com/office/powerpoint/2010/main" val="1099635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sources – what is available?</a:t>
            </a:r>
          </a:p>
        </p:txBody>
      </p:sp>
      <p:sp>
        <p:nvSpPr>
          <p:cNvPr id="4" name="Date Placeholder 3"/>
          <p:cNvSpPr>
            <a:spLocks noGrp="1"/>
          </p:cNvSpPr>
          <p:nvPr>
            <p:ph type="dt" sz="half" idx="10"/>
          </p:nvPr>
        </p:nvSpPr>
        <p:spPr/>
        <p:txBody>
          <a:bodyPr/>
          <a:lstStyle/>
          <a:p>
            <a:fld id="{1CA22ED7-330F-442F-8477-B206986AC2A1}"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24</a:t>
            </a:fld>
            <a:endParaRPr lang="en-GB"/>
          </a:p>
        </p:txBody>
      </p:sp>
      <p:pic>
        <p:nvPicPr>
          <p:cNvPr id="3" name="Picture 2">
            <a:extLst>
              <a:ext uri="{FF2B5EF4-FFF2-40B4-BE49-F238E27FC236}">
                <a16:creationId xmlns:a16="http://schemas.microsoft.com/office/drawing/2014/main" xmlns="" id="{3D6849D8-722C-4362-86B1-6267B6B7A28C}"/>
              </a:ext>
            </a:extLst>
          </p:cNvPr>
          <p:cNvPicPr>
            <a:picLocks noChangeAspect="1"/>
          </p:cNvPicPr>
          <p:nvPr/>
        </p:nvPicPr>
        <p:blipFill>
          <a:blip r:embed="rId3"/>
          <a:stretch>
            <a:fillRect/>
          </a:stretch>
        </p:blipFill>
        <p:spPr>
          <a:xfrm>
            <a:off x="416496" y="2606709"/>
            <a:ext cx="1426015" cy="1326347"/>
          </a:xfrm>
          <a:prstGeom prst="rect">
            <a:avLst/>
          </a:prstGeom>
        </p:spPr>
      </p:pic>
      <p:pic>
        <p:nvPicPr>
          <p:cNvPr id="6" name="Picture 5">
            <a:extLst>
              <a:ext uri="{FF2B5EF4-FFF2-40B4-BE49-F238E27FC236}">
                <a16:creationId xmlns:a16="http://schemas.microsoft.com/office/drawing/2014/main" xmlns="" id="{4F5EE147-F61F-4173-8FAA-320A256EBE30}"/>
              </a:ext>
            </a:extLst>
          </p:cNvPr>
          <p:cNvPicPr>
            <a:picLocks noChangeAspect="1"/>
          </p:cNvPicPr>
          <p:nvPr/>
        </p:nvPicPr>
        <p:blipFill>
          <a:blip r:embed="rId4"/>
          <a:stretch>
            <a:fillRect/>
          </a:stretch>
        </p:blipFill>
        <p:spPr>
          <a:xfrm>
            <a:off x="488504" y="3956923"/>
            <a:ext cx="2884595" cy="768221"/>
          </a:xfrm>
          <a:prstGeom prst="rect">
            <a:avLst/>
          </a:prstGeom>
        </p:spPr>
      </p:pic>
      <p:pic>
        <p:nvPicPr>
          <p:cNvPr id="9" name="Picture 8">
            <a:extLst>
              <a:ext uri="{FF2B5EF4-FFF2-40B4-BE49-F238E27FC236}">
                <a16:creationId xmlns:a16="http://schemas.microsoft.com/office/drawing/2014/main" xmlns="" id="{7ECCF037-6963-4363-88AF-90FAA0C0712F}"/>
              </a:ext>
            </a:extLst>
          </p:cNvPr>
          <p:cNvPicPr>
            <a:picLocks noChangeAspect="1"/>
          </p:cNvPicPr>
          <p:nvPr/>
        </p:nvPicPr>
        <p:blipFill>
          <a:blip r:embed="rId5"/>
          <a:stretch>
            <a:fillRect/>
          </a:stretch>
        </p:blipFill>
        <p:spPr>
          <a:xfrm>
            <a:off x="488504" y="1330473"/>
            <a:ext cx="1704975" cy="1257300"/>
          </a:xfrm>
          <a:prstGeom prst="rect">
            <a:avLst/>
          </a:prstGeom>
        </p:spPr>
      </p:pic>
      <p:pic>
        <p:nvPicPr>
          <p:cNvPr id="1026" name="Picture 2" descr="File:PLOS logo 2012.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895" y="4930873"/>
            <a:ext cx="28575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28864" y="1330473"/>
            <a:ext cx="5688632" cy="3693319"/>
          </a:xfrm>
          <a:prstGeom prst="rect">
            <a:avLst/>
          </a:prstGeom>
          <a:noFill/>
        </p:spPr>
        <p:txBody>
          <a:bodyPr wrap="square" rtlCol="0">
            <a:spAutoFit/>
          </a:bodyPr>
          <a:lstStyle/>
          <a:p>
            <a:pPr marL="285750" indent="-285750">
              <a:buFont typeface="Arial" panose="020B0604020202020204" pitchFamily="34" charset="0"/>
              <a:buChar char="•"/>
            </a:pPr>
            <a:r>
              <a:rPr lang="en-GB" b="1" dirty="0"/>
              <a:t>Death rates for </a:t>
            </a:r>
            <a:r>
              <a:rPr lang="en-GB" b="1" dirty="0" err="1"/>
              <a:t>bacteraemias</a:t>
            </a:r>
            <a:r>
              <a:rPr lang="en-GB" b="1" dirty="0"/>
              <a:t>.</a:t>
            </a:r>
          </a:p>
          <a:p>
            <a:endParaRPr lang="en-GB" dirty="0">
              <a:solidFill>
                <a:srgbClr val="FF0000"/>
              </a:solidFill>
            </a:endParaRPr>
          </a:p>
          <a:p>
            <a:pPr marL="285750" indent="-285750">
              <a:buFont typeface="Arial" panose="020B0604020202020204" pitchFamily="34" charset="0"/>
              <a:buChar char="•"/>
            </a:pPr>
            <a:r>
              <a:rPr lang="en-GB" dirty="0">
                <a:solidFill>
                  <a:srgbClr val="C81E45"/>
                </a:solidFill>
              </a:rPr>
              <a:t>Limited data.  </a:t>
            </a:r>
            <a:r>
              <a:rPr lang="en-GB" i="1" dirty="0">
                <a:solidFill>
                  <a:srgbClr val="C81E45"/>
                </a:solidFill>
              </a:rPr>
              <a:t>E. coli</a:t>
            </a:r>
            <a:r>
              <a:rPr lang="en-GB" dirty="0">
                <a:solidFill>
                  <a:srgbClr val="C81E45"/>
                </a:solidFill>
              </a:rPr>
              <a:t> monitoring in England goes back to 2013.</a:t>
            </a:r>
          </a:p>
          <a:p>
            <a:pPr marL="285750" indent="-285750">
              <a:buFont typeface="Arial" panose="020B0604020202020204" pitchFamily="34" charset="0"/>
              <a:buChar char="•"/>
            </a:pPr>
            <a:endParaRPr lang="en-GB" dirty="0">
              <a:solidFill>
                <a:srgbClr val="C81E45"/>
              </a:solidFill>
            </a:endParaRPr>
          </a:p>
          <a:p>
            <a:pPr marL="285750" indent="-285750">
              <a:buFont typeface="Arial" panose="020B0604020202020204" pitchFamily="34" charset="0"/>
              <a:buChar char="•"/>
            </a:pPr>
            <a:r>
              <a:rPr lang="en-GB" dirty="0">
                <a:solidFill>
                  <a:srgbClr val="C81E45"/>
                </a:solidFill>
              </a:rPr>
              <a:t>Granularity of data:</a:t>
            </a:r>
          </a:p>
          <a:p>
            <a:pPr marL="742950" lvl="1" indent="-285750">
              <a:buFont typeface="Arial" panose="020B0604020202020204" pitchFamily="34" charset="0"/>
              <a:buChar char="•"/>
            </a:pPr>
            <a:r>
              <a:rPr lang="en-GB" dirty="0">
                <a:solidFill>
                  <a:srgbClr val="C81E45"/>
                </a:solidFill>
              </a:rPr>
              <a:t>Confounding causes of death?</a:t>
            </a:r>
          </a:p>
          <a:p>
            <a:pPr marL="742950" lvl="1" indent="-285750">
              <a:buFont typeface="Arial" panose="020B0604020202020204" pitchFamily="34" charset="0"/>
              <a:buChar char="•"/>
            </a:pPr>
            <a:r>
              <a:rPr lang="en-GB" dirty="0">
                <a:solidFill>
                  <a:srgbClr val="008452"/>
                </a:solidFill>
              </a:rPr>
              <a:t>Academic literature is helpful here.</a:t>
            </a:r>
          </a:p>
          <a:p>
            <a:pPr marL="285750" indent="-285750">
              <a:buFont typeface="Arial" panose="020B0604020202020204" pitchFamily="34" charset="0"/>
              <a:buChar char="•"/>
            </a:pPr>
            <a:endParaRPr lang="en-GB" dirty="0">
              <a:solidFill>
                <a:srgbClr val="C81E45"/>
              </a:solidFill>
            </a:endParaRPr>
          </a:p>
          <a:p>
            <a:pPr marL="285750" indent="-285750">
              <a:buFont typeface="Arial" panose="020B0604020202020204" pitchFamily="34" charset="0"/>
              <a:buChar char="•"/>
            </a:pPr>
            <a:r>
              <a:rPr lang="en-GB" dirty="0">
                <a:solidFill>
                  <a:srgbClr val="C81E45"/>
                </a:solidFill>
              </a:rPr>
              <a:t>Large error bounds around estimates of the relative virulence of resistant and susceptible strains.</a:t>
            </a:r>
          </a:p>
          <a:p>
            <a:pPr marL="285750" indent="-285750">
              <a:buFont typeface="Arial" panose="020B0604020202020204" pitchFamily="34" charset="0"/>
              <a:buChar char="•"/>
            </a:pPr>
            <a:endParaRPr lang="en-GB" dirty="0">
              <a:solidFill>
                <a:srgbClr val="C81E45"/>
              </a:solidFill>
            </a:endParaRPr>
          </a:p>
          <a:p>
            <a:pPr marL="285750" indent="-285750">
              <a:buFont typeface="Arial" panose="020B0604020202020204" pitchFamily="34" charset="0"/>
              <a:buChar char="•"/>
            </a:pPr>
            <a:r>
              <a:rPr lang="en-GB" dirty="0">
                <a:solidFill>
                  <a:srgbClr val="C81E45"/>
                </a:solidFill>
              </a:rPr>
              <a:t>Bias?  The most ill are more likely to be sampled.</a:t>
            </a:r>
          </a:p>
        </p:txBody>
      </p:sp>
    </p:spTree>
    <p:extLst>
      <p:ext uri="{BB962C8B-B14F-4D97-AF65-F5344CB8AC3E}">
        <p14:creationId xmlns:p14="http://schemas.microsoft.com/office/powerpoint/2010/main" val="156069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Trends in resistance can be observed…</a:t>
            </a:r>
          </a:p>
        </p:txBody>
      </p:sp>
      <p:sp>
        <p:nvSpPr>
          <p:cNvPr id="4" name="Date Placeholder 3"/>
          <p:cNvSpPr>
            <a:spLocks noGrp="1"/>
          </p:cNvSpPr>
          <p:nvPr>
            <p:ph type="dt" sz="half" idx="10"/>
          </p:nvPr>
        </p:nvSpPr>
        <p:spPr/>
        <p:txBody>
          <a:bodyPr/>
          <a:lstStyle/>
          <a:p>
            <a:fld id="{34CC9275-5A38-41EF-9C2D-A65BD9884769}"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25</a:t>
            </a:fld>
            <a:endParaRPr lang="en-GB"/>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4272" y="1196752"/>
            <a:ext cx="8826428" cy="4860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2560" y="5729741"/>
            <a:ext cx="4464496" cy="646331"/>
          </a:xfrm>
          <a:prstGeom prst="rect">
            <a:avLst/>
          </a:prstGeom>
          <a:solidFill>
            <a:schemeClr val="bg1"/>
          </a:solidFill>
        </p:spPr>
        <p:txBody>
          <a:bodyPr wrap="square">
            <a:spAutoFit/>
          </a:bodyPr>
          <a:lstStyle/>
          <a:p>
            <a:r>
              <a:rPr lang="en-GB" dirty="0">
                <a:solidFill>
                  <a:srgbClr val="E61111"/>
                </a:solidFill>
              </a:rPr>
              <a:t>ECDC EARS-Network has data on how resistance has increased over time</a:t>
            </a:r>
          </a:p>
        </p:txBody>
      </p:sp>
      <p:cxnSp>
        <p:nvCxnSpPr>
          <p:cNvPr id="8" name="Straight Arrow Connector 7"/>
          <p:cNvCxnSpPr/>
          <p:nvPr/>
        </p:nvCxnSpPr>
        <p:spPr>
          <a:xfrm flipV="1">
            <a:off x="2504728" y="5157192"/>
            <a:ext cx="288032" cy="43204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235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 </a:t>
            </a:r>
            <a:r>
              <a:rPr lang="en-GB"/>
              <a:t>extrapolated forwards </a:t>
            </a:r>
            <a:endParaRPr lang="en-GB" dirty="0"/>
          </a:p>
        </p:txBody>
      </p:sp>
      <p:sp>
        <p:nvSpPr>
          <p:cNvPr id="4" name="Date Placeholder 3"/>
          <p:cNvSpPr>
            <a:spLocks noGrp="1"/>
          </p:cNvSpPr>
          <p:nvPr>
            <p:ph type="dt" sz="half" idx="10"/>
          </p:nvPr>
        </p:nvSpPr>
        <p:spPr/>
        <p:txBody>
          <a:bodyPr/>
          <a:lstStyle/>
          <a:p>
            <a:fld id="{CE030DA3-9775-4571-84B3-2788F38773C5}"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26</a:t>
            </a:fld>
            <a:endParaRPr lang="en-GB"/>
          </a:p>
        </p:txBody>
      </p:sp>
      <p:pic>
        <p:nvPicPr>
          <p:cNvPr id="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4272" y="1196752"/>
            <a:ext cx="8826428" cy="4860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xmlns="" id="{5EDEEAB0-A8FB-4B88-B086-C1193431FFAB}"/>
              </a:ext>
            </a:extLst>
          </p:cNvPr>
          <p:cNvPicPr>
            <a:picLocks noChangeAspect="1"/>
          </p:cNvPicPr>
          <p:nvPr/>
        </p:nvPicPr>
        <p:blipFill>
          <a:blip r:embed="rId5"/>
          <a:stretch>
            <a:fillRect/>
          </a:stretch>
        </p:blipFill>
        <p:spPr>
          <a:xfrm>
            <a:off x="3268418" y="1916832"/>
            <a:ext cx="6109209" cy="3672025"/>
          </a:xfrm>
          <a:prstGeom prst="rect">
            <a:avLst/>
          </a:prstGeom>
          <a:ln>
            <a:solidFill>
              <a:schemeClr val="tx2"/>
            </a:solidFill>
          </a:ln>
        </p:spPr>
      </p:pic>
      <p:sp>
        <p:nvSpPr>
          <p:cNvPr id="8" name="Rectangle 7"/>
          <p:cNvSpPr/>
          <p:nvPr/>
        </p:nvSpPr>
        <p:spPr>
          <a:xfrm>
            <a:off x="992560" y="3152679"/>
            <a:ext cx="2160240" cy="1200329"/>
          </a:xfrm>
          <a:prstGeom prst="rect">
            <a:avLst/>
          </a:prstGeom>
          <a:solidFill>
            <a:schemeClr val="bg1"/>
          </a:solidFill>
        </p:spPr>
        <p:txBody>
          <a:bodyPr wrap="square">
            <a:spAutoFit/>
          </a:bodyPr>
          <a:lstStyle/>
          <a:p>
            <a:r>
              <a:rPr lang="en-GB" dirty="0">
                <a:solidFill>
                  <a:srgbClr val="E61111"/>
                </a:solidFill>
              </a:rPr>
              <a:t>This data can be used to inform projections of the future position</a:t>
            </a:r>
          </a:p>
        </p:txBody>
      </p:sp>
    </p:spTree>
    <p:extLst>
      <p:ext uri="{BB962C8B-B14F-4D97-AF65-F5344CB8AC3E}">
        <p14:creationId xmlns:p14="http://schemas.microsoft.com/office/powerpoint/2010/main" val="2018283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 </a:t>
            </a:r>
            <a:r>
              <a:rPr lang="en-GB"/>
              <a:t>extrapolated forwards </a:t>
            </a:r>
            <a:endParaRPr lang="en-GB" dirty="0"/>
          </a:p>
        </p:txBody>
      </p:sp>
      <p:sp>
        <p:nvSpPr>
          <p:cNvPr id="4" name="Date Placeholder 3"/>
          <p:cNvSpPr>
            <a:spLocks noGrp="1"/>
          </p:cNvSpPr>
          <p:nvPr>
            <p:ph type="dt" sz="half" idx="10"/>
          </p:nvPr>
        </p:nvSpPr>
        <p:spPr/>
        <p:txBody>
          <a:bodyPr/>
          <a:lstStyle/>
          <a:p>
            <a:fld id="{060BCEF5-0992-4A26-ADFD-D1412ACF89EC}"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27</a:t>
            </a:fld>
            <a:endParaRPr lang="en-GB"/>
          </a:p>
        </p:txBody>
      </p:sp>
      <p:pic>
        <p:nvPicPr>
          <p:cNvPr id="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4272" y="1196752"/>
            <a:ext cx="8826428" cy="4860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xmlns="" id="{5EDEEAB0-A8FB-4B88-B086-C1193431FFAB}"/>
              </a:ext>
            </a:extLst>
          </p:cNvPr>
          <p:cNvPicPr>
            <a:picLocks noChangeAspect="1"/>
          </p:cNvPicPr>
          <p:nvPr/>
        </p:nvPicPr>
        <p:blipFill>
          <a:blip r:embed="rId5"/>
          <a:stretch>
            <a:fillRect/>
          </a:stretch>
        </p:blipFill>
        <p:spPr>
          <a:xfrm>
            <a:off x="3268418" y="1916832"/>
            <a:ext cx="6109209" cy="3672025"/>
          </a:xfrm>
          <a:prstGeom prst="rect">
            <a:avLst/>
          </a:prstGeom>
          <a:ln>
            <a:solidFill>
              <a:schemeClr val="tx2"/>
            </a:solidFill>
          </a:ln>
        </p:spPr>
      </p:pic>
      <p:sp>
        <p:nvSpPr>
          <p:cNvPr id="8" name="Rectangle 7"/>
          <p:cNvSpPr/>
          <p:nvPr/>
        </p:nvSpPr>
        <p:spPr>
          <a:xfrm>
            <a:off x="992560" y="3152679"/>
            <a:ext cx="2160240" cy="1200329"/>
          </a:xfrm>
          <a:prstGeom prst="rect">
            <a:avLst/>
          </a:prstGeom>
          <a:solidFill>
            <a:schemeClr val="bg1"/>
          </a:solidFill>
        </p:spPr>
        <p:txBody>
          <a:bodyPr wrap="square">
            <a:spAutoFit/>
          </a:bodyPr>
          <a:lstStyle/>
          <a:p>
            <a:r>
              <a:rPr lang="en-GB" dirty="0">
                <a:solidFill>
                  <a:srgbClr val="E61111"/>
                </a:solidFill>
              </a:rPr>
              <a:t>This data can be used to inform projections of the future position</a:t>
            </a:r>
          </a:p>
        </p:txBody>
      </p:sp>
      <p:graphicFrame>
        <p:nvGraphicFramePr>
          <p:cNvPr id="9" name="Chart 8"/>
          <p:cNvGraphicFramePr>
            <a:graphicFrameLocks/>
          </p:cNvGraphicFramePr>
          <p:nvPr>
            <p:extLst>
              <p:ext uri="{D42A27DB-BD31-4B8C-83A1-F6EECF244321}">
                <p14:modId xmlns:p14="http://schemas.microsoft.com/office/powerpoint/2010/main" val="3533030622"/>
              </p:ext>
            </p:extLst>
          </p:nvPr>
        </p:nvGraphicFramePr>
        <p:xfrm>
          <a:off x="1064568" y="2564904"/>
          <a:ext cx="5958408" cy="331581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26179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considerations</a:t>
            </a:r>
          </a:p>
        </p:txBody>
      </p:sp>
      <p:sp>
        <p:nvSpPr>
          <p:cNvPr id="4" name="Date Placeholder 3"/>
          <p:cNvSpPr>
            <a:spLocks noGrp="1"/>
          </p:cNvSpPr>
          <p:nvPr>
            <p:ph type="dt" sz="half" idx="10"/>
          </p:nvPr>
        </p:nvSpPr>
        <p:spPr/>
        <p:txBody>
          <a:bodyPr/>
          <a:lstStyle/>
          <a:p>
            <a:fld id="{899A0982-326A-457E-A023-7FD97BDF1988}"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28</a:t>
            </a:fld>
            <a:endParaRPr lang="en-GB"/>
          </a:p>
        </p:txBody>
      </p:sp>
      <p:sp>
        <p:nvSpPr>
          <p:cNvPr id="14" name="Oval 13">
            <a:extLst>
              <a:ext uri="{FF2B5EF4-FFF2-40B4-BE49-F238E27FC236}">
                <a16:creationId xmlns:a16="http://schemas.microsoft.com/office/drawing/2014/main" xmlns="" id="{7CD6F17A-729B-4AAB-B598-C782FF76EDB4}"/>
              </a:ext>
            </a:extLst>
          </p:cNvPr>
          <p:cNvSpPr/>
          <p:nvPr/>
        </p:nvSpPr>
        <p:spPr>
          <a:xfrm>
            <a:off x="7317740" y="2788057"/>
            <a:ext cx="1944216" cy="1296144"/>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600" b="1" dirty="0">
                <a:solidFill>
                  <a:schemeClr val="bg1"/>
                </a:solidFill>
              </a:rPr>
              <a:t>Barriers to R&amp;D Investment</a:t>
            </a:r>
          </a:p>
        </p:txBody>
      </p:sp>
      <p:sp>
        <p:nvSpPr>
          <p:cNvPr id="17" name="Oval 16">
            <a:extLst>
              <a:ext uri="{FF2B5EF4-FFF2-40B4-BE49-F238E27FC236}">
                <a16:creationId xmlns:a16="http://schemas.microsoft.com/office/drawing/2014/main" xmlns="" id="{0F02E0AF-BA0E-401F-BF97-95BCFCC444A5}"/>
              </a:ext>
            </a:extLst>
          </p:cNvPr>
          <p:cNvSpPr/>
          <p:nvPr/>
        </p:nvSpPr>
        <p:spPr>
          <a:xfrm>
            <a:off x="7317740" y="4203038"/>
            <a:ext cx="1944216" cy="1296144"/>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600" b="1" dirty="0">
                <a:solidFill>
                  <a:schemeClr val="bg1"/>
                </a:solidFill>
              </a:rPr>
              <a:t>Cautious optimism in 2 new compounds</a:t>
            </a:r>
          </a:p>
        </p:txBody>
      </p:sp>
      <p:pic>
        <p:nvPicPr>
          <p:cNvPr id="18" name="Picture 17">
            <a:extLst>
              <a:ext uri="{FF2B5EF4-FFF2-40B4-BE49-F238E27FC236}">
                <a16:creationId xmlns:a16="http://schemas.microsoft.com/office/drawing/2014/main" xmlns="" id="{6D48A3DC-F861-43DF-AF27-714E52B5B3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807" y="3724498"/>
            <a:ext cx="2662026" cy="1774684"/>
          </a:xfrm>
          <a:prstGeom prst="rect">
            <a:avLst/>
          </a:prstGeom>
        </p:spPr>
      </p:pic>
      <p:sp>
        <p:nvSpPr>
          <p:cNvPr id="21" name="TextBox 20">
            <a:extLst>
              <a:ext uri="{FF2B5EF4-FFF2-40B4-BE49-F238E27FC236}">
                <a16:creationId xmlns:a16="http://schemas.microsoft.com/office/drawing/2014/main" xmlns="" id="{7E8AE493-1687-4442-BB65-279C7473F42B}"/>
              </a:ext>
            </a:extLst>
          </p:cNvPr>
          <p:cNvSpPr txBox="1"/>
          <p:nvPr/>
        </p:nvSpPr>
        <p:spPr>
          <a:xfrm>
            <a:off x="7194117" y="1592002"/>
            <a:ext cx="2191462" cy="1077218"/>
          </a:xfrm>
          <a:prstGeom prst="rect">
            <a:avLst/>
          </a:prstGeom>
          <a:noFill/>
        </p:spPr>
        <p:txBody>
          <a:bodyPr wrap="square" rtlCol="0">
            <a:spAutoFit/>
          </a:bodyPr>
          <a:lstStyle/>
          <a:p>
            <a:r>
              <a:rPr lang="en-GB" sz="1600" b="1" dirty="0"/>
              <a:t>30 years since a new class of antibiotics was last introduced….</a:t>
            </a:r>
          </a:p>
        </p:txBody>
      </p:sp>
      <p:pic>
        <p:nvPicPr>
          <p:cNvPr id="23" name="Picture 22">
            <a:extLst>
              <a:ext uri="{FF2B5EF4-FFF2-40B4-BE49-F238E27FC236}">
                <a16:creationId xmlns:a16="http://schemas.microsoft.com/office/drawing/2014/main" xmlns="" id="{DDB5032B-FDC7-4D5F-8D64-E49D5DD37F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0287" y="1375264"/>
            <a:ext cx="3108706" cy="2072471"/>
          </a:xfrm>
          <a:prstGeom prst="rect">
            <a:avLst/>
          </a:prstGeom>
        </p:spPr>
      </p:pic>
      <p:pic>
        <p:nvPicPr>
          <p:cNvPr id="24" name="Picture 23">
            <a:extLst>
              <a:ext uri="{FF2B5EF4-FFF2-40B4-BE49-F238E27FC236}">
                <a16:creationId xmlns:a16="http://schemas.microsoft.com/office/drawing/2014/main" xmlns="" id="{174BEA2E-2428-4888-AFE9-9D201AA5D97E}"/>
              </a:ext>
            </a:extLst>
          </p:cNvPr>
          <p:cNvPicPr>
            <a:picLocks noChangeAspect="1"/>
          </p:cNvPicPr>
          <p:nvPr/>
        </p:nvPicPr>
        <p:blipFill rotWithShape="1">
          <a:blip r:embed="rId5"/>
          <a:srcRect l="7839" t="13815" r="59151" b="6063"/>
          <a:stretch/>
        </p:blipFill>
        <p:spPr>
          <a:xfrm>
            <a:off x="428229" y="1412776"/>
            <a:ext cx="3269951" cy="4464496"/>
          </a:xfrm>
          <a:prstGeom prst="rect">
            <a:avLst/>
          </a:prstGeom>
        </p:spPr>
      </p:pic>
      <p:sp>
        <p:nvSpPr>
          <p:cNvPr id="11" name="TextBox 10"/>
          <p:cNvSpPr txBox="1"/>
          <p:nvPr/>
        </p:nvSpPr>
        <p:spPr>
          <a:xfrm>
            <a:off x="415653" y="6020688"/>
            <a:ext cx="4231009" cy="246221"/>
          </a:xfrm>
          <a:prstGeom prst="rect">
            <a:avLst/>
          </a:prstGeom>
          <a:noFill/>
        </p:spPr>
        <p:txBody>
          <a:bodyPr wrap="square" rtlCol="0">
            <a:spAutoFit/>
          </a:bodyPr>
          <a:lstStyle/>
          <a:p>
            <a:r>
              <a:rPr lang="en-GB" sz="1000" i="1" dirty="0"/>
              <a:t>Infographics sourced from “Review on Antimicrobial Resistance” 2014</a:t>
            </a:r>
          </a:p>
        </p:txBody>
      </p:sp>
    </p:spTree>
    <p:extLst>
      <p:ext uri="{BB962C8B-B14F-4D97-AF65-F5344CB8AC3E}">
        <p14:creationId xmlns:p14="http://schemas.microsoft.com/office/powerpoint/2010/main" val="630185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‘Results’ and next steps</a:t>
            </a:r>
          </a:p>
        </p:txBody>
      </p:sp>
      <p:sp>
        <p:nvSpPr>
          <p:cNvPr id="4" name="Date Placeholder 3"/>
          <p:cNvSpPr>
            <a:spLocks noGrp="1"/>
          </p:cNvSpPr>
          <p:nvPr>
            <p:ph type="dt" sz="half" idx="2"/>
          </p:nvPr>
        </p:nvSpPr>
        <p:spPr/>
        <p:txBody>
          <a:bodyPr/>
          <a:lstStyle/>
          <a:p>
            <a:fld id="{69DE4564-E910-4B1D-97C5-0E085782C0F0}" type="datetime4">
              <a:rPr lang="en-US" smtClean="0">
                <a:solidFill>
                  <a:srgbClr val="3F4548"/>
                </a:solidFill>
              </a:rPr>
              <a:t>May 4, 2018</a:t>
            </a:fld>
            <a:endParaRPr lang="en-GB" dirty="0">
              <a:solidFill>
                <a:srgbClr val="3F4548"/>
              </a:solidFill>
            </a:endParaRPr>
          </a:p>
        </p:txBody>
      </p:sp>
    </p:spTree>
    <p:extLst>
      <p:ext uri="{BB962C8B-B14F-4D97-AF65-F5344CB8AC3E}">
        <p14:creationId xmlns:p14="http://schemas.microsoft.com/office/powerpoint/2010/main" val="2670306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82B0ED5-0213-4ABD-9CF1-BE6BCBBFA3CE}"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3</a:t>
            </a:fld>
            <a:endParaRPr lang="en-GB"/>
          </a:p>
        </p:txBody>
      </p:sp>
      <p:sp>
        <p:nvSpPr>
          <p:cNvPr id="9" name="Title 8"/>
          <p:cNvSpPr>
            <a:spLocks noGrp="1"/>
          </p:cNvSpPr>
          <p:nvPr>
            <p:ph type="title"/>
          </p:nvPr>
        </p:nvSpPr>
        <p:spPr/>
        <p:txBody>
          <a:bodyPr/>
          <a:lstStyle/>
          <a:p>
            <a:r>
              <a:rPr lang="en-GB" dirty="0"/>
              <a:t>Working party background</a:t>
            </a:r>
          </a:p>
        </p:txBody>
      </p:sp>
      <p:pic>
        <p:nvPicPr>
          <p:cNvPr id="6" name="Picture 2" descr="\\actuaries.org.uk\dfs\XA65Redir\ivoh\Desktop\LB co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5426" y="1455267"/>
            <a:ext cx="3151508" cy="23636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4529" y="1542943"/>
            <a:ext cx="4207470" cy="17281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ABR Event</a:t>
            </a:r>
          </a:p>
          <a:p>
            <a:pPr algn="ctr"/>
            <a:r>
              <a:rPr lang="en-GB" sz="2800" b="1" dirty="0"/>
              <a:t>Staple Inn</a:t>
            </a:r>
          </a:p>
          <a:p>
            <a:pPr algn="ctr"/>
            <a:r>
              <a:rPr lang="en-GB" sz="2800" b="1" dirty="0"/>
              <a:t>May 2016</a:t>
            </a:r>
          </a:p>
        </p:txBody>
      </p:sp>
      <p:sp>
        <p:nvSpPr>
          <p:cNvPr id="3" name="Rectangle 2"/>
          <p:cNvSpPr/>
          <p:nvPr/>
        </p:nvSpPr>
        <p:spPr>
          <a:xfrm>
            <a:off x="704529" y="4122965"/>
            <a:ext cx="8071568" cy="2097882"/>
          </a:xfrm>
          <a:prstGeom prst="rect">
            <a:avLst/>
          </a:prstGeom>
        </p:spPr>
        <p:txBody>
          <a:bodyPr wrap="square">
            <a:spAutoFit/>
          </a:bodyPr>
          <a:lstStyle/>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Develop a simple modelling framework with plausible parameterisation to allow actuaries to develop their own views on likely and stress mortality impacts</a:t>
            </a:r>
          </a:p>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This framework would be developed in a UK context but would be expected to be readily transferable to other countries </a:t>
            </a:r>
          </a:p>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Working party started in January 2017</a:t>
            </a:r>
          </a:p>
        </p:txBody>
      </p:sp>
    </p:spTree>
    <p:extLst>
      <p:ext uri="{BB962C8B-B14F-4D97-AF65-F5344CB8AC3E}">
        <p14:creationId xmlns:p14="http://schemas.microsoft.com/office/powerpoint/2010/main" val="125189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Results: </a:t>
            </a:r>
            <a:r>
              <a:rPr lang="en-GB" i="1" dirty="0"/>
              <a:t>E. coli</a:t>
            </a:r>
            <a:r>
              <a:rPr lang="en-GB" dirty="0"/>
              <a:t> resistance</a:t>
            </a:r>
          </a:p>
        </p:txBody>
      </p:sp>
      <p:sp>
        <p:nvSpPr>
          <p:cNvPr id="4" name="Date Placeholder 3"/>
          <p:cNvSpPr>
            <a:spLocks noGrp="1"/>
          </p:cNvSpPr>
          <p:nvPr>
            <p:ph type="dt" sz="half" idx="10"/>
          </p:nvPr>
        </p:nvSpPr>
        <p:spPr/>
        <p:txBody>
          <a:bodyPr/>
          <a:lstStyle/>
          <a:p>
            <a:fld id="{5F96E0AB-2DD9-454D-83C0-EAD0FB0CC406}"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30</a:t>
            </a:fld>
            <a:endParaRPr lang="en-GB"/>
          </a:p>
        </p:txBody>
      </p:sp>
      <p:sp>
        <p:nvSpPr>
          <p:cNvPr id="21" name="Content Placeholder 2"/>
          <p:cNvSpPr txBox="1">
            <a:spLocks/>
          </p:cNvSpPr>
          <p:nvPr/>
        </p:nvSpPr>
        <p:spPr bwMode="auto">
          <a:xfrm>
            <a:off x="488503" y="1783482"/>
            <a:ext cx="5311547"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a:buFont typeface="Arial" panose="020B0604020202020204" pitchFamily="34" charset="0"/>
              <a:buChar char="•"/>
            </a:pPr>
            <a:r>
              <a:rPr lang="en-GB" sz="1600" dirty="0">
                <a:solidFill>
                  <a:srgbClr val="3F4548"/>
                </a:solidFill>
              </a:rPr>
              <a:t>Initial example parameterisation based on:</a:t>
            </a:r>
          </a:p>
          <a:p>
            <a:pPr lvl="1">
              <a:buFont typeface="Arial" panose="020B0604020202020204" pitchFamily="34" charset="0"/>
              <a:buChar char="•"/>
            </a:pPr>
            <a:r>
              <a:rPr lang="en-GB" sz="1600" dirty="0">
                <a:solidFill>
                  <a:srgbClr val="3F4548"/>
                </a:solidFill>
              </a:rPr>
              <a:t>Growth in </a:t>
            </a:r>
            <a:r>
              <a:rPr lang="en-GB" sz="1600" i="1" dirty="0">
                <a:solidFill>
                  <a:srgbClr val="3F4548"/>
                </a:solidFill>
              </a:rPr>
              <a:t>E. coli</a:t>
            </a:r>
            <a:r>
              <a:rPr lang="en-GB" sz="1600" dirty="0">
                <a:solidFill>
                  <a:srgbClr val="3F4548"/>
                </a:solidFill>
              </a:rPr>
              <a:t> bacteria resistant to 3rd generation cephalosporin antibiotics</a:t>
            </a:r>
          </a:p>
          <a:p>
            <a:pPr lvl="1">
              <a:buFont typeface="Arial" panose="020B0604020202020204" pitchFamily="34" charset="0"/>
              <a:buChar char="•"/>
            </a:pPr>
            <a:r>
              <a:rPr lang="en-GB" sz="1600" dirty="0">
                <a:solidFill>
                  <a:srgbClr val="3F4548"/>
                </a:solidFill>
              </a:rPr>
              <a:t>Ages 19-64, i.e. working age population</a:t>
            </a:r>
          </a:p>
          <a:p>
            <a:pPr lvl="1">
              <a:buFont typeface="Arial" panose="020B0604020202020204" pitchFamily="34" charset="0"/>
              <a:buChar char="•"/>
            </a:pPr>
            <a:r>
              <a:rPr lang="en-GB" sz="1600" dirty="0">
                <a:solidFill>
                  <a:srgbClr val="3F4548"/>
                </a:solidFill>
              </a:rPr>
              <a:t>Projected position in 2037, i.e. 20 years’ time</a:t>
            </a:r>
          </a:p>
          <a:p>
            <a:pPr>
              <a:buFont typeface="Arial" panose="020B0604020202020204" pitchFamily="34" charset="0"/>
              <a:buChar char="•"/>
            </a:pPr>
            <a:r>
              <a:rPr lang="en-GB" sz="1600" dirty="0">
                <a:solidFill>
                  <a:srgbClr val="3F4548"/>
                </a:solidFill>
              </a:rPr>
              <a:t>Under a plausible central scenario there would be a </a:t>
            </a:r>
            <a:r>
              <a:rPr lang="en-GB" sz="1600" dirty="0" smtClean="0">
                <a:solidFill>
                  <a:srgbClr val="3F4548"/>
                </a:solidFill>
              </a:rPr>
              <a:t>1% uplift </a:t>
            </a:r>
            <a:r>
              <a:rPr lang="en-GB" sz="1600" dirty="0">
                <a:solidFill>
                  <a:srgbClr val="3F4548"/>
                </a:solidFill>
              </a:rPr>
              <a:t>in overall mortality</a:t>
            </a:r>
          </a:p>
          <a:p>
            <a:pPr>
              <a:buFont typeface="Arial" panose="020B0604020202020204" pitchFamily="34" charset="0"/>
              <a:buChar char="•"/>
            </a:pPr>
            <a:r>
              <a:rPr lang="en-GB" sz="1600" dirty="0">
                <a:solidFill>
                  <a:srgbClr val="3F4548"/>
                </a:solidFill>
              </a:rPr>
              <a:t>In an extreme scenario, based on 95% confidence level upper bound, there would be a </a:t>
            </a:r>
            <a:r>
              <a:rPr lang="en-GB" sz="1600" dirty="0" smtClean="0">
                <a:solidFill>
                  <a:srgbClr val="3F4548"/>
                </a:solidFill>
              </a:rPr>
              <a:t>2-3% uplift </a:t>
            </a:r>
            <a:r>
              <a:rPr lang="en-GB" sz="1600" dirty="0">
                <a:solidFill>
                  <a:srgbClr val="3F4548"/>
                </a:solidFill>
              </a:rPr>
              <a:t>in overall mortality</a:t>
            </a:r>
          </a:p>
          <a:p>
            <a:pPr>
              <a:buFont typeface="Arial" panose="020B0604020202020204" pitchFamily="34" charset="0"/>
              <a:buChar char="•"/>
            </a:pPr>
            <a:r>
              <a:rPr lang="en-GB" sz="1600" dirty="0">
                <a:solidFill>
                  <a:srgbClr val="3F4548"/>
                </a:solidFill>
              </a:rPr>
              <a:t>And this is just for </a:t>
            </a:r>
            <a:r>
              <a:rPr lang="en-GB" sz="1600" u="sng" dirty="0">
                <a:solidFill>
                  <a:srgbClr val="3F4548"/>
                </a:solidFill>
              </a:rPr>
              <a:t>one</a:t>
            </a:r>
            <a:r>
              <a:rPr lang="en-GB" sz="1600" dirty="0">
                <a:solidFill>
                  <a:srgbClr val="3F4548"/>
                </a:solidFill>
              </a:rPr>
              <a:t> strain of bacteria …</a:t>
            </a:r>
          </a:p>
          <a:p>
            <a:pPr>
              <a:buFont typeface="Arial" panose="020B0604020202020204" pitchFamily="34" charset="0"/>
              <a:buChar char="•"/>
            </a:pPr>
            <a:r>
              <a:rPr lang="en-GB" sz="1600" dirty="0">
                <a:solidFill>
                  <a:srgbClr val="3F4548"/>
                </a:solidFill>
              </a:rPr>
              <a:t>Model will help actuaries understand the overall impact on mortality/morbidity and quantify the financial impact, even calibrating their own scenarios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1272" y="1804368"/>
            <a:ext cx="2350964" cy="49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051" y="2324076"/>
            <a:ext cx="3952185" cy="319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007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2415629-7C45-4CB7-A96A-958365F67DCE}"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31</a:t>
            </a:fld>
            <a:endParaRPr lang="en-GB"/>
          </a:p>
        </p:txBody>
      </p:sp>
      <p:sp>
        <p:nvSpPr>
          <p:cNvPr id="9" name="Title 8"/>
          <p:cNvSpPr>
            <a:spLocks noGrp="1"/>
          </p:cNvSpPr>
          <p:nvPr>
            <p:ph type="title"/>
          </p:nvPr>
        </p:nvSpPr>
        <p:spPr/>
        <p:txBody>
          <a:bodyPr/>
          <a:lstStyle/>
          <a:p>
            <a:r>
              <a:rPr lang="en-GB" dirty="0"/>
              <a:t>Working party – next steps</a:t>
            </a:r>
          </a:p>
        </p:txBody>
      </p:sp>
      <p:sp>
        <p:nvSpPr>
          <p:cNvPr id="2" name="Rectangle 1"/>
          <p:cNvSpPr/>
          <p:nvPr/>
        </p:nvSpPr>
        <p:spPr>
          <a:xfrm>
            <a:off x="848544" y="1547813"/>
            <a:ext cx="4207470" cy="17281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Sessional meeting</a:t>
            </a:r>
            <a:br>
              <a:rPr lang="en-GB" sz="2800" b="1" dirty="0"/>
            </a:br>
            <a:r>
              <a:rPr lang="en-GB" sz="2800" b="1" dirty="0"/>
              <a:t>February 2019 </a:t>
            </a:r>
          </a:p>
        </p:txBody>
      </p:sp>
      <p:sp>
        <p:nvSpPr>
          <p:cNvPr id="3" name="Rectangle 2"/>
          <p:cNvSpPr/>
          <p:nvPr/>
        </p:nvSpPr>
        <p:spPr>
          <a:xfrm>
            <a:off x="704529" y="3779449"/>
            <a:ext cx="8071568" cy="1809791"/>
          </a:xfrm>
          <a:prstGeom prst="rect">
            <a:avLst/>
          </a:prstGeom>
        </p:spPr>
        <p:txBody>
          <a:bodyPr wrap="square">
            <a:spAutoFit/>
          </a:bodyPr>
          <a:lstStyle/>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Full model release</a:t>
            </a:r>
          </a:p>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Suggested parameterisation based on UK data</a:t>
            </a:r>
          </a:p>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Associated paper – main issues relating to sources of ABR, mitigation actions, recent trends, other projection results / methodologies, and background to our model and results from the model</a:t>
            </a:r>
          </a:p>
        </p:txBody>
      </p:sp>
      <p:sp>
        <p:nvSpPr>
          <p:cNvPr id="7" name="TextBox 6"/>
          <p:cNvSpPr txBox="1"/>
          <p:nvPr/>
        </p:nvSpPr>
        <p:spPr>
          <a:xfrm>
            <a:off x="5966048" y="1547813"/>
            <a:ext cx="3444652" cy="2225289"/>
          </a:xfrm>
          <a:prstGeom prst="rect">
            <a:avLst/>
          </a:prstGeom>
          <a:noFill/>
        </p:spPr>
        <p:txBody>
          <a:bodyPr wrap="square" rtlCol="0">
            <a:spAutoFit/>
          </a:bodyPr>
          <a:lstStyle/>
          <a:p>
            <a:r>
              <a:rPr lang="en-GB" b="1" dirty="0"/>
              <a:t>Model development</a:t>
            </a:r>
          </a:p>
          <a:p>
            <a:pPr marL="202417" indent="-202417">
              <a:lnSpc>
                <a:spcPct val="104000"/>
              </a:lnSpc>
              <a:spcBef>
                <a:spcPct val="50000"/>
              </a:spcBef>
              <a:buClr>
                <a:srgbClr val="D9AB16"/>
              </a:buClr>
              <a:buSzPct val="150000"/>
              <a:buChar char="•"/>
            </a:pPr>
            <a:r>
              <a:rPr lang="en-GB" dirty="0">
                <a:solidFill>
                  <a:srgbClr val="3F4548"/>
                </a:solidFill>
                <a:latin typeface="+mn-lt"/>
                <a:cs typeface="+mn-cs"/>
              </a:rPr>
              <a:t>Parameterisation – other main bacteria (5)</a:t>
            </a:r>
          </a:p>
          <a:p>
            <a:pPr marL="202417" indent="-202417">
              <a:lnSpc>
                <a:spcPct val="104000"/>
              </a:lnSpc>
              <a:spcBef>
                <a:spcPct val="50000"/>
              </a:spcBef>
              <a:buClr>
                <a:srgbClr val="D9AB16"/>
              </a:buClr>
              <a:buSzPct val="150000"/>
              <a:buChar char="•"/>
            </a:pPr>
            <a:r>
              <a:rPr lang="en-GB" dirty="0">
                <a:solidFill>
                  <a:srgbClr val="3F4548"/>
                </a:solidFill>
                <a:latin typeface="+mn-lt"/>
                <a:cs typeface="+mn-cs"/>
              </a:rPr>
              <a:t>Interactions between pathogens</a:t>
            </a:r>
          </a:p>
          <a:p>
            <a:pPr marL="202417" indent="-202417">
              <a:lnSpc>
                <a:spcPct val="104000"/>
              </a:lnSpc>
              <a:spcBef>
                <a:spcPct val="50000"/>
              </a:spcBef>
              <a:buClr>
                <a:srgbClr val="D9AB16"/>
              </a:buClr>
              <a:buSzPct val="150000"/>
              <a:buChar char="•"/>
            </a:pPr>
            <a:r>
              <a:rPr lang="en-GB" dirty="0">
                <a:solidFill>
                  <a:srgbClr val="3F4548"/>
                </a:solidFill>
                <a:latin typeface="+mn-lt"/>
                <a:cs typeface="+mn-cs"/>
              </a:rPr>
              <a:t>Validation / Documentation</a:t>
            </a:r>
            <a:r>
              <a:rPr lang="en-GB" dirty="0"/>
              <a:t> </a:t>
            </a:r>
          </a:p>
        </p:txBody>
      </p:sp>
    </p:spTree>
    <p:extLst>
      <p:ext uri="{BB962C8B-B14F-4D97-AF65-F5344CB8AC3E}">
        <p14:creationId xmlns:p14="http://schemas.microsoft.com/office/powerpoint/2010/main" val="77217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E7B71-91FF-4142-BC68-2F423AB077E9}"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32</a:t>
            </a:fld>
            <a:endParaRPr lang="en-GB"/>
          </a:p>
        </p:txBody>
      </p:sp>
      <p:sp>
        <p:nvSpPr>
          <p:cNvPr id="8" name="Content Placeholder 7"/>
          <p:cNvSpPr>
            <a:spLocks noGrp="1"/>
          </p:cNvSpPr>
          <p:nvPr>
            <p:ph idx="1"/>
          </p:nvPr>
        </p:nvSpPr>
        <p:spPr>
          <a:xfrm>
            <a:off x="5598008" y="3861048"/>
            <a:ext cx="3744121" cy="2356403"/>
          </a:xfrm>
        </p:spPr>
        <p:txBody>
          <a:bodyPr/>
          <a:lstStyle/>
          <a:p>
            <a:pPr marL="0" indent="0">
              <a:buNone/>
            </a:pPr>
            <a:r>
              <a:rPr lang="en-GB" sz="1400" dirty="0"/>
              <a:t>Expressions of individual views by members of the Institute and Faculty of Actuaries and its staff are encouraged.</a:t>
            </a:r>
          </a:p>
          <a:p>
            <a:pPr marL="0" indent="0">
              <a:buNone/>
            </a:pPr>
            <a:r>
              <a:rPr lang="en-GB" sz="1400" dirty="0"/>
              <a:t>The views expressed in this presentation are those of the presenter.</a:t>
            </a:r>
          </a:p>
        </p:txBody>
      </p:sp>
      <p:sp>
        <p:nvSpPr>
          <p:cNvPr id="10" name="Rectangular Callout 9"/>
          <p:cNvSpPr/>
          <p:nvPr/>
        </p:nvSpPr>
        <p:spPr>
          <a:xfrm>
            <a:off x="563870" y="693242"/>
            <a:ext cx="4245114" cy="1728192"/>
          </a:xfrm>
          <a:prstGeom prst="wedgeRectCallout">
            <a:avLst>
              <a:gd name="adj1" fmla="val -998"/>
              <a:gd name="adj2" fmla="val 126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ular Callout 6"/>
          <p:cNvSpPr/>
          <p:nvPr/>
        </p:nvSpPr>
        <p:spPr>
          <a:xfrm>
            <a:off x="5097016" y="693242"/>
            <a:ext cx="4245114" cy="1728192"/>
          </a:xfrm>
          <a:prstGeom prst="wedgeRectCallout">
            <a:avLst>
              <a:gd name="adj1" fmla="val -53799"/>
              <a:gd name="adj2" fmla="val 1275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76536" y="985838"/>
            <a:ext cx="3816424" cy="1143000"/>
          </a:xfrm>
        </p:spPr>
        <p:txBody>
          <a:bodyPr/>
          <a:lstStyle/>
          <a:p>
            <a:pPr algn="ctr"/>
            <a:r>
              <a:rPr lang="en-GB" sz="4800" dirty="0">
                <a:solidFill>
                  <a:schemeClr val="accent2"/>
                </a:solidFill>
              </a:rPr>
              <a:t>Questions</a:t>
            </a:r>
          </a:p>
        </p:txBody>
      </p:sp>
      <p:sp>
        <p:nvSpPr>
          <p:cNvPr id="9" name="Title 1"/>
          <p:cNvSpPr txBox="1">
            <a:spLocks/>
          </p:cNvSpPr>
          <p:nvPr/>
        </p:nvSpPr>
        <p:spPr bwMode="auto">
          <a:xfrm>
            <a:off x="5313040" y="980728"/>
            <a:ext cx="381642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rgbClr val="D9AB16"/>
                </a:solidFill>
                <a:latin typeface="+mj-lt"/>
                <a:ea typeface="+mj-ea"/>
                <a:cs typeface="+mj-cs"/>
              </a:defRPr>
            </a:lvl1pPr>
            <a:lvl2pPr algn="l" rtl="0" fontAlgn="base">
              <a:spcBef>
                <a:spcPct val="0"/>
              </a:spcBef>
              <a:spcAft>
                <a:spcPct val="0"/>
              </a:spcAft>
              <a:defRPr sz="3200">
                <a:solidFill>
                  <a:srgbClr val="D9AB16"/>
                </a:solidFill>
                <a:latin typeface="Arial" charset="0"/>
                <a:cs typeface="Arial" charset="0"/>
              </a:defRPr>
            </a:lvl2pPr>
            <a:lvl3pPr algn="l" rtl="0" fontAlgn="base">
              <a:spcBef>
                <a:spcPct val="0"/>
              </a:spcBef>
              <a:spcAft>
                <a:spcPct val="0"/>
              </a:spcAft>
              <a:defRPr sz="3200">
                <a:solidFill>
                  <a:srgbClr val="D9AB16"/>
                </a:solidFill>
                <a:latin typeface="Arial" charset="0"/>
                <a:cs typeface="Arial" charset="0"/>
              </a:defRPr>
            </a:lvl3pPr>
            <a:lvl4pPr algn="l" rtl="0" fontAlgn="base">
              <a:spcBef>
                <a:spcPct val="0"/>
              </a:spcBef>
              <a:spcAft>
                <a:spcPct val="0"/>
              </a:spcAft>
              <a:defRPr sz="3200">
                <a:solidFill>
                  <a:srgbClr val="D9AB16"/>
                </a:solidFill>
                <a:latin typeface="Arial" charset="0"/>
                <a:cs typeface="Arial" charset="0"/>
              </a:defRPr>
            </a:lvl4pPr>
            <a:lvl5pPr algn="l" rtl="0" fontAlgn="base">
              <a:spcBef>
                <a:spcPct val="0"/>
              </a:spcBef>
              <a:spcAft>
                <a:spcPct val="0"/>
              </a:spcAft>
              <a:defRPr sz="3200">
                <a:solidFill>
                  <a:srgbClr val="D9AB16"/>
                </a:solidFill>
                <a:latin typeface="Arial" charset="0"/>
                <a:cs typeface="Arial" charset="0"/>
              </a:defRPr>
            </a:lvl5pPr>
            <a:lvl6pPr marL="457200" algn="l" rtl="0" fontAlgn="base">
              <a:spcBef>
                <a:spcPct val="0"/>
              </a:spcBef>
              <a:spcAft>
                <a:spcPct val="0"/>
              </a:spcAft>
              <a:defRPr sz="3200">
                <a:solidFill>
                  <a:srgbClr val="D9AB16"/>
                </a:solidFill>
                <a:latin typeface="Arial" charset="0"/>
                <a:cs typeface="Arial" charset="0"/>
              </a:defRPr>
            </a:lvl6pPr>
            <a:lvl7pPr marL="914400" algn="l" rtl="0" fontAlgn="base">
              <a:spcBef>
                <a:spcPct val="0"/>
              </a:spcBef>
              <a:spcAft>
                <a:spcPct val="0"/>
              </a:spcAft>
              <a:defRPr sz="3200">
                <a:solidFill>
                  <a:srgbClr val="D9AB16"/>
                </a:solidFill>
                <a:latin typeface="Arial" charset="0"/>
                <a:cs typeface="Arial" charset="0"/>
              </a:defRPr>
            </a:lvl7pPr>
            <a:lvl8pPr marL="1371600" algn="l" rtl="0" fontAlgn="base">
              <a:spcBef>
                <a:spcPct val="0"/>
              </a:spcBef>
              <a:spcAft>
                <a:spcPct val="0"/>
              </a:spcAft>
              <a:defRPr sz="3200">
                <a:solidFill>
                  <a:srgbClr val="D9AB16"/>
                </a:solidFill>
                <a:latin typeface="Arial" charset="0"/>
                <a:cs typeface="Arial" charset="0"/>
              </a:defRPr>
            </a:lvl8pPr>
            <a:lvl9pPr marL="1828800" algn="l" rtl="0" fontAlgn="base">
              <a:spcBef>
                <a:spcPct val="0"/>
              </a:spcBef>
              <a:spcAft>
                <a:spcPct val="0"/>
              </a:spcAft>
              <a:defRPr sz="3200">
                <a:solidFill>
                  <a:srgbClr val="D9AB16"/>
                </a:solidFill>
                <a:latin typeface="Arial" charset="0"/>
                <a:cs typeface="Arial" charset="0"/>
              </a:defRPr>
            </a:lvl9pPr>
          </a:lstStyle>
          <a:p>
            <a:pPr algn="ctr"/>
            <a:r>
              <a:rPr lang="en-GB" sz="4800" dirty="0">
                <a:solidFill>
                  <a:schemeClr val="bg1"/>
                </a:solidFill>
              </a:rPr>
              <a:t>Comments</a:t>
            </a:r>
          </a:p>
        </p:txBody>
      </p:sp>
      <p:pic>
        <p:nvPicPr>
          <p:cNvPr id="11" name="Picture 4" descr="Image result for antibiotic resistance jok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682" y="3861048"/>
            <a:ext cx="2930750" cy="240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465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664B8BA-6FB3-460D-AA51-429E856D987A}"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4</a:t>
            </a:fld>
            <a:endParaRPr lang="en-GB"/>
          </a:p>
        </p:txBody>
      </p:sp>
      <p:graphicFrame>
        <p:nvGraphicFramePr>
          <p:cNvPr id="8" name="Content Placeholder 5"/>
          <p:cNvGraphicFramePr>
            <a:graphicFrameLocks/>
          </p:cNvGraphicFramePr>
          <p:nvPr>
            <p:extLst>
              <p:ext uri="{D42A27DB-BD31-4B8C-83A1-F6EECF244321}">
                <p14:modId xmlns:p14="http://schemas.microsoft.com/office/powerpoint/2010/main" val="469077590"/>
              </p:ext>
            </p:extLst>
          </p:nvPr>
        </p:nvGraphicFramePr>
        <p:xfrm>
          <a:off x="560512" y="1567606"/>
          <a:ext cx="6036939" cy="4128477"/>
        </p:xfrm>
        <a:graphic>
          <a:graphicData uri="http://schemas.openxmlformats.org/drawingml/2006/table">
            <a:tbl>
              <a:tblPr firstRow="1" bandRow="1">
                <a:tableStyleId>{21E4AEA4-8DFA-4A89-87EB-49C32662AFE0}</a:tableStyleId>
              </a:tblPr>
              <a:tblGrid>
                <a:gridCol w="2012313">
                  <a:extLst>
                    <a:ext uri="{9D8B030D-6E8A-4147-A177-3AD203B41FA5}">
                      <a16:colId xmlns:a16="http://schemas.microsoft.com/office/drawing/2014/main" xmlns="" val="20000"/>
                    </a:ext>
                  </a:extLst>
                </a:gridCol>
                <a:gridCol w="2012313">
                  <a:extLst>
                    <a:ext uri="{9D8B030D-6E8A-4147-A177-3AD203B41FA5}">
                      <a16:colId xmlns:a16="http://schemas.microsoft.com/office/drawing/2014/main" xmlns="" val="20001"/>
                    </a:ext>
                  </a:extLst>
                </a:gridCol>
                <a:gridCol w="2012313">
                  <a:extLst>
                    <a:ext uri="{9D8B030D-6E8A-4147-A177-3AD203B41FA5}">
                      <a16:colId xmlns:a16="http://schemas.microsoft.com/office/drawing/2014/main" xmlns="" val="20002"/>
                    </a:ext>
                  </a:extLst>
                </a:gridCol>
              </a:tblGrid>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Name </a:t>
                      </a:r>
                    </a:p>
                  </a:txBody>
                  <a:tcPr marL="74295" marR="74295" marT="37148" marB="37148">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Role </a:t>
                      </a:r>
                    </a:p>
                  </a:txBody>
                  <a:tcPr marL="74295" marR="74295" marT="37148" marB="37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Firm</a:t>
                      </a:r>
                    </a:p>
                  </a:txBody>
                  <a:tcPr marL="74295" marR="74295" marT="37148" marB="37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01187">
                <a:tc>
                  <a:txBody>
                    <a:bodyPr/>
                    <a:lstStyle/>
                    <a:p>
                      <a:r>
                        <a:rPr lang="en-GB" sz="1200" dirty="0">
                          <a:solidFill>
                            <a:srgbClr val="3F4548"/>
                          </a:solidFill>
                        </a:rPr>
                        <a:t>Matthew Edwards</a:t>
                      </a: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Chair</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Willis Towers Watson</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0001"/>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Nicola</a:t>
                      </a:r>
                      <a:r>
                        <a:rPr lang="en-GB" sz="1200" baseline="0" dirty="0">
                          <a:solidFill>
                            <a:srgbClr val="3F4548"/>
                          </a:solidFill>
                        </a:rPr>
                        <a:t> Oliver</a:t>
                      </a:r>
                      <a:endParaRPr lang="en-GB" sz="1200" dirty="0">
                        <a:solidFill>
                          <a:srgbClr val="3F4548"/>
                        </a:solidFill>
                      </a:endParaRP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Medical input &amp; Deputy Chair</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Medical</a:t>
                      </a:r>
                      <a:r>
                        <a:rPr lang="en-GB" sz="1200" baseline="0" dirty="0">
                          <a:solidFill>
                            <a:srgbClr val="3F4548"/>
                          </a:solidFill>
                        </a:rPr>
                        <a:t> Intelligence</a:t>
                      </a:r>
                      <a:endParaRPr lang="en-GB" sz="1200" dirty="0">
                        <a:solidFill>
                          <a:srgbClr val="3F4548"/>
                        </a:solidFill>
                      </a:endParaRP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2"/>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Sheridan</a:t>
                      </a:r>
                      <a:r>
                        <a:rPr lang="en-GB" sz="1200" baseline="0" dirty="0">
                          <a:solidFill>
                            <a:srgbClr val="3F4548"/>
                          </a:solidFill>
                        </a:rPr>
                        <a:t> Fitzgibbon</a:t>
                      </a:r>
                      <a:endParaRPr lang="en-GB" sz="1200" dirty="0">
                        <a:solidFill>
                          <a:srgbClr val="3F4548"/>
                        </a:solidFill>
                      </a:endParaRP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Model structure &amp; parameterisation</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Legal</a:t>
                      </a:r>
                      <a:r>
                        <a:rPr lang="en-GB" sz="1200" baseline="0" dirty="0">
                          <a:solidFill>
                            <a:srgbClr val="3F4548"/>
                          </a:solidFill>
                        </a:rPr>
                        <a:t> &amp; General</a:t>
                      </a:r>
                      <a:endParaRPr lang="en-GB" sz="1200" dirty="0">
                        <a:solidFill>
                          <a:srgbClr val="3F4548"/>
                        </a:solidFill>
                      </a:endParaRP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0003"/>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Craig Armstrong</a:t>
                      </a: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Parameterisation (2017)</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Aviva</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4"/>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Ross Hamilton</a:t>
                      </a: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Model development</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3F4548"/>
                          </a:solidFill>
                        </a:rPr>
                        <a:t>Lloyds Banking Group</a:t>
                      </a:r>
                      <a:endParaRPr lang="en-GB" sz="1200" dirty="0">
                        <a:solidFill>
                          <a:srgbClr val="3F4548"/>
                        </a:solidFill>
                      </a:endParaRP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Irene </a:t>
                      </a:r>
                      <a:r>
                        <a:rPr lang="en-GB" sz="1200" dirty="0" err="1">
                          <a:solidFill>
                            <a:srgbClr val="3F4548"/>
                          </a:solidFill>
                        </a:rPr>
                        <a:t>Merk</a:t>
                      </a:r>
                      <a:endParaRPr lang="en-GB" sz="1200" dirty="0">
                        <a:solidFill>
                          <a:srgbClr val="3F4548"/>
                        </a:solidFill>
                      </a:endParaRP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General </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SCOR</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6"/>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3F4548"/>
                          </a:solidFill>
                        </a:rPr>
                        <a:t>Roshane</a:t>
                      </a:r>
                      <a:r>
                        <a:rPr lang="en-GB" sz="1200" dirty="0">
                          <a:solidFill>
                            <a:srgbClr val="3F4548"/>
                          </a:solidFill>
                        </a:rPr>
                        <a:t> </a:t>
                      </a:r>
                      <a:r>
                        <a:rPr lang="en-GB" sz="1200" dirty="0" err="1">
                          <a:solidFill>
                            <a:srgbClr val="3F4548"/>
                          </a:solidFill>
                        </a:rPr>
                        <a:t>Samarasekera</a:t>
                      </a:r>
                      <a:endParaRPr lang="en-GB" sz="1200" dirty="0">
                        <a:solidFill>
                          <a:srgbClr val="3F4548"/>
                        </a:solidFill>
                      </a:endParaRP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Model development</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GAD</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Soumi Sarkar</a:t>
                      </a: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General</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Legal &amp; General</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8"/>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Katherine </a:t>
                      </a:r>
                      <a:r>
                        <a:rPr lang="en-GB" sz="1200" dirty="0" err="1">
                          <a:solidFill>
                            <a:srgbClr val="3F4548"/>
                          </a:solidFill>
                        </a:rPr>
                        <a:t>Fossett</a:t>
                      </a:r>
                      <a:endParaRPr lang="en-GB" sz="1200" dirty="0">
                        <a:solidFill>
                          <a:srgbClr val="3F4548"/>
                        </a:solidFill>
                      </a:endParaRP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General </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Barnett </a:t>
                      </a:r>
                      <a:r>
                        <a:rPr lang="en-GB" sz="1200" dirty="0" err="1">
                          <a:solidFill>
                            <a:srgbClr val="3F4548"/>
                          </a:solidFill>
                        </a:rPr>
                        <a:t>Waddingham</a:t>
                      </a:r>
                      <a:endParaRPr lang="en-GB" sz="1200" dirty="0">
                        <a:solidFill>
                          <a:srgbClr val="3F4548"/>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F4548"/>
                        </a:solidFill>
                      </a:endParaRP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bl>
          </a:graphicData>
        </a:graphic>
      </p:graphicFrame>
      <p:sp>
        <p:nvSpPr>
          <p:cNvPr id="9" name="Title 8"/>
          <p:cNvSpPr>
            <a:spLocks noGrp="1"/>
          </p:cNvSpPr>
          <p:nvPr>
            <p:ph type="title"/>
          </p:nvPr>
        </p:nvSpPr>
        <p:spPr/>
        <p:txBody>
          <a:bodyPr/>
          <a:lstStyle/>
          <a:p>
            <a:r>
              <a:rPr lang="en-GB" dirty="0"/>
              <a:t>Working party members</a:t>
            </a:r>
          </a:p>
        </p:txBody>
      </p:sp>
    </p:spTree>
    <p:extLst>
      <p:ext uri="{BB962C8B-B14F-4D97-AF65-F5344CB8AC3E}">
        <p14:creationId xmlns:p14="http://schemas.microsoft.com/office/powerpoint/2010/main" val="2249803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Medical overview</a:t>
            </a:r>
          </a:p>
        </p:txBody>
      </p:sp>
      <p:sp>
        <p:nvSpPr>
          <p:cNvPr id="4" name="Date Placeholder 3"/>
          <p:cNvSpPr>
            <a:spLocks noGrp="1"/>
          </p:cNvSpPr>
          <p:nvPr>
            <p:ph type="dt" sz="half" idx="2"/>
          </p:nvPr>
        </p:nvSpPr>
        <p:spPr/>
        <p:txBody>
          <a:bodyPr/>
          <a:lstStyle/>
          <a:p>
            <a:fld id="{EFA9960B-732D-47F7-89E2-7C7B710CCB89}" type="datetime4">
              <a:rPr lang="en-US" smtClean="0">
                <a:solidFill>
                  <a:srgbClr val="3F4548"/>
                </a:solidFill>
              </a:rPr>
              <a:t>May 4, 2018</a:t>
            </a:fld>
            <a:endParaRPr lang="en-GB" dirty="0">
              <a:solidFill>
                <a:srgbClr val="3F4548"/>
              </a:solidFill>
            </a:endParaRPr>
          </a:p>
        </p:txBody>
      </p:sp>
    </p:spTree>
    <p:extLst>
      <p:ext uri="{BB962C8B-B14F-4D97-AF65-F5344CB8AC3E}">
        <p14:creationId xmlns:p14="http://schemas.microsoft.com/office/powerpoint/2010/main" val="374907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antibiotic resistance…</a:t>
            </a:r>
          </a:p>
        </p:txBody>
      </p:sp>
      <p:sp>
        <p:nvSpPr>
          <p:cNvPr id="4" name="Date Placeholder 3"/>
          <p:cNvSpPr>
            <a:spLocks noGrp="1"/>
          </p:cNvSpPr>
          <p:nvPr>
            <p:ph type="dt" sz="half" idx="10"/>
          </p:nvPr>
        </p:nvSpPr>
        <p:spPr/>
        <p:txBody>
          <a:bodyPr/>
          <a:lstStyle/>
          <a:p>
            <a:fld id="{4CFBD113-5778-4E6D-93A4-8A0E1B023620}"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6</a:t>
            </a:fld>
            <a:endParaRPr lang="en-GB"/>
          </a:p>
        </p:txBody>
      </p:sp>
      <p:sp>
        <p:nvSpPr>
          <p:cNvPr id="12" name="TextBox 11"/>
          <p:cNvSpPr txBox="1"/>
          <p:nvPr/>
        </p:nvSpPr>
        <p:spPr>
          <a:xfrm>
            <a:off x="403643" y="5240291"/>
            <a:ext cx="7213653" cy="738664"/>
          </a:xfrm>
          <a:prstGeom prst="rect">
            <a:avLst/>
          </a:prstGeom>
          <a:noFill/>
        </p:spPr>
        <p:txBody>
          <a:bodyPr wrap="square" rtlCol="0">
            <a:spAutoFit/>
          </a:bodyPr>
          <a:lstStyle/>
          <a:p>
            <a:r>
              <a:rPr lang="en-US" sz="1400" dirty="0"/>
              <a:t>"</a:t>
            </a:r>
            <a:r>
              <a:rPr lang="en-US" sz="1400" b="1" i="1" dirty="0"/>
              <a:t>The thoughtless person playing with penicillin treatment is morally responsible for the death of the man who succumbs to infection with the penicillin-resistant organism</a:t>
            </a:r>
            <a:r>
              <a:rPr lang="en-US" sz="1400" dirty="0"/>
              <a:t>.“ Sir Alexander Fleming, 1928</a:t>
            </a:r>
            <a:endParaRPr lang="en-GB" sz="1400" dirty="0"/>
          </a:p>
        </p:txBody>
      </p:sp>
      <p:pic>
        <p:nvPicPr>
          <p:cNvPr id="6" name="Picture 5">
            <a:extLst>
              <a:ext uri="{FF2B5EF4-FFF2-40B4-BE49-F238E27FC236}">
                <a16:creationId xmlns:a16="http://schemas.microsoft.com/office/drawing/2014/main" xmlns="" id="{BBE11D14-B3E4-46DA-86B4-434C50E7E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9838"/>
            <a:ext cx="6120680" cy="4080453"/>
          </a:xfrm>
          <a:prstGeom prst="rect">
            <a:avLst/>
          </a:prstGeom>
        </p:spPr>
      </p:pic>
      <p:pic>
        <p:nvPicPr>
          <p:cNvPr id="7" name="Picture 6">
            <a:extLst>
              <a:ext uri="{FF2B5EF4-FFF2-40B4-BE49-F238E27FC236}">
                <a16:creationId xmlns:a16="http://schemas.microsoft.com/office/drawing/2014/main" xmlns="" id="{15828FF7-C426-49F5-8906-892FD9592417}"/>
              </a:ext>
            </a:extLst>
          </p:cNvPr>
          <p:cNvPicPr>
            <a:picLocks noChangeAspect="1"/>
          </p:cNvPicPr>
          <p:nvPr/>
        </p:nvPicPr>
        <p:blipFill>
          <a:blip r:embed="rId4"/>
          <a:stretch>
            <a:fillRect/>
          </a:stretch>
        </p:blipFill>
        <p:spPr>
          <a:xfrm>
            <a:off x="6321152" y="2010140"/>
            <a:ext cx="3261643" cy="2767824"/>
          </a:xfrm>
          <a:prstGeom prst="rect">
            <a:avLst/>
          </a:prstGeom>
        </p:spPr>
      </p:pic>
    </p:spTree>
    <p:extLst>
      <p:ext uri="{BB962C8B-B14F-4D97-AF65-F5344CB8AC3E}">
        <p14:creationId xmlns:p14="http://schemas.microsoft.com/office/powerpoint/2010/main" val="2738994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xmlns="" id="{E5CCBA09-30EF-4612-BBB1-540B9D46F0BA}"/>
              </a:ext>
            </a:extLst>
          </p:cNvPr>
          <p:cNvPicPr>
            <a:picLocks noChangeAspect="1"/>
          </p:cNvPicPr>
          <p:nvPr/>
        </p:nvPicPr>
        <p:blipFill rotWithShape="1">
          <a:blip r:embed="rId3"/>
          <a:srcRect l="51161"/>
          <a:stretch/>
        </p:blipFill>
        <p:spPr>
          <a:xfrm>
            <a:off x="428229" y="342795"/>
            <a:ext cx="3415051" cy="3692017"/>
          </a:xfrm>
          <a:prstGeom prst="rect">
            <a:avLst/>
          </a:prstGeom>
        </p:spPr>
      </p:pic>
      <p:pic>
        <p:nvPicPr>
          <p:cNvPr id="36" name="Picture 35">
            <a:extLst>
              <a:ext uri="{FF2B5EF4-FFF2-40B4-BE49-F238E27FC236}">
                <a16:creationId xmlns:a16="http://schemas.microsoft.com/office/drawing/2014/main" xmlns="" id="{3200EE4B-A17C-4DF6-9880-16652F137251}"/>
              </a:ext>
            </a:extLst>
          </p:cNvPr>
          <p:cNvPicPr>
            <a:picLocks noChangeAspect="1"/>
          </p:cNvPicPr>
          <p:nvPr/>
        </p:nvPicPr>
        <p:blipFill rotWithShape="1">
          <a:blip r:embed="rId3"/>
          <a:srcRect r="48488"/>
          <a:stretch/>
        </p:blipFill>
        <p:spPr>
          <a:xfrm>
            <a:off x="5970272" y="369329"/>
            <a:ext cx="3625512" cy="3716165"/>
          </a:xfrm>
          <a:prstGeom prst="rect">
            <a:avLst/>
          </a:prstGeom>
        </p:spPr>
      </p:pic>
      <p:sp>
        <p:nvSpPr>
          <p:cNvPr id="2" name="Title 1"/>
          <p:cNvSpPr>
            <a:spLocks noGrp="1"/>
          </p:cNvSpPr>
          <p:nvPr>
            <p:ph type="title"/>
          </p:nvPr>
        </p:nvSpPr>
        <p:spPr>
          <a:xfrm>
            <a:off x="567841" y="4732514"/>
            <a:ext cx="8982471" cy="1143000"/>
          </a:xfrm>
        </p:spPr>
        <p:txBody>
          <a:bodyPr/>
          <a:lstStyle/>
          <a:p>
            <a:r>
              <a:rPr lang="en-GB" dirty="0"/>
              <a:t>How does it actually work (the science!)</a:t>
            </a:r>
          </a:p>
        </p:txBody>
      </p:sp>
      <p:sp>
        <p:nvSpPr>
          <p:cNvPr id="4" name="Date Placeholder 3"/>
          <p:cNvSpPr>
            <a:spLocks noGrp="1"/>
          </p:cNvSpPr>
          <p:nvPr>
            <p:ph type="dt" sz="half" idx="10"/>
          </p:nvPr>
        </p:nvSpPr>
        <p:spPr/>
        <p:txBody>
          <a:bodyPr/>
          <a:lstStyle/>
          <a:p>
            <a:fld id="{39BA6A71-CA70-4D10-9F8A-F7F39D0BC029}"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7</a:t>
            </a:fld>
            <a:endParaRPr lang="en-GB"/>
          </a:p>
        </p:txBody>
      </p:sp>
      <p:pic>
        <p:nvPicPr>
          <p:cNvPr id="26" name="Graphic 25">
            <a:extLst>
              <a:ext uri="{FF2B5EF4-FFF2-40B4-BE49-F238E27FC236}">
                <a16:creationId xmlns:a16="http://schemas.microsoft.com/office/drawing/2014/main" xmlns="" id="{04B10EB0-512D-4A74-BEF2-B22BF3240EC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064099" y="1772604"/>
            <a:ext cx="3989957" cy="3246889"/>
          </a:xfrm>
          <a:prstGeom prst="rect">
            <a:avLst/>
          </a:prstGeom>
        </p:spPr>
      </p:pic>
      <p:pic>
        <p:nvPicPr>
          <p:cNvPr id="37" name="Picture 36">
            <a:extLst>
              <a:ext uri="{FF2B5EF4-FFF2-40B4-BE49-F238E27FC236}">
                <a16:creationId xmlns:a16="http://schemas.microsoft.com/office/drawing/2014/main" xmlns="" id="{BDAC4081-8F9E-4041-A1CB-A8B833F4F836}"/>
              </a:ext>
            </a:extLst>
          </p:cNvPr>
          <p:cNvPicPr>
            <a:picLocks noChangeAspect="1"/>
          </p:cNvPicPr>
          <p:nvPr/>
        </p:nvPicPr>
        <p:blipFill>
          <a:blip r:embed="rId6"/>
          <a:stretch>
            <a:fillRect/>
          </a:stretch>
        </p:blipFill>
        <p:spPr>
          <a:xfrm>
            <a:off x="2754190" y="3337110"/>
            <a:ext cx="899987" cy="1395404"/>
          </a:xfrm>
          <a:prstGeom prst="rect">
            <a:avLst/>
          </a:prstGeom>
        </p:spPr>
      </p:pic>
      <p:pic>
        <p:nvPicPr>
          <p:cNvPr id="38" name="Picture 37">
            <a:extLst>
              <a:ext uri="{FF2B5EF4-FFF2-40B4-BE49-F238E27FC236}">
                <a16:creationId xmlns:a16="http://schemas.microsoft.com/office/drawing/2014/main" xmlns="" id="{A3C3DD5C-1902-4383-8F0A-BE1D7CE9B5DD}"/>
              </a:ext>
            </a:extLst>
          </p:cNvPr>
          <p:cNvPicPr>
            <a:picLocks noChangeAspect="1"/>
          </p:cNvPicPr>
          <p:nvPr/>
        </p:nvPicPr>
        <p:blipFill>
          <a:blip r:embed="rId6"/>
          <a:stretch>
            <a:fillRect/>
          </a:stretch>
        </p:blipFill>
        <p:spPr>
          <a:xfrm rot="5400000">
            <a:off x="4405163" y="3025352"/>
            <a:ext cx="1095673" cy="1286224"/>
          </a:xfrm>
          <a:prstGeom prst="rect">
            <a:avLst/>
          </a:prstGeom>
        </p:spPr>
      </p:pic>
    </p:spTree>
    <p:extLst>
      <p:ext uri="{BB962C8B-B14F-4D97-AF65-F5344CB8AC3E}">
        <p14:creationId xmlns:p14="http://schemas.microsoft.com/office/powerpoint/2010/main" val="185107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5637" b="13060"/>
          <a:stretch/>
        </p:blipFill>
        <p:spPr>
          <a:xfrm>
            <a:off x="5364506" y="1916832"/>
            <a:ext cx="3432263" cy="3461721"/>
          </a:xfrm>
          <a:prstGeom prst="rect">
            <a:avLst/>
          </a:prstGeom>
        </p:spPr>
      </p:pic>
      <p:sp>
        <p:nvSpPr>
          <p:cNvPr id="2" name="Title 1"/>
          <p:cNvSpPr>
            <a:spLocks noGrp="1"/>
          </p:cNvSpPr>
          <p:nvPr>
            <p:ph type="title"/>
          </p:nvPr>
        </p:nvSpPr>
        <p:spPr/>
        <p:txBody>
          <a:bodyPr/>
          <a:lstStyle/>
          <a:p>
            <a:r>
              <a:rPr lang="en-GB" dirty="0"/>
              <a:t>What are the sources of resistance?</a:t>
            </a:r>
          </a:p>
        </p:txBody>
      </p:sp>
      <p:sp>
        <p:nvSpPr>
          <p:cNvPr id="4" name="Date Placeholder 3"/>
          <p:cNvSpPr>
            <a:spLocks noGrp="1"/>
          </p:cNvSpPr>
          <p:nvPr>
            <p:ph type="dt" sz="half" idx="10"/>
          </p:nvPr>
        </p:nvSpPr>
        <p:spPr/>
        <p:txBody>
          <a:bodyPr/>
          <a:lstStyle/>
          <a:p>
            <a:fld id="{9888249F-3D74-44BB-8AE1-EDDE508BA193}"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8</a:t>
            </a:fld>
            <a:endParaRPr lang="en-GB"/>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6017" b="11349"/>
          <a:stretch/>
        </p:blipFill>
        <p:spPr>
          <a:xfrm>
            <a:off x="406277" y="1523797"/>
            <a:ext cx="4660715" cy="4788494"/>
          </a:xfrm>
          <a:prstGeom prst="rect">
            <a:avLst/>
          </a:prstGeom>
        </p:spPr>
      </p:pic>
      <p:sp>
        <p:nvSpPr>
          <p:cNvPr id="9" name="TextBox 8"/>
          <p:cNvSpPr txBox="1"/>
          <p:nvPr/>
        </p:nvSpPr>
        <p:spPr>
          <a:xfrm>
            <a:off x="5254229" y="1329500"/>
            <a:ext cx="3947243" cy="307777"/>
          </a:xfrm>
          <a:prstGeom prst="rect">
            <a:avLst/>
          </a:prstGeom>
          <a:noFill/>
        </p:spPr>
        <p:txBody>
          <a:bodyPr wrap="square" rtlCol="0">
            <a:spAutoFit/>
          </a:bodyPr>
          <a:lstStyle/>
          <a:p>
            <a:r>
              <a:rPr lang="en-GB" sz="1400" b="1" dirty="0"/>
              <a:t>How animals can pass on resistant bacteria</a:t>
            </a:r>
          </a:p>
        </p:txBody>
      </p:sp>
      <p:sp>
        <p:nvSpPr>
          <p:cNvPr id="10" name="TextBox 9"/>
          <p:cNvSpPr txBox="1"/>
          <p:nvPr/>
        </p:nvSpPr>
        <p:spPr>
          <a:xfrm>
            <a:off x="1275483" y="1329500"/>
            <a:ext cx="2520280" cy="307777"/>
          </a:xfrm>
          <a:prstGeom prst="rect">
            <a:avLst/>
          </a:prstGeom>
          <a:noFill/>
        </p:spPr>
        <p:txBody>
          <a:bodyPr wrap="square" rtlCol="0">
            <a:spAutoFit/>
          </a:bodyPr>
          <a:lstStyle/>
          <a:p>
            <a:pPr algn="ctr"/>
            <a:r>
              <a:rPr lang="en-GB" sz="1400" b="1" dirty="0"/>
              <a:t>Sources of resistance</a:t>
            </a:r>
          </a:p>
        </p:txBody>
      </p:sp>
      <p:sp>
        <p:nvSpPr>
          <p:cNvPr id="11" name="TextBox 10"/>
          <p:cNvSpPr txBox="1"/>
          <p:nvPr/>
        </p:nvSpPr>
        <p:spPr>
          <a:xfrm>
            <a:off x="5179691" y="5372306"/>
            <a:ext cx="4231009" cy="246221"/>
          </a:xfrm>
          <a:prstGeom prst="rect">
            <a:avLst/>
          </a:prstGeom>
          <a:noFill/>
        </p:spPr>
        <p:txBody>
          <a:bodyPr wrap="square" rtlCol="0">
            <a:spAutoFit/>
          </a:bodyPr>
          <a:lstStyle/>
          <a:p>
            <a:r>
              <a:rPr lang="en-GB" sz="1000" i="1" dirty="0"/>
              <a:t>Infographics sourced from “Review on Antimicrobial Resistance” 2014</a:t>
            </a:r>
          </a:p>
        </p:txBody>
      </p:sp>
    </p:spTree>
    <p:extLst>
      <p:ext uri="{BB962C8B-B14F-4D97-AF65-F5344CB8AC3E}">
        <p14:creationId xmlns:p14="http://schemas.microsoft.com/office/powerpoint/2010/main" val="337056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rrow: Right 33">
            <a:extLst>
              <a:ext uri="{FF2B5EF4-FFF2-40B4-BE49-F238E27FC236}">
                <a16:creationId xmlns:a16="http://schemas.microsoft.com/office/drawing/2014/main" xmlns="" id="{0539571C-5924-4C64-8477-7200E74FC872}"/>
              </a:ext>
            </a:extLst>
          </p:cNvPr>
          <p:cNvSpPr/>
          <p:nvPr/>
        </p:nvSpPr>
        <p:spPr>
          <a:xfrm>
            <a:off x="353176" y="2203627"/>
            <a:ext cx="8845252" cy="399466"/>
          </a:xfrm>
          <a:prstGeom prst="rightArrow">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Septicaemia</a:t>
            </a:r>
          </a:p>
        </p:txBody>
      </p:sp>
      <p:sp>
        <p:nvSpPr>
          <p:cNvPr id="2" name="Title 1"/>
          <p:cNvSpPr>
            <a:spLocks noGrp="1"/>
          </p:cNvSpPr>
          <p:nvPr>
            <p:ph type="title"/>
          </p:nvPr>
        </p:nvSpPr>
        <p:spPr/>
        <p:txBody>
          <a:bodyPr/>
          <a:lstStyle/>
          <a:p>
            <a:r>
              <a:rPr lang="en-GB" dirty="0"/>
              <a:t>How does ABR affect people and our work?</a:t>
            </a:r>
          </a:p>
        </p:txBody>
      </p:sp>
      <p:sp>
        <p:nvSpPr>
          <p:cNvPr id="4" name="Date Placeholder 3"/>
          <p:cNvSpPr>
            <a:spLocks noGrp="1"/>
          </p:cNvSpPr>
          <p:nvPr>
            <p:ph type="dt" sz="half" idx="10"/>
          </p:nvPr>
        </p:nvSpPr>
        <p:spPr/>
        <p:txBody>
          <a:bodyPr/>
          <a:lstStyle/>
          <a:p>
            <a:fld id="{069EBCDE-142A-48BF-A92A-5AC35106C16D}" type="datetime4">
              <a:rPr lang="en-US" smtClean="0"/>
              <a:t>May 4,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9</a:t>
            </a:fld>
            <a:endParaRPr lang="en-GB"/>
          </a:p>
        </p:txBody>
      </p:sp>
      <p:sp>
        <p:nvSpPr>
          <p:cNvPr id="3" name="Right Arrow 2"/>
          <p:cNvSpPr/>
          <p:nvPr/>
        </p:nvSpPr>
        <p:spPr>
          <a:xfrm>
            <a:off x="1816651" y="4489205"/>
            <a:ext cx="6966072" cy="148952"/>
          </a:xfrm>
          <a:prstGeom prst="rightArrow">
            <a:avLst/>
          </a:prstGeom>
          <a:solidFill>
            <a:srgbClr val="409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a:endCxn id="3" idx="1"/>
          </p:cNvCxnSpPr>
          <p:nvPr/>
        </p:nvCxnSpPr>
        <p:spPr>
          <a:xfrm flipV="1">
            <a:off x="880547" y="4563681"/>
            <a:ext cx="936104" cy="2133"/>
          </a:xfrm>
          <a:prstGeom prst="line">
            <a:avLst/>
          </a:prstGeom>
          <a:ln w="76200">
            <a:solidFill>
              <a:srgbClr val="4096B8"/>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8519" y="4672009"/>
            <a:ext cx="504056" cy="338554"/>
          </a:xfrm>
          <a:prstGeom prst="rect">
            <a:avLst/>
          </a:prstGeom>
          <a:noFill/>
        </p:spPr>
        <p:txBody>
          <a:bodyPr wrap="square" rtlCol="0">
            <a:spAutoFit/>
          </a:bodyPr>
          <a:lstStyle/>
          <a:p>
            <a:pPr algn="ctr"/>
            <a:r>
              <a:rPr lang="en-GB" sz="1600" dirty="0"/>
              <a:t>0</a:t>
            </a:r>
          </a:p>
        </p:txBody>
      </p:sp>
      <p:sp>
        <p:nvSpPr>
          <p:cNvPr id="14" name="TextBox 13"/>
          <p:cNvSpPr txBox="1"/>
          <p:nvPr/>
        </p:nvSpPr>
        <p:spPr>
          <a:xfrm>
            <a:off x="1564623" y="4667089"/>
            <a:ext cx="504056" cy="338554"/>
          </a:xfrm>
          <a:prstGeom prst="rect">
            <a:avLst/>
          </a:prstGeom>
          <a:noFill/>
        </p:spPr>
        <p:txBody>
          <a:bodyPr wrap="square" rtlCol="0">
            <a:spAutoFit/>
          </a:bodyPr>
          <a:lstStyle/>
          <a:p>
            <a:pPr algn="ctr"/>
            <a:r>
              <a:rPr lang="en-GB" sz="1600" dirty="0"/>
              <a:t>18</a:t>
            </a:r>
          </a:p>
        </p:txBody>
      </p:sp>
      <p:sp>
        <p:nvSpPr>
          <p:cNvPr id="15" name="TextBox 14"/>
          <p:cNvSpPr txBox="1"/>
          <p:nvPr/>
        </p:nvSpPr>
        <p:spPr>
          <a:xfrm>
            <a:off x="4048899" y="4667089"/>
            <a:ext cx="504056" cy="338554"/>
          </a:xfrm>
          <a:prstGeom prst="rect">
            <a:avLst/>
          </a:prstGeom>
          <a:noFill/>
        </p:spPr>
        <p:txBody>
          <a:bodyPr wrap="square" rtlCol="0">
            <a:spAutoFit/>
          </a:bodyPr>
          <a:lstStyle/>
          <a:p>
            <a:pPr algn="ctr"/>
            <a:r>
              <a:rPr lang="en-GB" sz="1600" dirty="0"/>
              <a:t>40</a:t>
            </a:r>
          </a:p>
        </p:txBody>
      </p:sp>
      <p:sp>
        <p:nvSpPr>
          <p:cNvPr id="16" name="TextBox 15"/>
          <p:cNvSpPr txBox="1"/>
          <p:nvPr/>
        </p:nvSpPr>
        <p:spPr>
          <a:xfrm>
            <a:off x="5561067" y="4674814"/>
            <a:ext cx="504056" cy="338554"/>
          </a:xfrm>
          <a:prstGeom prst="rect">
            <a:avLst/>
          </a:prstGeom>
          <a:noFill/>
        </p:spPr>
        <p:txBody>
          <a:bodyPr wrap="square" rtlCol="0">
            <a:spAutoFit/>
          </a:bodyPr>
          <a:lstStyle/>
          <a:p>
            <a:pPr algn="ctr"/>
            <a:r>
              <a:rPr lang="en-GB" sz="1600" dirty="0"/>
              <a:t>60</a:t>
            </a:r>
          </a:p>
        </p:txBody>
      </p:sp>
      <p:sp>
        <p:nvSpPr>
          <p:cNvPr id="17" name="TextBox 16"/>
          <p:cNvSpPr txBox="1"/>
          <p:nvPr/>
        </p:nvSpPr>
        <p:spPr>
          <a:xfrm>
            <a:off x="7217251" y="4674814"/>
            <a:ext cx="504056" cy="338554"/>
          </a:xfrm>
          <a:prstGeom prst="rect">
            <a:avLst/>
          </a:prstGeom>
          <a:noFill/>
        </p:spPr>
        <p:txBody>
          <a:bodyPr wrap="square" rtlCol="0">
            <a:spAutoFit/>
          </a:bodyPr>
          <a:lstStyle/>
          <a:p>
            <a:pPr algn="ctr"/>
            <a:r>
              <a:rPr lang="en-GB" sz="1600" dirty="0"/>
              <a:t>80</a:t>
            </a:r>
          </a:p>
        </p:txBody>
      </p:sp>
      <p:sp>
        <p:nvSpPr>
          <p:cNvPr id="18" name="Rounded Rectangle 17"/>
          <p:cNvSpPr/>
          <p:nvPr/>
        </p:nvSpPr>
        <p:spPr>
          <a:xfrm>
            <a:off x="3364291" y="2166914"/>
            <a:ext cx="2933624" cy="422889"/>
          </a:xfrm>
          <a:prstGeom prst="round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Mortality</a:t>
            </a:r>
          </a:p>
        </p:txBody>
      </p:sp>
      <p:sp>
        <p:nvSpPr>
          <p:cNvPr id="19" name="Rounded Rectangle 18"/>
          <p:cNvSpPr/>
          <p:nvPr/>
        </p:nvSpPr>
        <p:spPr>
          <a:xfrm>
            <a:off x="2684803" y="1584470"/>
            <a:ext cx="4104457" cy="443173"/>
          </a:xfrm>
          <a:prstGeom prst="round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Morbidity</a:t>
            </a:r>
          </a:p>
        </p:txBody>
      </p:sp>
      <p:sp>
        <p:nvSpPr>
          <p:cNvPr id="22" name="TextBox 21"/>
          <p:cNvSpPr txBox="1"/>
          <p:nvPr/>
        </p:nvSpPr>
        <p:spPr>
          <a:xfrm>
            <a:off x="1048249" y="3536025"/>
            <a:ext cx="3017540" cy="369332"/>
          </a:xfrm>
          <a:prstGeom prst="rect">
            <a:avLst/>
          </a:prstGeom>
          <a:noFill/>
        </p:spPr>
        <p:txBody>
          <a:bodyPr wrap="square" rtlCol="0">
            <a:spAutoFit/>
          </a:bodyPr>
          <a:lstStyle/>
          <a:p>
            <a:r>
              <a:rPr lang="en-GB" dirty="0"/>
              <a:t>Routine cuts and grazes</a:t>
            </a:r>
          </a:p>
        </p:txBody>
      </p:sp>
      <p:sp>
        <p:nvSpPr>
          <p:cNvPr id="23" name="TextBox 22"/>
          <p:cNvSpPr txBox="1"/>
          <p:nvPr/>
        </p:nvSpPr>
        <p:spPr>
          <a:xfrm>
            <a:off x="3043833" y="4044628"/>
            <a:ext cx="1384231" cy="369332"/>
          </a:xfrm>
          <a:prstGeom prst="rect">
            <a:avLst/>
          </a:prstGeom>
          <a:noFill/>
        </p:spPr>
        <p:txBody>
          <a:bodyPr wrap="square" rtlCol="0">
            <a:spAutoFit/>
          </a:bodyPr>
          <a:lstStyle/>
          <a:p>
            <a:pPr algn="ctr"/>
            <a:r>
              <a:rPr lang="en-GB" dirty="0"/>
              <a:t>Childbirth</a:t>
            </a:r>
          </a:p>
        </p:txBody>
      </p:sp>
      <p:sp>
        <p:nvSpPr>
          <p:cNvPr id="24" name="TextBox 23"/>
          <p:cNvSpPr txBox="1"/>
          <p:nvPr/>
        </p:nvSpPr>
        <p:spPr>
          <a:xfrm>
            <a:off x="1311471" y="3094350"/>
            <a:ext cx="1007518" cy="369332"/>
          </a:xfrm>
          <a:prstGeom prst="rect">
            <a:avLst/>
          </a:prstGeom>
          <a:noFill/>
        </p:spPr>
        <p:txBody>
          <a:bodyPr wrap="square" rtlCol="0">
            <a:spAutoFit/>
          </a:bodyPr>
          <a:lstStyle/>
          <a:p>
            <a:r>
              <a:rPr lang="en-GB" dirty="0"/>
              <a:t>Trauma</a:t>
            </a:r>
          </a:p>
        </p:txBody>
      </p:sp>
      <p:sp>
        <p:nvSpPr>
          <p:cNvPr id="25" name="TextBox 24"/>
          <p:cNvSpPr txBox="1"/>
          <p:nvPr/>
        </p:nvSpPr>
        <p:spPr>
          <a:xfrm>
            <a:off x="948567" y="4040418"/>
            <a:ext cx="1275681" cy="369332"/>
          </a:xfrm>
          <a:prstGeom prst="rect">
            <a:avLst/>
          </a:prstGeom>
          <a:noFill/>
        </p:spPr>
        <p:txBody>
          <a:bodyPr wrap="square" rtlCol="0">
            <a:spAutoFit/>
          </a:bodyPr>
          <a:lstStyle/>
          <a:p>
            <a:r>
              <a:rPr lang="en-GB" dirty="0"/>
              <a:t>Meningitis</a:t>
            </a:r>
          </a:p>
        </p:txBody>
      </p:sp>
      <p:sp>
        <p:nvSpPr>
          <p:cNvPr id="26" name="TextBox 25"/>
          <p:cNvSpPr txBox="1"/>
          <p:nvPr/>
        </p:nvSpPr>
        <p:spPr>
          <a:xfrm>
            <a:off x="6065123" y="3630059"/>
            <a:ext cx="1838672" cy="369332"/>
          </a:xfrm>
          <a:prstGeom prst="rect">
            <a:avLst/>
          </a:prstGeom>
          <a:noFill/>
        </p:spPr>
        <p:txBody>
          <a:bodyPr wrap="square" rtlCol="0">
            <a:spAutoFit/>
          </a:bodyPr>
          <a:lstStyle/>
          <a:p>
            <a:pPr algn="ctr"/>
            <a:r>
              <a:rPr lang="en-GB" dirty="0"/>
              <a:t>Heart surgery</a:t>
            </a:r>
          </a:p>
        </p:txBody>
      </p:sp>
      <p:sp>
        <p:nvSpPr>
          <p:cNvPr id="27" name="TextBox 26"/>
          <p:cNvSpPr txBox="1"/>
          <p:nvPr/>
        </p:nvSpPr>
        <p:spPr>
          <a:xfrm>
            <a:off x="5378579" y="3127074"/>
            <a:ext cx="1838672" cy="369332"/>
          </a:xfrm>
          <a:prstGeom prst="rect">
            <a:avLst/>
          </a:prstGeom>
          <a:noFill/>
        </p:spPr>
        <p:txBody>
          <a:bodyPr wrap="square" rtlCol="0">
            <a:spAutoFit/>
          </a:bodyPr>
          <a:lstStyle/>
          <a:p>
            <a:pPr algn="ctr"/>
            <a:r>
              <a:rPr lang="en-GB" dirty="0"/>
              <a:t>Pneumonia</a:t>
            </a:r>
          </a:p>
        </p:txBody>
      </p:sp>
      <p:sp>
        <p:nvSpPr>
          <p:cNvPr id="28" name="TextBox 27"/>
          <p:cNvSpPr txBox="1"/>
          <p:nvPr/>
        </p:nvSpPr>
        <p:spPr>
          <a:xfrm>
            <a:off x="7374997" y="4028323"/>
            <a:ext cx="2210620" cy="369332"/>
          </a:xfrm>
          <a:prstGeom prst="rect">
            <a:avLst/>
          </a:prstGeom>
          <a:noFill/>
        </p:spPr>
        <p:txBody>
          <a:bodyPr wrap="square" rtlCol="0">
            <a:spAutoFit/>
          </a:bodyPr>
          <a:lstStyle/>
          <a:p>
            <a:pPr algn="ctr"/>
            <a:r>
              <a:rPr lang="en-GB" dirty="0"/>
              <a:t>Joint replacement</a:t>
            </a:r>
          </a:p>
        </p:txBody>
      </p:sp>
      <p:sp>
        <p:nvSpPr>
          <p:cNvPr id="29" name="TextBox 28"/>
          <p:cNvSpPr txBox="1"/>
          <p:nvPr/>
        </p:nvSpPr>
        <p:spPr>
          <a:xfrm>
            <a:off x="2288840" y="4039379"/>
            <a:ext cx="879789" cy="369332"/>
          </a:xfrm>
          <a:prstGeom prst="rect">
            <a:avLst/>
          </a:prstGeom>
          <a:noFill/>
        </p:spPr>
        <p:txBody>
          <a:bodyPr wrap="square" rtlCol="0">
            <a:spAutoFit/>
          </a:bodyPr>
          <a:lstStyle/>
          <a:p>
            <a:r>
              <a:rPr lang="en-GB" dirty="0"/>
              <a:t>STIs</a:t>
            </a:r>
          </a:p>
        </p:txBody>
      </p:sp>
      <p:cxnSp>
        <p:nvCxnSpPr>
          <p:cNvPr id="31" name="Straight Arrow Connector 30"/>
          <p:cNvCxnSpPr/>
          <p:nvPr/>
        </p:nvCxnSpPr>
        <p:spPr>
          <a:xfrm flipH="1">
            <a:off x="3735949" y="2581503"/>
            <a:ext cx="312950" cy="131227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169990" y="2009135"/>
            <a:ext cx="901120" cy="104542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263792" y="2581503"/>
            <a:ext cx="427991" cy="5166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8" idx="3"/>
          </p:cNvCxnSpPr>
          <p:nvPr/>
        </p:nvCxnSpPr>
        <p:spPr>
          <a:xfrm>
            <a:off x="6297915" y="2378359"/>
            <a:ext cx="1024088" cy="119465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736598" y="2015901"/>
            <a:ext cx="1276798" cy="19878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2620551" y="2027643"/>
            <a:ext cx="743740" cy="141938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411087" y="4667089"/>
            <a:ext cx="1146423" cy="276999"/>
          </a:xfrm>
          <a:prstGeom prst="rect">
            <a:avLst/>
          </a:prstGeom>
          <a:noFill/>
        </p:spPr>
        <p:txBody>
          <a:bodyPr wrap="square" rtlCol="0">
            <a:spAutoFit/>
          </a:bodyPr>
          <a:lstStyle/>
          <a:p>
            <a:r>
              <a:rPr lang="en-GB" sz="1200" b="1" dirty="0"/>
              <a:t>Age (years)</a:t>
            </a:r>
          </a:p>
        </p:txBody>
      </p:sp>
      <p:sp>
        <p:nvSpPr>
          <p:cNvPr id="47" name="Rounded Rectangle 46"/>
          <p:cNvSpPr/>
          <p:nvPr/>
        </p:nvSpPr>
        <p:spPr>
          <a:xfrm>
            <a:off x="459116" y="5073041"/>
            <a:ext cx="1641617" cy="69434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Urinary Tract</a:t>
            </a:r>
          </a:p>
        </p:txBody>
      </p:sp>
      <p:sp>
        <p:nvSpPr>
          <p:cNvPr id="48" name="Rounded Rectangle 47"/>
          <p:cNvSpPr/>
          <p:nvPr/>
        </p:nvSpPr>
        <p:spPr>
          <a:xfrm>
            <a:off x="1946431" y="5508324"/>
            <a:ext cx="1969096" cy="69434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Respiratory Tract</a:t>
            </a:r>
          </a:p>
        </p:txBody>
      </p:sp>
      <p:sp>
        <p:nvSpPr>
          <p:cNvPr id="49" name="Rounded Rectangle 48"/>
          <p:cNvSpPr/>
          <p:nvPr/>
        </p:nvSpPr>
        <p:spPr>
          <a:xfrm>
            <a:off x="3818934" y="5093756"/>
            <a:ext cx="2419536" cy="69434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Skin and Surgical Site</a:t>
            </a:r>
          </a:p>
        </p:txBody>
      </p:sp>
      <p:cxnSp>
        <p:nvCxnSpPr>
          <p:cNvPr id="37" name="Straight Arrow Connector 36">
            <a:extLst>
              <a:ext uri="{FF2B5EF4-FFF2-40B4-BE49-F238E27FC236}">
                <a16:creationId xmlns:a16="http://schemas.microsoft.com/office/drawing/2014/main" xmlns="" id="{684A59BA-999C-4D8D-8B3A-4A18253BBE56}"/>
              </a:ext>
            </a:extLst>
          </p:cNvPr>
          <p:cNvCxnSpPr>
            <a:cxnSpLocks/>
            <a:endCxn id="39" idx="0"/>
          </p:cNvCxnSpPr>
          <p:nvPr/>
        </p:nvCxnSpPr>
        <p:spPr>
          <a:xfrm>
            <a:off x="4775802" y="2649440"/>
            <a:ext cx="156530" cy="93316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A051571-0872-44D6-B0C1-6CCD186A21E7}"/>
              </a:ext>
            </a:extLst>
          </p:cNvPr>
          <p:cNvSpPr txBox="1"/>
          <p:nvPr/>
        </p:nvSpPr>
        <p:spPr>
          <a:xfrm>
            <a:off x="4080324" y="3582602"/>
            <a:ext cx="1704016" cy="369332"/>
          </a:xfrm>
          <a:prstGeom prst="rect">
            <a:avLst/>
          </a:prstGeom>
          <a:noFill/>
        </p:spPr>
        <p:txBody>
          <a:bodyPr wrap="square" rtlCol="0">
            <a:spAutoFit/>
          </a:bodyPr>
          <a:lstStyle/>
          <a:p>
            <a:pPr algn="ctr"/>
            <a:r>
              <a:rPr lang="en-GB" dirty="0"/>
              <a:t>Chemotherapy</a:t>
            </a:r>
          </a:p>
        </p:txBody>
      </p:sp>
      <p:sp>
        <p:nvSpPr>
          <p:cNvPr id="40" name="TextBox 39">
            <a:extLst>
              <a:ext uri="{FF2B5EF4-FFF2-40B4-BE49-F238E27FC236}">
                <a16:creationId xmlns:a16="http://schemas.microsoft.com/office/drawing/2014/main" xmlns="" id="{C9431389-D11A-422F-B5DF-FC75B71F397D}"/>
              </a:ext>
            </a:extLst>
          </p:cNvPr>
          <p:cNvSpPr txBox="1"/>
          <p:nvPr/>
        </p:nvSpPr>
        <p:spPr>
          <a:xfrm>
            <a:off x="5088756" y="4056434"/>
            <a:ext cx="1838672" cy="369332"/>
          </a:xfrm>
          <a:prstGeom prst="rect">
            <a:avLst/>
          </a:prstGeom>
          <a:noFill/>
        </p:spPr>
        <p:txBody>
          <a:bodyPr wrap="square" rtlCol="0">
            <a:spAutoFit/>
          </a:bodyPr>
          <a:lstStyle/>
          <a:p>
            <a:pPr algn="ctr"/>
            <a:r>
              <a:rPr lang="en-GB" dirty="0"/>
              <a:t>Bowel surgery</a:t>
            </a:r>
          </a:p>
        </p:txBody>
      </p:sp>
      <p:sp>
        <p:nvSpPr>
          <p:cNvPr id="42" name="Rounded Rectangle 46">
            <a:extLst>
              <a:ext uri="{FF2B5EF4-FFF2-40B4-BE49-F238E27FC236}">
                <a16:creationId xmlns:a16="http://schemas.microsoft.com/office/drawing/2014/main" xmlns="" id="{5EE4350B-D3AA-4194-81B8-6760AAC0029A}"/>
              </a:ext>
            </a:extLst>
          </p:cNvPr>
          <p:cNvSpPr/>
          <p:nvPr/>
        </p:nvSpPr>
        <p:spPr>
          <a:xfrm>
            <a:off x="6163650" y="5519371"/>
            <a:ext cx="1641617" cy="69434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Abdomen</a:t>
            </a:r>
          </a:p>
        </p:txBody>
      </p:sp>
    </p:spTree>
    <p:extLst>
      <p:ext uri="{BB962C8B-B14F-4D97-AF65-F5344CB8AC3E}">
        <p14:creationId xmlns:p14="http://schemas.microsoft.com/office/powerpoint/2010/main" val="3925471246"/>
      </p:ext>
    </p:extLst>
  </p:cSld>
  <p:clrMapOvr>
    <a:masterClrMapping/>
  </p:clrMapOvr>
</p:sld>
</file>

<file path=ppt/theme/theme1.xml><?xml version="1.0" encoding="utf-8"?>
<a:theme xmlns:a="http://schemas.openxmlformats.org/drawingml/2006/main" name="IFOA PowerPoint template 08">
  <a:themeElements>
    <a:clrScheme name="Custom 3">
      <a:dk1>
        <a:srgbClr val="3F4548"/>
      </a:dk1>
      <a:lt1>
        <a:sysClr val="window" lastClr="FFFFFF"/>
      </a:lt1>
      <a:dk2>
        <a:srgbClr val="000000"/>
      </a:dk2>
      <a:lt2>
        <a:srgbClr val="FFFFFF"/>
      </a:lt2>
      <a:accent1>
        <a:srgbClr val="D9AB16"/>
      </a:accent1>
      <a:accent2>
        <a:srgbClr val="113458"/>
      </a:accent2>
      <a:accent3>
        <a:srgbClr val="7CB3E1"/>
      </a:accent3>
      <a:accent4>
        <a:srgbClr val="4096B8"/>
      </a:accent4>
      <a:accent5>
        <a:srgbClr val="11B3A2"/>
      </a:accent5>
      <a:accent6>
        <a:srgbClr val="008452"/>
      </a:accent6>
      <a:hlink>
        <a:srgbClr val="D9AB16"/>
      </a:hlink>
      <a:folHlink>
        <a:srgbClr val="D9AB16"/>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FOA PowerPoint template 16.9">
  <a:themeElements>
    <a:clrScheme name="Custom 3">
      <a:dk1>
        <a:srgbClr val="3F4548"/>
      </a:dk1>
      <a:lt1>
        <a:sysClr val="window" lastClr="FFFFFF"/>
      </a:lt1>
      <a:dk2>
        <a:srgbClr val="000000"/>
      </a:dk2>
      <a:lt2>
        <a:srgbClr val="FFFFFF"/>
      </a:lt2>
      <a:accent1>
        <a:srgbClr val="D9AB16"/>
      </a:accent1>
      <a:accent2>
        <a:srgbClr val="113458"/>
      </a:accent2>
      <a:accent3>
        <a:srgbClr val="7CB3E1"/>
      </a:accent3>
      <a:accent4>
        <a:srgbClr val="4096B8"/>
      </a:accent4>
      <a:accent5>
        <a:srgbClr val="11B3A2"/>
      </a:accent5>
      <a:accent6>
        <a:srgbClr val="008452"/>
      </a:accent6>
      <a:hlink>
        <a:srgbClr val="D9AB16"/>
      </a:hlink>
      <a:folHlink>
        <a:srgbClr val="D9AB16"/>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IFOA PowerPoint 16.9.potx" id="{57431F25-0E3D-4E56-8B00-A405E6DD11F0}" vid="{97C7A00C-46BF-4582-B91A-E7C534285BBB}"/>
    </a:ext>
  </a:extLst>
</a:theme>
</file>

<file path=ppt/theme/theme3.xml><?xml version="1.0" encoding="utf-8"?>
<a:theme xmlns:a="http://schemas.openxmlformats.org/drawingml/2006/main" name="1_IFOA PowerPoint template 16.9">
  <a:themeElements>
    <a:clrScheme name="Custom 3">
      <a:dk1>
        <a:srgbClr val="3F4548"/>
      </a:dk1>
      <a:lt1>
        <a:sysClr val="window" lastClr="FFFFFF"/>
      </a:lt1>
      <a:dk2>
        <a:srgbClr val="000000"/>
      </a:dk2>
      <a:lt2>
        <a:srgbClr val="FFFFFF"/>
      </a:lt2>
      <a:accent1>
        <a:srgbClr val="D9AB16"/>
      </a:accent1>
      <a:accent2>
        <a:srgbClr val="113458"/>
      </a:accent2>
      <a:accent3>
        <a:srgbClr val="7CB3E1"/>
      </a:accent3>
      <a:accent4>
        <a:srgbClr val="4096B8"/>
      </a:accent4>
      <a:accent5>
        <a:srgbClr val="11B3A2"/>
      </a:accent5>
      <a:accent6>
        <a:srgbClr val="008452"/>
      </a:accent6>
      <a:hlink>
        <a:srgbClr val="D9AB16"/>
      </a:hlink>
      <a:folHlink>
        <a:srgbClr val="D9AB16"/>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IFOA PowerPoint 16.9.potx" id="{57431F25-0E3D-4E56-8B00-A405E6DD11F0}" vid="{97C7A00C-46BF-4582-B91A-E7C534285BBB}"/>
    </a:ext>
  </a:extLst>
</a:theme>
</file>

<file path=ppt/theme/theme4.xml><?xml version="1.0" encoding="utf-8"?>
<a:theme xmlns:a="http://schemas.openxmlformats.org/drawingml/2006/main" name="2_IFOA PowerPoint template 16.9">
  <a:themeElements>
    <a:clrScheme name="Custom 3">
      <a:dk1>
        <a:srgbClr val="3F4548"/>
      </a:dk1>
      <a:lt1>
        <a:sysClr val="window" lastClr="FFFFFF"/>
      </a:lt1>
      <a:dk2>
        <a:srgbClr val="000000"/>
      </a:dk2>
      <a:lt2>
        <a:srgbClr val="FFFFFF"/>
      </a:lt2>
      <a:accent1>
        <a:srgbClr val="D9AB16"/>
      </a:accent1>
      <a:accent2>
        <a:srgbClr val="113458"/>
      </a:accent2>
      <a:accent3>
        <a:srgbClr val="7CB3E1"/>
      </a:accent3>
      <a:accent4>
        <a:srgbClr val="4096B8"/>
      </a:accent4>
      <a:accent5>
        <a:srgbClr val="11B3A2"/>
      </a:accent5>
      <a:accent6>
        <a:srgbClr val="008452"/>
      </a:accent6>
      <a:hlink>
        <a:srgbClr val="D9AB16"/>
      </a:hlink>
      <a:folHlink>
        <a:srgbClr val="D9AB16"/>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IFOA PowerPoint 16.9.potx" id="{57431F25-0E3D-4E56-8B00-A405E6DD11F0}" vid="{97C7A00C-46BF-4582-B91A-E7C534285BBB}"/>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IFOA PowerPoint template 08</Template>
  <TotalTime>1243</TotalTime>
  <Words>2787</Words>
  <Application>Microsoft Office PowerPoint</Application>
  <PresentationFormat>A4 Paper (210x297 mm)</PresentationFormat>
  <Paragraphs>347</Paragraphs>
  <Slides>32</Slides>
  <Notes>24</Notes>
  <HiddenSlides>0</HiddenSlides>
  <MMClips>0</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IFOA PowerPoint template 08</vt:lpstr>
      <vt:lpstr>IFOA PowerPoint template 16.9</vt:lpstr>
      <vt:lpstr>1_IFOA PowerPoint template 16.9</vt:lpstr>
      <vt:lpstr>2_IFOA PowerPoint template 16.9</vt:lpstr>
      <vt:lpstr>When the drugs don’t work…</vt:lpstr>
      <vt:lpstr>Agenda</vt:lpstr>
      <vt:lpstr>Working party background</vt:lpstr>
      <vt:lpstr>Working party members</vt:lpstr>
      <vt:lpstr>Medical overview</vt:lpstr>
      <vt:lpstr>What is antibiotic resistance…</vt:lpstr>
      <vt:lpstr>How does it actually work (the science!)</vt:lpstr>
      <vt:lpstr>What are the sources of resistance?</vt:lpstr>
      <vt:lpstr>How does ABR affect people and our work?</vt:lpstr>
      <vt:lpstr>PowerPoint Presentation</vt:lpstr>
      <vt:lpstr>PowerPoint Presentation</vt:lpstr>
      <vt:lpstr>PowerPoint Presentation</vt:lpstr>
      <vt:lpstr>PowerPoint Presentation</vt:lpstr>
      <vt:lpstr>…and why it is important?</vt:lpstr>
      <vt:lpstr>PowerPoint Presentation</vt:lpstr>
      <vt:lpstr>PowerPoint Presentation</vt:lpstr>
      <vt:lpstr>Model structure and parameterisation</vt:lpstr>
      <vt:lpstr>How can we model this impact?</vt:lpstr>
      <vt:lpstr>Data sources – what is available?</vt:lpstr>
      <vt:lpstr>Data sources – what is available?</vt:lpstr>
      <vt:lpstr>Data sources – what is available?</vt:lpstr>
      <vt:lpstr>Data sources – what is available?</vt:lpstr>
      <vt:lpstr>Data sources – what is available?</vt:lpstr>
      <vt:lpstr>Data sources – what is available?</vt:lpstr>
      <vt:lpstr>Trends in resistance can be observed…</vt:lpstr>
      <vt:lpstr>…and extrapolated forwards </vt:lpstr>
      <vt:lpstr>…and extrapolated forwards </vt:lpstr>
      <vt:lpstr>Other considerations</vt:lpstr>
      <vt:lpstr>‘Results’ and next steps</vt:lpstr>
      <vt:lpstr>Example Results: E. coli resistance</vt:lpstr>
      <vt:lpstr>Working party – next steps</vt:lpstr>
      <vt:lpstr>Questions</vt:lpstr>
    </vt:vector>
  </TitlesOfParts>
  <Company>Actuarial Profession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barbarab</dc:creator>
  <cp:lastModifiedBy>Hamilton, Ross (Commercial Banking)</cp:lastModifiedBy>
  <cp:revision>120</cp:revision>
  <dcterms:created xsi:type="dcterms:W3CDTF">2013-01-16T11:22:54Z</dcterms:created>
  <dcterms:modified xsi:type="dcterms:W3CDTF">2018-05-04T13:58:02Z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529dc61a-b712-41db-9e68-ca2714259466</vt:lpwstr>
  </property>
  <property fmtid="{D5CDD505-2E9C-101B-9397-08002B2CF9AE}" pid="3" name="Classification">
    <vt:lpwstr>Public</vt:lpwstr>
  </property>
  <property fmtid="{D5CDD505-2E9C-101B-9397-08002B2CF9AE}" pid="4" name="HeadersandFooters">
    <vt:lpwstr>None</vt:lpwstr>
  </property>
</Properties>
</file>