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9.xml" ContentType="application/vnd.openxmlformats-officedocument.themeOverr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0.xml" ContentType="application/vnd.openxmlformats-officedocument.themeOverr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1.xml" ContentType="application/vnd.openxmlformats-officedocument.themeOverr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5" r:id="rId3"/>
    <p:sldId id="260" r:id="rId4"/>
    <p:sldId id="257" r:id="rId5"/>
    <p:sldId id="327" r:id="rId6"/>
    <p:sldId id="268" r:id="rId7"/>
    <p:sldId id="269" r:id="rId8"/>
    <p:sldId id="270" r:id="rId9"/>
    <p:sldId id="271" r:id="rId10"/>
    <p:sldId id="272" r:id="rId11"/>
    <p:sldId id="321" r:id="rId12"/>
    <p:sldId id="306" r:id="rId13"/>
    <p:sldId id="307" r:id="rId14"/>
    <p:sldId id="308" r:id="rId15"/>
    <p:sldId id="326" r:id="rId16"/>
    <p:sldId id="273" r:id="rId17"/>
    <p:sldId id="274" r:id="rId18"/>
    <p:sldId id="275" r:id="rId19"/>
    <p:sldId id="329" r:id="rId20"/>
    <p:sldId id="276" r:id="rId21"/>
    <p:sldId id="277" r:id="rId22"/>
    <p:sldId id="278" r:id="rId23"/>
    <p:sldId id="312" r:id="rId24"/>
    <p:sldId id="330" r:id="rId25"/>
    <p:sldId id="313" r:id="rId26"/>
    <p:sldId id="314" r:id="rId27"/>
    <p:sldId id="279" r:id="rId28"/>
    <p:sldId id="328" r:id="rId29"/>
    <p:sldId id="280" r:id="rId30"/>
    <p:sldId id="281" r:id="rId31"/>
    <p:sldId id="309" r:id="rId32"/>
    <p:sldId id="310" r:id="rId33"/>
    <p:sldId id="319" r:id="rId34"/>
    <p:sldId id="311" r:id="rId35"/>
    <p:sldId id="285" r:id="rId36"/>
    <p:sldId id="332" r:id="rId37"/>
    <p:sldId id="286" r:id="rId38"/>
    <p:sldId id="287" r:id="rId39"/>
    <p:sldId id="288" r:id="rId40"/>
    <p:sldId id="289" r:id="rId41"/>
    <p:sldId id="290" r:id="rId42"/>
    <p:sldId id="320" r:id="rId43"/>
    <p:sldId id="291" r:id="rId44"/>
    <p:sldId id="292" r:id="rId45"/>
    <p:sldId id="316" r:id="rId46"/>
    <p:sldId id="322" r:id="rId47"/>
    <p:sldId id="293" r:id="rId48"/>
    <p:sldId id="294" r:id="rId49"/>
    <p:sldId id="295" r:id="rId50"/>
    <p:sldId id="323" r:id="rId51"/>
    <p:sldId id="297" r:id="rId52"/>
    <p:sldId id="298" r:id="rId53"/>
    <p:sldId id="303" r:id="rId54"/>
    <p:sldId id="331" r:id="rId55"/>
    <p:sldId id="304" r:id="rId56"/>
    <p:sldId id="305" r:id="rId57"/>
    <p:sldId id="258" r:id="rId58"/>
    <p:sldId id="315" r:id="rId59"/>
  </p:sldIdLst>
  <p:sldSz cx="9144000" cy="6858000" type="screen4x3"/>
  <p:notesSz cx="6888163" cy="100203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d Morgan" initials="EM" lastIdx="1" clrIdx="0">
    <p:extLst>
      <p:ext uri="{19B8F6BF-5375-455C-9EA6-DF929625EA0E}">
        <p15:presenceInfo xmlns:p15="http://schemas.microsoft.com/office/powerpoint/2012/main" userId="S-1-5-21-2660683129-3636505375-3381148637-4062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711" autoAdjust="0"/>
    <p:restoredTop sz="92870" autoAdjust="0"/>
  </p:normalViewPr>
  <p:slideViewPr>
    <p:cSldViewPr snapToGrid="0" snapToObjects="1">
      <p:cViewPr varScale="1">
        <p:scale>
          <a:sx n="52" d="100"/>
          <a:sy n="52" d="100"/>
        </p:scale>
        <p:origin x="1186" y="43"/>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10.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11.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_Worksheet12.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Sheet1!$B$3</c:f>
              <c:strCache>
                <c:ptCount val="1"/>
                <c:pt idx="0">
                  <c:v>OF (before dist'n)</c:v>
                </c:pt>
              </c:strCache>
            </c:strRef>
          </c:tx>
          <c:spPr>
            <a:solidFill>
              <a:schemeClr val="accent1"/>
            </a:solidFill>
            <a:ln>
              <a:noFill/>
            </a:ln>
            <a:effectLst/>
          </c:spPr>
          <c:invertIfNegative val="0"/>
          <c:cat>
            <c:numRef>
              <c:f>Sheet1!$C$2:$W$2</c:f>
              <c:numCache>
                <c:formatCode>General</c:formatCode>
                <c:ptCount val="2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numCache>
            </c:numRef>
          </c:cat>
          <c:val>
            <c:numRef>
              <c:f>Sheet1!$C$3:$W$3</c:f>
              <c:numCache>
                <c:formatCode>0.0</c:formatCode>
                <c:ptCount val="21"/>
                <c:pt idx="0">
                  <c:v>12</c:v>
                </c:pt>
                <c:pt idx="1">
                  <c:v>10.800000000000026</c:v>
                </c:pt>
                <c:pt idx="2">
                  <c:v>9.9419399999999882</c:v>
                </c:pt>
                <c:pt idx="3">
                  <c:v>9.1267009200000047</c:v>
                </c:pt>
                <c:pt idx="4">
                  <c:v>8.3524524586200002</c:v>
                </c:pt>
                <c:pt idx="5">
                  <c:v>7.6174366422614455</c:v>
                </c:pt>
                <c:pt idx="6">
                  <c:v>6.9199650997043776</c:v>
                </c:pt>
                <c:pt idx="7">
                  <c:v>6.2584164361726309</c:v>
                </c:pt>
                <c:pt idx="8">
                  <c:v>5.6312337033190616</c:v>
                </c:pt>
                <c:pt idx="9">
                  <c:v>5.0369219617072289</c:v>
                </c:pt>
                <c:pt idx="10">
                  <c:v>4.4740459324864617</c:v>
                </c:pt>
                <c:pt idx="11">
                  <c:v>3.9412277350721396</c:v>
                </c:pt>
                <c:pt idx="12">
                  <c:v>3.4371447077564383</c:v>
                </c:pt>
                <c:pt idx="13">
                  <c:v>2.9605273082808665</c:v>
                </c:pt>
                <c:pt idx="14">
                  <c:v>2.5101570915086455</c:v>
                </c:pt>
                <c:pt idx="15">
                  <c:v>2.0848647614330176</c:v>
                </c:pt>
                <c:pt idx="16">
                  <c:v>1.683528294857183</c:v>
                </c:pt>
                <c:pt idx="17">
                  <c:v>1.305071134173275</c:v>
                </c:pt>
                <c:pt idx="18">
                  <c:v>0.94846044676043562</c:v>
                </c:pt>
                <c:pt idx="19">
                  <c:v>0.61270544860723675</c:v>
                </c:pt>
                <c:pt idx="20">
                  <c:v>0.29685578985021266</c:v>
                </c:pt>
              </c:numCache>
            </c:numRef>
          </c:val>
          <c:extLst xmlns:c16r2="http://schemas.microsoft.com/office/drawing/2015/06/chart">
            <c:ext xmlns:c16="http://schemas.microsoft.com/office/drawing/2014/chart" uri="{C3380CC4-5D6E-409C-BE32-E72D297353CC}">
              <c16:uniqueId val="{00000000-7E60-4C4D-86B3-89126EEF9BDB}"/>
            </c:ext>
          </c:extLst>
        </c:ser>
        <c:ser>
          <c:idx val="1"/>
          <c:order val="1"/>
          <c:tx>
            <c:strRef>
              <c:f>Sheet1!$B$4</c:f>
              <c:strCache>
                <c:ptCount val="1"/>
                <c:pt idx="0">
                  <c:v>SCR</c:v>
                </c:pt>
              </c:strCache>
            </c:strRef>
          </c:tx>
          <c:spPr>
            <a:solidFill>
              <a:schemeClr val="accent2"/>
            </a:solidFill>
            <a:ln>
              <a:noFill/>
            </a:ln>
            <a:effectLst/>
          </c:spPr>
          <c:invertIfNegative val="0"/>
          <c:cat>
            <c:numRef>
              <c:f>Sheet1!$C$2:$W$2</c:f>
              <c:numCache>
                <c:formatCode>General</c:formatCode>
                <c:ptCount val="2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numCache>
            </c:numRef>
          </c:cat>
          <c:val>
            <c:numRef>
              <c:f>Sheet1!$C$4:$W$4</c:f>
              <c:numCache>
                <c:formatCode>0.0</c:formatCode>
                <c:ptCount val="21"/>
                <c:pt idx="0">
                  <c:v>-10</c:v>
                </c:pt>
                <c:pt idx="1">
                  <c:v>-9.2054999999999989</c:v>
                </c:pt>
                <c:pt idx="2">
                  <c:v>-8.4506490000000003</c:v>
                </c:pt>
                <c:pt idx="3">
                  <c:v>-7.7337522765000006</c:v>
                </c:pt>
                <c:pt idx="4">
                  <c:v>-7.0531820761679995</c:v>
                </c:pt>
                <c:pt idx="5">
                  <c:v>-6.4073750923188681</c:v>
                </c:pt>
                <c:pt idx="6">
                  <c:v>-5.7948300334931835</c:v>
                </c:pt>
                <c:pt idx="7">
                  <c:v>-5.2141052808509754</c:v>
                </c:pt>
                <c:pt idx="8">
                  <c:v>-4.6638166312103948</c:v>
                </c:pt>
                <c:pt idx="9">
                  <c:v>-4.1426351226726332</c:v>
                </c:pt>
                <c:pt idx="10">
                  <c:v>-3.6492849398816189</c:v>
                </c:pt>
                <c:pt idx="11">
                  <c:v>-3.1825413960707603</c:v>
                </c:pt>
                <c:pt idx="12">
                  <c:v>-2.7412289891489481</c:v>
                </c:pt>
                <c:pt idx="13">
                  <c:v>-2.3242195291746639</c:v>
                </c:pt>
                <c:pt idx="14">
                  <c:v>-1.9304303346602132</c:v>
                </c:pt>
                <c:pt idx="15">
                  <c:v>-1.5588224952381231</c:v>
                </c:pt>
                <c:pt idx="16">
                  <c:v>-1.2083991983085927</c:v>
                </c:pt>
                <c:pt idx="17">
                  <c:v>-0.87820411737076987</c:v>
                </c:pt>
                <c:pt idx="18">
                  <c:v>-0.56731985982151723</c:v>
                </c:pt>
                <c:pt idx="19">
                  <c:v>-0.2748664720835251</c:v>
                </c:pt>
                <c:pt idx="20">
                  <c:v>-2.2204460492503131E-16</c:v>
                </c:pt>
              </c:numCache>
            </c:numRef>
          </c:val>
          <c:extLst xmlns:c16r2="http://schemas.microsoft.com/office/drawing/2015/06/chart">
            <c:ext xmlns:c16="http://schemas.microsoft.com/office/drawing/2014/chart" uri="{C3380CC4-5D6E-409C-BE32-E72D297353CC}">
              <c16:uniqueId val="{00000001-7E60-4C4D-86B3-89126EEF9BDB}"/>
            </c:ext>
          </c:extLst>
        </c:ser>
        <c:ser>
          <c:idx val="2"/>
          <c:order val="2"/>
          <c:tx>
            <c:strRef>
              <c:f>Sheet1!$B$5</c:f>
              <c:strCache>
                <c:ptCount val="1"/>
                <c:pt idx="0">
                  <c:v>Distributable profits</c:v>
                </c:pt>
              </c:strCache>
            </c:strRef>
          </c:tx>
          <c:spPr>
            <a:solidFill>
              <a:schemeClr val="accent3"/>
            </a:solidFill>
            <a:ln>
              <a:noFill/>
            </a:ln>
            <a:effectLst/>
          </c:spPr>
          <c:invertIfNegative val="0"/>
          <c:cat>
            <c:numRef>
              <c:f>Sheet1!$C$2:$W$2</c:f>
              <c:numCache>
                <c:formatCode>General</c:formatCode>
                <c:ptCount val="2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numCache>
            </c:numRef>
          </c:cat>
          <c:val>
            <c:numRef>
              <c:f>Sheet1!$C$5:$W$5</c:f>
              <c:numCache>
                <c:formatCode>0.0</c:formatCode>
                <c:ptCount val="21"/>
                <c:pt idx="0">
                  <c:v>2</c:v>
                </c:pt>
                <c:pt idx="1">
                  <c:v>1.5945000000000267</c:v>
                </c:pt>
                <c:pt idx="2">
                  <c:v>1.4912909999999879</c:v>
                </c:pt>
                <c:pt idx="3">
                  <c:v>1.392948643500004</c:v>
                </c:pt>
                <c:pt idx="4">
                  <c:v>1.2992703824520007</c:v>
                </c:pt>
                <c:pt idx="5">
                  <c:v>1.2100615499425773</c:v>
                </c:pt>
                <c:pt idx="6">
                  <c:v>1.1251350662111941</c:v>
                </c:pt>
                <c:pt idx="7">
                  <c:v>1.0443111553216555</c:v>
                </c:pt>
                <c:pt idx="8">
                  <c:v>0.96741707210866679</c:v>
                </c:pt>
                <c:pt idx="9">
                  <c:v>0.89428683903459572</c:v>
                </c:pt>
                <c:pt idx="10">
                  <c:v>0.8247609926048427</c:v>
                </c:pt>
                <c:pt idx="11">
                  <c:v>0.75868633900137938</c:v>
                </c:pt>
                <c:pt idx="12">
                  <c:v>0.69591571860749024</c:v>
                </c:pt>
                <c:pt idx="13">
                  <c:v>0.63630777910620262</c:v>
                </c:pt>
                <c:pt idx="14">
                  <c:v>0.57972675684843233</c:v>
                </c:pt>
                <c:pt idx="15">
                  <c:v>0.52604226619489447</c:v>
                </c:pt>
                <c:pt idx="16">
                  <c:v>0.47512909654859037</c:v>
                </c:pt>
                <c:pt idx="17">
                  <c:v>0.42686701680250516</c:v>
                </c:pt>
                <c:pt idx="18">
                  <c:v>0.38114058693891839</c:v>
                </c:pt>
                <c:pt idx="19">
                  <c:v>0.33783897652371164</c:v>
                </c:pt>
                <c:pt idx="20">
                  <c:v>0.29685578985021244</c:v>
                </c:pt>
              </c:numCache>
            </c:numRef>
          </c:val>
          <c:extLst xmlns:c16r2="http://schemas.microsoft.com/office/drawing/2015/06/chart">
            <c:ext xmlns:c16="http://schemas.microsoft.com/office/drawing/2014/chart" uri="{C3380CC4-5D6E-409C-BE32-E72D297353CC}">
              <c16:uniqueId val="{00000002-7E60-4C4D-86B3-89126EEF9BDB}"/>
            </c:ext>
          </c:extLst>
        </c:ser>
        <c:dLbls>
          <c:showLegendKey val="0"/>
          <c:showVal val="0"/>
          <c:showCatName val="0"/>
          <c:showSerName val="0"/>
          <c:showPercent val="0"/>
          <c:showBubbleSize val="0"/>
        </c:dLbls>
        <c:gapWidth val="219"/>
        <c:overlap val="-27"/>
        <c:axId val="474530496"/>
        <c:axId val="474530104"/>
      </c:barChart>
      <c:catAx>
        <c:axId val="474530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74530104"/>
        <c:crosses val="autoZero"/>
        <c:auto val="1"/>
        <c:lblAlgn val="ctr"/>
        <c:lblOffset val="100"/>
        <c:noMultiLvlLbl val="0"/>
      </c:catAx>
      <c:valAx>
        <c:axId val="474530104"/>
        <c:scaling>
          <c:orientation val="minMax"/>
        </c:scaling>
        <c:delete val="1"/>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474530496"/>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4.6162311914030273E-2"/>
          <c:y val="0.79555412714938256"/>
          <c:w val="0.91151309447616358"/>
          <c:h val="0.2044458728506175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1"/>
          <c:order val="1"/>
          <c:tx>
            <c:strRef>
              <c:f>'TABLES for report'!$B$56</c:f>
              <c:strCache>
                <c:ptCount val="1"/>
                <c:pt idx="0">
                  <c:v>impact on cost of capital of σ factors</c:v>
                </c:pt>
              </c:strCache>
            </c:strRef>
          </c:tx>
          <c:spPr>
            <a:solidFill>
              <a:schemeClr val="accent2"/>
            </a:solidFill>
            <a:ln>
              <a:noFill/>
            </a:ln>
            <a:effectLst/>
          </c:spPr>
          <c:invertIfNegative val="0"/>
          <c:cat>
            <c:strRef>
              <c:f>'TABLES for report'!$C$54:$F$54</c:f>
              <c:strCache>
                <c:ptCount val="4"/>
                <c:pt idx="0">
                  <c:v>OFNB (before impact of RMNB*(1-tax))</c:v>
                </c:pt>
                <c:pt idx="1">
                  <c:v>-RMNB*(1-tax)</c:v>
                </c:pt>
                <c:pt idx="2">
                  <c:v>COC non-market risks in excess of RMNB*(1-tax)</c:v>
                </c:pt>
                <c:pt idx="3">
                  <c:v>S2NBV margin</c:v>
                </c:pt>
              </c:strCache>
            </c:strRef>
          </c:cat>
          <c:val>
            <c:numRef>
              <c:f>'TABLES for report'!$C$56:$F$56</c:f>
              <c:numCache>
                <c:formatCode>0.0%</c:formatCode>
                <c:ptCount val="4"/>
                <c:pt idx="0">
                  <c:v>0</c:v>
                </c:pt>
                <c:pt idx="1">
                  <c:v>-1.6872622362651336E-2</c:v>
                </c:pt>
                <c:pt idx="2">
                  <c:v>-1.4607036716314838E-2</c:v>
                </c:pt>
                <c:pt idx="3">
                  <c:v>-3.1479659078966174E-2</c:v>
                </c:pt>
              </c:numCache>
            </c:numRef>
          </c:val>
        </c:ser>
        <c:ser>
          <c:idx val="2"/>
          <c:order val="2"/>
          <c:tx>
            <c:strRef>
              <c:f>'TABLES for report'!$B$57</c:f>
              <c:strCache>
                <c:ptCount val="1"/>
                <c:pt idx="0">
                  <c:v>impact on cost of capital of settlement speed</c:v>
                </c:pt>
              </c:strCache>
            </c:strRef>
          </c:tx>
          <c:spPr>
            <a:solidFill>
              <a:schemeClr val="accent3"/>
            </a:solidFill>
            <a:ln>
              <a:noFill/>
            </a:ln>
            <a:effectLst/>
          </c:spPr>
          <c:invertIfNegative val="0"/>
          <c:cat>
            <c:strRef>
              <c:f>'TABLES for report'!$C$54:$F$54</c:f>
              <c:strCache>
                <c:ptCount val="4"/>
                <c:pt idx="0">
                  <c:v>OFNB (before impact of RMNB*(1-tax))</c:v>
                </c:pt>
                <c:pt idx="1">
                  <c:v>-RMNB*(1-tax)</c:v>
                </c:pt>
                <c:pt idx="2">
                  <c:v>COC non-market risks in excess of RMNB*(1-tax)</c:v>
                </c:pt>
                <c:pt idx="3">
                  <c:v>S2NBV margin</c:v>
                </c:pt>
              </c:strCache>
            </c:strRef>
          </c:cat>
          <c:val>
            <c:numRef>
              <c:f>'TABLES for report'!$C$57:$F$57</c:f>
              <c:numCache>
                <c:formatCode>0.0%</c:formatCode>
                <c:ptCount val="4"/>
                <c:pt idx="0">
                  <c:v>0</c:v>
                </c:pt>
                <c:pt idx="1">
                  <c:v>-2.2994285892387362E-2</c:v>
                </c:pt>
                <c:pt idx="2">
                  <c:v>-1.7438403017088239E-2</c:v>
                </c:pt>
                <c:pt idx="3">
                  <c:v>-4.04326889094756E-2</c:v>
                </c:pt>
              </c:numCache>
            </c:numRef>
          </c:val>
        </c:ser>
        <c:ser>
          <c:idx val="3"/>
          <c:order val="3"/>
          <c:tx>
            <c:strRef>
              <c:f>'TABLES for report'!$B$58</c:f>
              <c:strCache>
                <c:ptCount val="1"/>
                <c:pt idx="0">
                  <c:v>impact on initial BEL * (1-tax) of settlement speed</c:v>
                </c:pt>
              </c:strCache>
            </c:strRef>
          </c:tx>
          <c:spPr>
            <a:solidFill>
              <a:schemeClr val="accent4"/>
            </a:solidFill>
            <a:ln>
              <a:noFill/>
            </a:ln>
            <a:effectLst/>
          </c:spPr>
          <c:invertIfNegative val="0"/>
          <c:cat>
            <c:strRef>
              <c:f>'TABLES for report'!$C$54:$F$54</c:f>
              <c:strCache>
                <c:ptCount val="4"/>
                <c:pt idx="0">
                  <c:v>OFNB (before impact of RMNB*(1-tax))</c:v>
                </c:pt>
                <c:pt idx="1">
                  <c:v>-RMNB*(1-tax)</c:v>
                </c:pt>
                <c:pt idx="2">
                  <c:v>COC non-market risks in excess of RMNB*(1-tax)</c:v>
                </c:pt>
                <c:pt idx="3">
                  <c:v>S2NBV margin</c:v>
                </c:pt>
              </c:strCache>
            </c:strRef>
          </c:cat>
          <c:val>
            <c:numRef>
              <c:f>'TABLES for report'!$C$58:$F$58</c:f>
              <c:numCache>
                <c:formatCode>0.0%</c:formatCode>
                <c:ptCount val="4"/>
                <c:pt idx="0">
                  <c:v>2.3327414650725797E-2</c:v>
                </c:pt>
                <c:pt idx="1">
                  <c:v>0</c:v>
                </c:pt>
                <c:pt idx="2">
                  <c:v>0</c:v>
                </c:pt>
                <c:pt idx="3">
                  <c:v>2.3327414650725797E-2</c:v>
                </c:pt>
              </c:numCache>
            </c:numRef>
          </c:val>
        </c:ser>
        <c:dLbls>
          <c:showLegendKey val="0"/>
          <c:showVal val="0"/>
          <c:showCatName val="0"/>
          <c:showSerName val="0"/>
          <c:showPercent val="0"/>
          <c:showBubbleSize val="0"/>
        </c:dLbls>
        <c:gapWidth val="219"/>
        <c:overlap val="-27"/>
        <c:axId val="507367856"/>
        <c:axId val="507366680"/>
        <c:extLst>
          <c:ext xmlns:c15="http://schemas.microsoft.com/office/drawing/2012/chart" uri="{02D57815-91ED-43cb-92C2-25804820EDAC}">
            <c15:filteredBarSeries>
              <c15:ser>
                <c:idx val="0"/>
                <c:order val="0"/>
                <c:tx>
                  <c:strRef>
                    <c:extLst>
                      <c:ext uri="{02D57815-91ED-43cb-92C2-25804820EDAC}">
                        <c15:formulaRef>
                          <c15:sqref>'TABLES for report'!$B$55</c15:sqref>
                        </c15:formulaRef>
                      </c:ext>
                    </c:extLst>
                    <c:strCache>
                      <c:ptCount val="1"/>
                    </c:strCache>
                  </c:strRef>
                </c:tx>
                <c:spPr>
                  <a:solidFill>
                    <a:schemeClr val="accent1"/>
                  </a:solidFill>
                  <a:ln>
                    <a:noFill/>
                  </a:ln>
                  <a:effectLst/>
                </c:spPr>
                <c:invertIfNegative val="0"/>
                <c:cat>
                  <c:strRef>
                    <c:extLst>
                      <c:ext uri="{02D57815-91ED-43cb-92C2-25804820EDAC}">
                        <c15:formulaRef>
                          <c15:sqref>'TABLES for report'!$C$54:$F$54</c15:sqref>
                        </c15:formulaRef>
                      </c:ext>
                    </c:extLst>
                    <c:strCache>
                      <c:ptCount val="4"/>
                      <c:pt idx="0">
                        <c:v>OFNB (before impact of RMNB*(1-tax))</c:v>
                      </c:pt>
                      <c:pt idx="1">
                        <c:v>-RMNB*(1-tax)</c:v>
                      </c:pt>
                      <c:pt idx="2">
                        <c:v>COC non-market risks in excess of RMNB*(1-tax)</c:v>
                      </c:pt>
                      <c:pt idx="3">
                        <c:v>S2NBV margin</c:v>
                      </c:pt>
                    </c:strCache>
                  </c:strRef>
                </c:cat>
                <c:val>
                  <c:numRef>
                    <c:extLst>
                      <c:ext uri="{02D57815-91ED-43cb-92C2-25804820EDAC}">
                        <c15:formulaRef>
                          <c15:sqref>'TABLES for report'!$C$55:$F$55</c15:sqref>
                        </c15:formulaRef>
                      </c:ext>
                    </c:extLst>
                    <c:numCache>
                      <c:formatCode>General</c:formatCode>
                      <c:ptCount val="4"/>
                    </c:numCache>
                  </c:numRef>
                </c:val>
              </c15:ser>
            </c15:filteredBarSeries>
          </c:ext>
        </c:extLst>
      </c:barChart>
      <c:lineChart>
        <c:grouping val="standard"/>
        <c:varyColors val="0"/>
        <c:ser>
          <c:idx val="4"/>
          <c:order val="4"/>
          <c:tx>
            <c:strRef>
              <c:f>'TABLES for report'!$B$59</c:f>
              <c:strCache>
                <c:ptCount val="1"/>
                <c:pt idx="0">
                  <c:v>total difference</c:v>
                </c:pt>
              </c:strCache>
            </c:strRef>
          </c:tx>
          <c:spPr>
            <a:ln w="38100" cap="rnd">
              <a:solidFill>
                <a:schemeClr val="accent5"/>
              </a:solidFill>
              <a:round/>
            </a:ln>
            <a:effectLst/>
          </c:spPr>
          <c:marker>
            <c:symbol val="none"/>
          </c:marker>
          <c:cat>
            <c:strRef>
              <c:f>'TABLES for report'!$C$54:$F$54</c:f>
              <c:strCache>
                <c:ptCount val="4"/>
                <c:pt idx="0">
                  <c:v>OFNB (before impact of RMNB*(1-tax))</c:v>
                </c:pt>
                <c:pt idx="1">
                  <c:v>-RMNB*(1-tax)</c:v>
                </c:pt>
                <c:pt idx="2">
                  <c:v>COC non-market risks in excess of RMNB*(1-tax)</c:v>
                </c:pt>
                <c:pt idx="3">
                  <c:v>S2NBV margin</c:v>
                </c:pt>
              </c:strCache>
            </c:strRef>
          </c:cat>
          <c:val>
            <c:numRef>
              <c:f>'TABLES for report'!$C$59:$F$59</c:f>
              <c:numCache>
                <c:formatCode>0.0%</c:formatCode>
                <c:ptCount val="4"/>
                <c:pt idx="0">
                  <c:v>2.3327414650725797E-2</c:v>
                </c:pt>
                <c:pt idx="1">
                  <c:v>-3.9866908255038698E-2</c:v>
                </c:pt>
                <c:pt idx="2">
                  <c:v>-3.2045439733403076E-2</c:v>
                </c:pt>
                <c:pt idx="3">
                  <c:v>-4.8584933337715977E-2</c:v>
                </c:pt>
              </c:numCache>
            </c:numRef>
          </c:val>
          <c:smooth val="0"/>
        </c:ser>
        <c:dLbls>
          <c:showLegendKey val="0"/>
          <c:showVal val="0"/>
          <c:showCatName val="0"/>
          <c:showSerName val="0"/>
          <c:showPercent val="0"/>
          <c:showBubbleSize val="0"/>
        </c:dLbls>
        <c:marker val="1"/>
        <c:smooth val="0"/>
        <c:axId val="507367856"/>
        <c:axId val="507366680"/>
      </c:lineChart>
      <c:catAx>
        <c:axId val="507367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07366680"/>
        <c:crosses val="autoZero"/>
        <c:auto val="1"/>
        <c:lblAlgn val="ctr"/>
        <c:lblOffset val="100"/>
        <c:noMultiLvlLbl val="0"/>
      </c:catAx>
      <c:valAx>
        <c:axId val="50736668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07367856"/>
        <c:crosses val="autoZero"/>
        <c:crossBetween val="between"/>
      </c:valAx>
      <c:spPr>
        <a:noFill/>
        <a:ln>
          <a:noFill/>
        </a:ln>
        <a:effectLst/>
      </c:spPr>
    </c:plotArea>
    <c:legend>
      <c:legendPos val="b"/>
      <c:layout>
        <c:manualLayout>
          <c:xMode val="edge"/>
          <c:yMode val="edge"/>
          <c:x val="2.5037773898453106E-2"/>
          <c:y val="0.66330495551470958"/>
          <c:w val="0.97420740999384192"/>
          <c:h val="0.31569009260923403"/>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600" b="1" dirty="0">
                <a:latin typeface="Arial" panose="020B0604020202020204" pitchFamily="34" charset="0"/>
                <a:cs typeface="Arial" panose="020B0604020202020204" pitchFamily="34" charset="0"/>
              </a:rPr>
              <a:t>Impact of investing in equities</a:t>
            </a:r>
          </a:p>
        </c:rich>
      </c:tx>
      <c:layout>
        <c:manualLayout>
          <c:xMode val="edge"/>
          <c:yMode val="edge"/>
          <c:x val="0.16750678040244971"/>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'TABLES for report'!$V$78</c:f>
              <c:strCache>
                <c:ptCount val="1"/>
                <c:pt idx="0">
                  <c:v>uplift</c:v>
                </c:pt>
              </c:strCache>
            </c:strRef>
          </c:tx>
          <c:spPr>
            <a:solidFill>
              <a:schemeClr val="accent1"/>
            </a:solidFill>
            <a:ln>
              <a:noFill/>
            </a:ln>
            <a:effectLst/>
          </c:spPr>
          <c:invertIfNegative val="0"/>
          <c:dLbls>
            <c:delete val="1"/>
          </c:dLbls>
          <c:cat>
            <c:numRef>
              <c:f>'TABLES for report'!$U$79:$U$82</c:f>
              <c:numCache>
                <c:formatCode>0%</c:formatCode>
                <c:ptCount val="4"/>
                <c:pt idx="0">
                  <c:v>0.25</c:v>
                </c:pt>
                <c:pt idx="1">
                  <c:v>0.5</c:v>
                </c:pt>
                <c:pt idx="2">
                  <c:v>0.75</c:v>
                </c:pt>
                <c:pt idx="3">
                  <c:v>1</c:v>
                </c:pt>
              </c:numCache>
            </c:numRef>
          </c:cat>
          <c:val>
            <c:numRef>
              <c:f>'TABLES for report'!$V$79:$V$82</c:f>
              <c:numCache>
                <c:formatCode>0.00%</c:formatCode>
                <c:ptCount val="4"/>
                <c:pt idx="0">
                  <c:v>9.2211266762519933E-3</c:v>
                </c:pt>
                <c:pt idx="1">
                  <c:v>1.844225335250399E-2</c:v>
                </c:pt>
                <c:pt idx="2">
                  <c:v>2.7663380028755988E-2</c:v>
                </c:pt>
                <c:pt idx="3">
                  <c:v>3.6884506705007973E-2</c:v>
                </c:pt>
              </c:numCache>
            </c:numRef>
          </c:val>
          <c:extLst xmlns:c16r2="http://schemas.microsoft.com/office/drawing/2015/06/chart">
            <c:ext xmlns:c16="http://schemas.microsoft.com/office/drawing/2014/chart" uri="{C3380CC4-5D6E-409C-BE32-E72D297353CC}">
              <c16:uniqueId val="{00000000-A28C-47AF-9F26-DFAE7ED4F77E}"/>
            </c:ext>
          </c:extLst>
        </c:ser>
        <c:ser>
          <c:idx val="1"/>
          <c:order val="1"/>
          <c:tx>
            <c:strRef>
              <c:f>'TABLES for report'!$W$78</c:f>
              <c:strCache>
                <c:ptCount val="1"/>
                <c:pt idx="0">
                  <c:v>impact on COC</c:v>
                </c:pt>
              </c:strCache>
            </c:strRef>
          </c:tx>
          <c:spPr>
            <a:solidFill>
              <a:schemeClr val="accent2"/>
            </a:solidFill>
            <a:ln>
              <a:noFill/>
            </a:ln>
            <a:effectLst/>
          </c:spPr>
          <c:invertIfNegative val="0"/>
          <c:dLbls>
            <c:delete val="1"/>
          </c:dLbls>
          <c:cat>
            <c:numRef>
              <c:f>'TABLES for report'!$U$79:$U$82</c:f>
              <c:numCache>
                <c:formatCode>0%</c:formatCode>
                <c:ptCount val="4"/>
                <c:pt idx="0">
                  <c:v>0.25</c:v>
                </c:pt>
                <c:pt idx="1">
                  <c:v>0.5</c:v>
                </c:pt>
                <c:pt idx="2">
                  <c:v>0.75</c:v>
                </c:pt>
                <c:pt idx="3">
                  <c:v>1</c:v>
                </c:pt>
              </c:numCache>
            </c:numRef>
          </c:cat>
          <c:val>
            <c:numRef>
              <c:f>'TABLES for report'!$W$79:$W$82</c:f>
              <c:numCache>
                <c:formatCode>0.00%</c:formatCode>
                <c:ptCount val="4"/>
                <c:pt idx="0">
                  <c:v>-5.5879010937706919E-3</c:v>
                </c:pt>
                <c:pt idx="1">
                  <c:v>-1.4104785276313161E-2</c:v>
                </c:pt>
                <c:pt idx="2">
                  <c:v>-2.453435621735213E-2</c:v>
                </c:pt>
                <c:pt idx="3">
                  <c:v>-3.6196487331842872E-2</c:v>
                </c:pt>
              </c:numCache>
            </c:numRef>
          </c:val>
          <c:extLst xmlns:c16r2="http://schemas.microsoft.com/office/drawing/2015/06/chart">
            <c:ext xmlns:c16="http://schemas.microsoft.com/office/drawing/2014/chart" uri="{C3380CC4-5D6E-409C-BE32-E72D297353CC}">
              <c16:uniqueId val="{00000001-A28C-47AF-9F26-DFAE7ED4F77E}"/>
            </c:ext>
          </c:extLst>
        </c:ser>
        <c:ser>
          <c:idx val="2"/>
          <c:order val="2"/>
          <c:tx>
            <c:strRef>
              <c:f>'TABLES for report'!$X$78</c:f>
              <c:strCache>
                <c:ptCount val="1"/>
                <c:pt idx="0">
                  <c:v>total impact</c:v>
                </c:pt>
              </c:strCache>
            </c:strRef>
          </c:tx>
          <c:spPr>
            <a:solidFill>
              <a:schemeClr val="accent3"/>
            </a:solidFill>
            <a:ln>
              <a:noFill/>
            </a:ln>
            <a:effectLst/>
          </c:spPr>
          <c:invertIfNegative val="0"/>
          <c:dLbls>
            <c:dLbl>
              <c:idx val="0"/>
              <c:layout>
                <c:manualLayout>
                  <c:x val="0"/>
                  <c:y val="-7.2957494896471312E-2"/>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A28C-47AF-9F26-DFAE7ED4F77E}"/>
                </c:ext>
                <c:ext xmlns:c15="http://schemas.microsoft.com/office/drawing/2012/chart" uri="{CE6537A1-D6FC-4f65-9D91-7224C49458BB}"/>
              </c:extLst>
            </c:dLbl>
            <c:dLbl>
              <c:idx val="1"/>
              <c:layout>
                <c:manualLayout>
                  <c:x val="0"/>
                  <c:y val="-6.8254228638086945E-2"/>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A28C-47AF-9F26-DFAE7ED4F77E}"/>
                </c:ext>
                <c:ext xmlns:c15="http://schemas.microsoft.com/office/drawing/2012/chart" uri="{CE6537A1-D6FC-4f65-9D91-7224C49458BB}"/>
              </c:extLst>
            </c:dLbl>
            <c:dLbl>
              <c:idx val="2"/>
              <c:layout>
                <c:manualLayout>
                  <c:x val="-1.0185067526415994E-16"/>
                  <c:y val="-7.1695465150189597E-2"/>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A28C-47AF-9F26-DFAE7ED4F77E}"/>
                </c:ext>
                <c:ext xmlns:c15="http://schemas.microsoft.com/office/drawing/2012/chart" uri="{CE6537A1-D6FC-4f65-9D91-7224C49458BB}"/>
              </c:extLst>
            </c:dLbl>
            <c:dLbl>
              <c:idx val="3"/>
              <c:layout>
                <c:manualLayout>
                  <c:x val="-2.7777777777778798E-3"/>
                  <c:y val="-8.3367964421114021E-2"/>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A28C-47AF-9F26-DFAE7ED4F77E}"/>
                </c:ext>
                <c:ext xmlns:c15="http://schemas.microsoft.com/office/drawing/2012/chart" uri="{CE6537A1-D6FC-4f65-9D91-7224C49458BB}"/>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dk1">
                        <a:lumMod val="65000"/>
                        <a:lumOff val="3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numRef>
              <c:f>'TABLES for report'!$U$79:$U$82</c:f>
              <c:numCache>
                <c:formatCode>0%</c:formatCode>
                <c:ptCount val="4"/>
                <c:pt idx="0">
                  <c:v>0.25</c:v>
                </c:pt>
                <c:pt idx="1">
                  <c:v>0.5</c:v>
                </c:pt>
                <c:pt idx="2">
                  <c:v>0.75</c:v>
                </c:pt>
                <c:pt idx="3">
                  <c:v>1</c:v>
                </c:pt>
              </c:numCache>
            </c:numRef>
          </c:cat>
          <c:val>
            <c:numRef>
              <c:f>'TABLES for report'!$X$79:$X$82</c:f>
              <c:numCache>
                <c:formatCode>0.00%</c:formatCode>
                <c:ptCount val="4"/>
                <c:pt idx="0">
                  <c:v>3.6332255824812545E-3</c:v>
                </c:pt>
                <c:pt idx="1">
                  <c:v>4.3374680761908077E-3</c:v>
                </c:pt>
                <c:pt idx="2">
                  <c:v>3.129023811403786E-3</c:v>
                </c:pt>
                <c:pt idx="3">
                  <c:v>6.8801937316504552E-4</c:v>
                </c:pt>
              </c:numCache>
            </c:numRef>
          </c:val>
          <c:extLst xmlns:c16r2="http://schemas.microsoft.com/office/drawing/2015/06/chart">
            <c:ext xmlns:c16="http://schemas.microsoft.com/office/drawing/2014/chart" uri="{C3380CC4-5D6E-409C-BE32-E72D297353CC}">
              <c16:uniqueId val="{00000006-A28C-47AF-9F26-DFAE7ED4F77E}"/>
            </c:ext>
          </c:extLst>
        </c:ser>
        <c:dLbls>
          <c:dLblPos val="inEnd"/>
          <c:showLegendKey val="0"/>
          <c:showVal val="1"/>
          <c:showCatName val="0"/>
          <c:showSerName val="0"/>
          <c:showPercent val="0"/>
          <c:showBubbleSize val="0"/>
        </c:dLbls>
        <c:gapWidth val="219"/>
        <c:overlap val="-27"/>
        <c:axId val="507368640"/>
        <c:axId val="507369424"/>
      </c:barChart>
      <c:catAx>
        <c:axId val="507368640"/>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GB" sz="1400"/>
                  <a:t>Proportion in equities</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07369424"/>
        <c:crosses val="autoZero"/>
        <c:auto val="1"/>
        <c:lblAlgn val="ctr"/>
        <c:lblOffset val="400"/>
        <c:noMultiLvlLbl val="0"/>
      </c:catAx>
      <c:valAx>
        <c:axId val="5073694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GB" sz="1400"/>
                  <a:t>Impact on S2NBV margin</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07368640"/>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600" b="1" dirty="0">
                <a:latin typeface="Arial" panose="020B0604020202020204" pitchFamily="34" charset="0"/>
                <a:cs typeface="Arial" panose="020B0604020202020204" pitchFamily="34" charset="0"/>
              </a:rPr>
              <a:t>Total</a:t>
            </a:r>
            <a:r>
              <a:rPr lang="en-GB" sz="1600" b="1" baseline="0" dirty="0">
                <a:latin typeface="Arial" panose="020B0604020202020204" pitchFamily="34" charset="0"/>
                <a:cs typeface="Arial" panose="020B0604020202020204" pitchFamily="34" charset="0"/>
              </a:rPr>
              <a:t> i</a:t>
            </a:r>
            <a:r>
              <a:rPr lang="en-GB" sz="1600" b="1" dirty="0">
                <a:latin typeface="Arial" panose="020B0604020202020204" pitchFamily="34" charset="0"/>
                <a:cs typeface="Arial" panose="020B0604020202020204" pitchFamily="34" charset="0"/>
              </a:rPr>
              <a:t>mpact of investing in equities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2"/>
          <c:order val="2"/>
          <c:tx>
            <c:strRef>
              <c:f>'TABLES for report'!$X$78</c:f>
              <c:strCache>
                <c:ptCount val="1"/>
                <c:pt idx="0">
                  <c:v>total impact</c:v>
                </c:pt>
              </c:strCache>
            </c:strRef>
          </c:tx>
          <c:spPr>
            <a:ln w="28575" cap="rnd">
              <a:solidFill>
                <a:schemeClr val="accent3"/>
              </a:solidFill>
              <a:round/>
            </a:ln>
            <a:effectLst/>
          </c:spPr>
          <c:marker>
            <c:symbol val="none"/>
          </c:marker>
          <c:cat>
            <c:numRef>
              <c:f>'TABLES for report'!$U$79:$U$82</c:f>
              <c:numCache>
                <c:formatCode>0%</c:formatCode>
                <c:ptCount val="4"/>
                <c:pt idx="0">
                  <c:v>0.25</c:v>
                </c:pt>
                <c:pt idx="1">
                  <c:v>0.5</c:v>
                </c:pt>
                <c:pt idx="2">
                  <c:v>0.75</c:v>
                </c:pt>
                <c:pt idx="3">
                  <c:v>1</c:v>
                </c:pt>
              </c:numCache>
            </c:numRef>
          </c:cat>
          <c:val>
            <c:numRef>
              <c:f>'TABLES for report'!$X$79:$X$82</c:f>
              <c:numCache>
                <c:formatCode>0.00%</c:formatCode>
                <c:ptCount val="4"/>
                <c:pt idx="0">
                  <c:v>3.6332255824812545E-3</c:v>
                </c:pt>
                <c:pt idx="1">
                  <c:v>4.3374680761908077E-3</c:v>
                </c:pt>
                <c:pt idx="2">
                  <c:v>3.129023811403786E-3</c:v>
                </c:pt>
                <c:pt idx="3">
                  <c:v>6.8801937316504552E-4</c:v>
                </c:pt>
              </c:numCache>
            </c:numRef>
          </c:val>
          <c:smooth val="0"/>
          <c:extLst xmlns:c16r2="http://schemas.microsoft.com/office/drawing/2015/06/chart">
            <c:ext xmlns:c16="http://schemas.microsoft.com/office/drawing/2014/chart" uri="{C3380CC4-5D6E-409C-BE32-E72D297353CC}">
              <c16:uniqueId val="{00000000-F4A9-49DA-961C-9659469CAFF4}"/>
            </c:ext>
          </c:extLst>
        </c:ser>
        <c:dLbls>
          <c:showLegendKey val="0"/>
          <c:showVal val="0"/>
          <c:showCatName val="0"/>
          <c:showSerName val="0"/>
          <c:showPercent val="0"/>
          <c:showBubbleSize val="0"/>
        </c:dLbls>
        <c:smooth val="0"/>
        <c:axId val="476370840"/>
        <c:axId val="476368488"/>
        <c:extLst xmlns:c16r2="http://schemas.microsoft.com/office/drawing/2015/06/chart">
          <c:ext xmlns:c15="http://schemas.microsoft.com/office/drawing/2012/chart" uri="{02D57815-91ED-43cb-92C2-25804820EDAC}">
            <c15:filteredLineSeries>
              <c15:ser>
                <c:idx val="0"/>
                <c:order val="0"/>
                <c:tx>
                  <c:strRef>
                    <c:extLst xmlns:c16r2="http://schemas.microsoft.com/office/drawing/2015/06/chart">
                      <c:ext uri="{02D57815-91ED-43cb-92C2-25804820EDAC}">
                        <c15:formulaRef>
                          <c15:sqref>'TABLES for report'!$V$78</c15:sqref>
                        </c15:formulaRef>
                      </c:ext>
                    </c:extLst>
                    <c:strCache>
                      <c:ptCount val="1"/>
                      <c:pt idx="0">
                        <c:v>uplift</c:v>
                      </c:pt>
                    </c:strCache>
                  </c:strRef>
                </c:tx>
                <c:spPr>
                  <a:ln w="28575" cap="rnd">
                    <a:solidFill>
                      <a:schemeClr val="accent1"/>
                    </a:solidFill>
                    <a:round/>
                  </a:ln>
                  <a:effectLst/>
                </c:spPr>
                <c:marker>
                  <c:symbol val="none"/>
                </c:marker>
                <c:cat>
                  <c:numRef>
                    <c:extLst xmlns:c16r2="http://schemas.microsoft.com/office/drawing/2015/06/chart">
                      <c:ext uri="{02D57815-91ED-43cb-92C2-25804820EDAC}">
                        <c15:formulaRef>
                          <c15:sqref>'TABLES for report'!$U$79:$U$82</c15:sqref>
                        </c15:formulaRef>
                      </c:ext>
                    </c:extLst>
                    <c:numCache>
                      <c:formatCode>0%</c:formatCode>
                      <c:ptCount val="4"/>
                      <c:pt idx="0">
                        <c:v>0.25</c:v>
                      </c:pt>
                      <c:pt idx="1">
                        <c:v>0.5</c:v>
                      </c:pt>
                      <c:pt idx="2">
                        <c:v>0.75</c:v>
                      </c:pt>
                      <c:pt idx="3">
                        <c:v>1</c:v>
                      </c:pt>
                    </c:numCache>
                  </c:numRef>
                </c:cat>
                <c:val>
                  <c:numRef>
                    <c:extLst xmlns:c16r2="http://schemas.microsoft.com/office/drawing/2015/06/chart">
                      <c:ext uri="{02D57815-91ED-43cb-92C2-25804820EDAC}">
                        <c15:formulaRef>
                          <c15:sqref>'TABLES for report'!$V$79:$V$82</c15:sqref>
                        </c15:formulaRef>
                      </c:ext>
                    </c:extLst>
                    <c:numCache>
                      <c:formatCode>0.00%</c:formatCode>
                      <c:ptCount val="4"/>
                      <c:pt idx="0">
                        <c:v>9.2211266762519933E-3</c:v>
                      </c:pt>
                      <c:pt idx="1">
                        <c:v>1.844225335250399E-2</c:v>
                      </c:pt>
                      <c:pt idx="2">
                        <c:v>2.7663380028755988E-2</c:v>
                      </c:pt>
                      <c:pt idx="3">
                        <c:v>3.6884506705007973E-2</c:v>
                      </c:pt>
                    </c:numCache>
                  </c:numRef>
                </c:val>
                <c:smooth val="0"/>
                <c:extLst xmlns:c16r2="http://schemas.microsoft.com/office/drawing/2015/06/chart">
                  <c:ext xmlns:c16="http://schemas.microsoft.com/office/drawing/2014/chart" uri="{C3380CC4-5D6E-409C-BE32-E72D297353CC}">
                    <c16:uniqueId val="{00000001-F4A9-49DA-961C-9659469CAFF4}"/>
                  </c:ext>
                </c:extLst>
              </c15:ser>
            </c15:filteredLineSeries>
            <c15:filteredLineSeries>
              <c15:ser>
                <c:idx val="1"/>
                <c:order val="1"/>
                <c:tx>
                  <c:strRef>
                    <c:extLst xmlns:c16r2="http://schemas.microsoft.com/office/drawing/2015/06/chart" xmlns:c15="http://schemas.microsoft.com/office/drawing/2012/chart">
                      <c:ext xmlns:c15="http://schemas.microsoft.com/office/drawing/2012/chart" uri="{02D57815-91ED-43cb-92C2-25804820EDAC}">
                        <c15:formulaRef>
                          <c15:sqref>'TABLES for report'!$W$78</c15:sqref>
                        </c15:formulaRef>
                      </c:ext>
                    </c:extLst>
                    <c:strCache>
                      <c:ptCount val="1"/>
                      <c:pt idx="0">
                        <c:v>impact on COC</c:v>
                      </c:pt>
                    </c:strCache>
                  </c:strRef>
                </c:tx>
                <c:spPr>
                  <a:ln w="28575" cap="rnd">
                    <a:solidFill>
                      <a:schemeClr val="accent2"/>
                    </a:solidFill>
                    <a:round/>
                  </a:ln>
                  <a:effectLst/>
                </c:spPr>
                <c:marker>
                  <c:symbol val="none"/>
                </c:marker>
                <c:cat>
                  <c:numRef>
                    <c:extLst xmlns:c16r2="http://schemas.microsoft.com/office/drawing/2015/06/chart" xmlns:c15="http://schemas.microsoft.com/office/drawing/2012/chart">
                      <c:ext xmlns:c15="http://schemas.microsoft.com/office/drawing/2012/chart" uri="{02D57815-91ED-43cb-92C2-25804820EDAC}">
                        <c15:formulaRef>
                          <c15:sqref>'TABLES for report'!$U$79:$U$82</c15:sqref>
                        </c15:formulaRef>
                      </c:ext>
                    </c:extLst>
                    <c:numCache>
                      <c:formatCode>0%</c:formatCode>
                      <c:ptCount val="4"/>
                      <c:pt idx="0">
                        <c:v>0.25</c:v>
                      </c:pt>
                      <c:pt idx="1">
                        <c:v>0.5</c:v>
                      </c:pt>
                      <c:pt idx="2">
                        <c:v>0.75</c:v>
                      </c:pt>
                      <c:pt idx="3">
                        <c:v>1</c:v>
                      </c:pt>
                    </c:numCache>
                  </c:numRef>
                </c:cat>
                <c:val>
                  <c:numRef>
                    <c:extLst xmlns:c16r2="http://schemas.microsoft.com/office/drawing/2015/06/chart" xmlns:c15="http://schemas.microsoft.com/office/drawing/2012/chart">
                      <c:ext xmlns:c15="http://schemas.microsoft.com/office/drawing/2012/chart" uri="{02D57815-91ED-43cb-92C2-25804820EDAC}">
                        <c15:formulaRef>
                          <c15:sqref>'TABLES for report'!$W$79:$W$82</c15:sqref>
                        </c15:formulaRef>
                      </c:ext>
                    </c:extLst>
                    <c:numCache>
                      <c:formatCode>0.00%</c:formatCode>
                      <c:ptCount val="4"/>
                      <c:pt idx="0">
                        <c:v>-5.5879010937706919E-3</c:v>
                      </c:pt>
                      <c:pt idx="1">
                        <c:v>-1.4104785276313161E-2</c:v>
                      </c:pt>
                      <c:pt idx="2">
                        <c:v>-2.453435621735213E-2</c:v>
                      </c:pt>
                      <c:pt idx="3">
                        <c:v>-3.6196487331842872E-2</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2-F4A9-49DA-961C-9659469CAFF4}"/>
                  </c:ext>
                </c:extLst>
              </c15:ser>
            </c15:filteredLineSeries>
          </c:ext>
        </c:extLst>
      </c:lineChart>
      <c:catAx>
        <c:axId val="476370840"/>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GB" sz="1400" dirty="0"/>
                  <a:t>Proportion </a:t>
                </a:r>
                <a:r>
                  <a:rPr lang="en-GB" sz="1400" dirty="0" smtClean="0"/>
                  <a:t>in </a:t>
                </a:r>
                <a:r>
                  <a:rPr lang="en-GB" sz="1400" dirty="0"/>
                  <a:t>equities</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76368488"/>
        <c:crosses val="autoZero"/>
        <c:auto val="1"/>
        <c:lblAlgn val="ctr"/>
        <c:lblOffset val="100"/>
        <c:noMultiLvlLbl val="0"/>
      </c:catAx>
      <c:valAx>
        <c:axId val="4763684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GB" sz="1400"/>
                  <a:t>Impact on S2NBV margin</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76370840"/>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Sheet1!$B$25</c:f>
              <c:strCache>
                <c:ptCount val="1"/>
                <c:pt idx="0">
                  <c:v>interest on OF</c:v>
                </c:pt>
              </c:strCache>
            </c:strRef>
          </c:tx>
          <c:spPr>
            <a:solidFill>
              <a:schemeClr val="accent1"/>
            </a:solidFill>
            <a:ln>
              <a:noFill/>
            </a:ln>
            <a:effectLst/>
          </c:spPr>
          <c:invertIfNegative val="0"/>
          <c:cat>
            <c:numRef>
              <c:f>Sheet1!$C$24:$W$24</c:f>
              <c:numCache>
                <c:formatCode>General</c:formatCode>
                <c:ptCount val="2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numCache>
            </c:numRef>
          </c:cat>
          <c:val>
            <c:numRef>
              <c:f>Sheet1!$C$25:$W$25</c:f>
              <c:numCache>
                <c:formatCode>0.0</c:formatCode>
                <c:ptCount val="21"/>
                <c:pt idx="1">
                  <c:v>0.2</c:v>
                </c:pt>
                <c:pt idx="2">
                  <c:v>0.18410999999999997</c:v>
                </c:pt>
                <c:pt idx="3">
                  <c:v>0.16901298000000001</c:v>
                </c:pt>
                <c:pt idx="4">
                  <c:v>0.15467504553000003</c:v>
                </c:pt>
                <c:pt idx="5">
                  <c:v>0.14106364152335998</c:v>
                </c:pt>
                <c:pt idx="6">
                  <c:v>0.12814750184637735</c:v>
                </c:pt>
                <c:pt idx="7">
                  <c:v>0.11589660066986367</c:v>
                </c:pt>
                <c:pt idx="8">
                  <c:v>0.1042821056170195</c:v>
                </c:pt>
                <c:pt idx="9">
                  <c:v>9.3276332624207897E-2</c:v>
                </c:pt>
                <c:pt idx="10">
                  <c:v>8.2852702453452665E-2</c:v>
                </c:pt>
                <c:pt idx="11">
                  <c:v>7.2985698797632378E-2</c:v>
                </c:pt>
                <c:pt idx="12">
                  <c:v>6.3650827921415201E-2</c:v>
                </c:pt>
                <c:pt idx="13">
                  <c:v>5.4824579782978965E-2</c:v>
                </c:pt>
                <c:pt idx="14">
                  <c:v>4.6484390583493282E-2</c:v>
                </c:pt>
                <c:pt idx="15">
                  <c:v>3.8608606693204262E-2</c:v>
                </c:pt>
                <c:pt idx="16">
                  <c:v>3.1176449904762461E-2</c:v>
                </c:pt>
                <c:pt idx="17">
                  <c:v>2.4167983966171855E-2</c:v>
                </c:pt>
                <c:pt idx="18">
                  <c:v>1.7564082347415397E-2</c:v>
                </c:pt>
                <c:pt idx="19">
                  <c:v>1.1346397196430345E-2</c:v>
                </c:pt>
                <c:pt idx="20">
                  <c:v>5.4973294416705018E-3</c:v>
                </c:pt>
              </c:numCache>
            </c:numRef>
          </c:val>
          <c:extLst xmlns:c16r2="http://schemas.microsoft.com/office/drawing/2015/06/chart">
            <c:ext xmlns:c16="http://schemas.microsoft.com/office/drawing/2014/chart" uri="{C3380CC4-5D6E-409C-BE32-E72D297353CC}">
              <c16:uniqueId val="{00000000-9BA0-4205-8ED1-523CECCBBBC9}"/>
            </c:ext>
          </c:extLst>
        </c:ser>
        <c:ser>
          <c:idx val="1"/>
          <c:order val="1"/>
          <c:tx>
            <c:strRef>
              <c:f>Sheet1!$B$26</c:f>
              <c:strCache>
                <c:ptCount val="1"/>
                <c:pt idx="0">
                  <c:v>interest on RM</c:v>
                </c:pt>
              </c:strCache>
            </c:strRef>
          </c:tx>
          <c:spPr>
            <a:solidFill>
              <a:schemeClr val="accent2"/>
            </a:solidFill>
            <a:ln>
              <a:noFill/>
            </a:ln>
            <a:effectLst/>
          </c:spPr>
          <c:invertIfNegative val="0"/>
          <c:cat>
            <c:numRef>
              <c:f>Sheet1!$C$24:$W$24</c:f>
              <c:numCache>
                <c:formatCode>General</c:formatCode>
                <c:ptCount val="2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numCache>
            </c:numRef>
          </c:cat>
          <c:val>
            <c:numRef>
              <c:f>Sheet1!$C$26:$W$26</c:f>
              <c:numCache>
                <c:formatCode>0.0</c:formatCode>
                <c:ptCount val="21"/>
                <c:pt idx="1">
                  <c:v>9.1896853244262403E-2</c:v>
                </c:pt>
                <c:pt idx="2">
                  <c:v>8.1734790309147626E-2</c:v>
                </c:pt>
                <c:pt idx="3">
                  <c:v>7.2322886115330567E-2</c:v>
                </c:pt>
                <c:pt idx="4">
                  <c:v>6.3628565037637183E-2</c:v>
                </c:pt>
                <c:pt idx="5">
                  <c:v>5.562063360658992E-2</c:v>
                </c:pt>
                <c:pt idx="6">
                  <c:v>4.8269227787320131E-2</c:v>
                </c:pt>
                <c:pt idx="7">
                  <c:v>4.1545762232283893E-2</c:v>
                </c:pt>
                <c:pt idx="8">
                  <c:v>3.5422881436737753E-2</c:v>
                </c:pt>
                <c:pt idx="9">
                  <c:v>2.9874412728451337E-2</c:v>
                </c:pt>
                <c:pt idx="10">
                  <c:v>2.4875321025567901E-2</c:v>
                </c:pt>
                <c:pt idx="11">
                  <c:v>2.040166529887209E-2</c:v>
                </c:pt>
                <c:pt idx="12">
                  <c:v>1.6430556676991594E-2</c:v>
                </c:pt>
                <c:pt idx="13">
                  <c:v>1.2940118135246511E-2</c:v>
                </c:pt>
                <c:pt idx="14">
                  <c:v>9.9094457109727037E-3</c:v>
                </c:pt>
                <c:pt idx="15">
                  <c:v>7.3185711901825601E-3</c:v>
                </c:pt>
                <c:pt idx="16">
                  <c:v>5.1484262123939559E-3</c:v>
                </c:pt>
                <c:pt idx="17">
                  <c:v>3.3808077423560885E-3</c:v>
                </c:pt>
                <c:pt idx="18">
                  <c:v>1.9983448592328984E-3</c:v>
                </c:pt>
                <c:pt idx="19">
                  <c:v>9.8446681557263268E-4</c:v>
                </c:pt>
                <c:pt idx="20">
                  <c:v>3.2337232009826484E-4</c:v>
                </c:pt>
              </c:numCache>
            </c:numRef>
          </c:val>
          <c:extLst xmlns:c16r2="http://schemas.microsoft.com/office/drawing/2015/06/chart">
            <c:ext xmlns:c16="http://schemas.microsoft.com/office/drawing/2014/chart" uri="{C3380CC4-5D6E-409C-BE32-E72D297353CC}">
              <c16:uniqueId val="{00000001-9BA0-4205-8ED1-523CECCBBBC9}"/>
            </c:ext>
          </c:extLst>
        </c:ser>
        <c:ser>
          <c:idx val="2"/>
          <c:order val="2"/>
          <c:tx>
            <c:strRef>
              <c:f>Sheet1!$B$27</c:f>
              <c:strCache>
                <c:ptCount val="1"/>
                <c:pt idx="0">
                  <c:v>release of SCR</c:v>
                </c:pt>
              </c:strCache>
            </c:strRef>
          </c:tx>
          <c:spPr>
            <a:solidFill>
              <a:schemeClr val="accent3"/>
            </a:solidFill>
            <a:ln>
              <a:noFill/>
            </a:ln>
            <a:effectLst/>
          </c:spPr>
          <c:invertIfNegative val="0"/>
          <c:cat>
            <c:numRef>
              <c:f>Sheet1!$C$24:$W$24</c:f>
              <c:numCache>
                <c:formatCode>General</c:formatCode>
                <c:ptCount val="2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numCache>
            </c:numRef>
          </c:cat>
          <c:val>
            <c:numRef>
              <c:f>Sheet1!$C$27:$W$27</c:f>
              <c:numCache>
                <c:formatCode>0.0</c:formatCode>
                <c:ptCount val="21"/>
                <c:pt idx="1">
                  <c:v>0.79450000000000109</c:v>
                </c:pt>
                <c:pt idx="2">
                  <c:v>0.75485099999999861</c:v>
                </c:pt>
                <c:pt idx="3">
                  <c:v>0.71689672349999967</c:v>
                </c:pt>
                <c:pt idx="4">
                  <c:v>0.68057020033200111</c:v>
                </c:pt>
                <c:pt idx="5">
                  <c:v>0.64580698384913138</c:v>
                </c:pt>
                <c:pt idx="6">
                  <c:v>0.61254505882568466</c:v>
                </c:pt>
                <c:pt idx="7">
                  <c:v>0.58072475264220813</c:v>
                </c:pt>
                <c:pt idx="8">
                  <c:v>0.55028864964058055</c:v>
                </c:pt>
                <c:pt idx="9">
                  <c:v>0.52118150853776157</c:v>
                </c:pt>
                <c:pt idx="10">
                  <c:v>0.49335018279101428</c:v>
                </c:pt>
                <c:pt idx="11">
                  <c:v>0.4667435438108587</c:v>
                </c:pt>
                <c:pt idx="12">
                  <c:v>0.44131240692181217</c:v>
                </c:pt>
                <c:pt idx="13">
                  <c:v>0.41700945997428418</c:v>
                </c:pt>
                <c:pt idx="14">
                  <c:v>0.39378919451445071</c:v>
                </c:pt>
                <c:pt idx="15">
                  <c:v>0.37160783942209008</c:v>
                </c:pt>
                <c:pt idx="16">
                  <c:v>0.35042329692953045</c:v>
                </c:pt>
                <c:pt idx="17">
                  <c:v>0.33019508093782279</c:v>
                </c:pt>
                <c:pt idx="18">
                  <c:v>0.31088425754925264</c:v>
                </c:pt>
                <c:pt idx="19">
                  <c:v>0.29245338773799212</c:v>
                </c:pt>
                <c:pt idx="20">
                  <c:v>0.27486647208352488</c:v>
                </c:pt>
              </c:numCache>
            </c:numRef>
          </c:val>
          <c:extLst xmlns:c16r2="http://schemas.microsoft.com/office/drawing/2015/06/chart">
            <c:ext xmlns:c16="http://schemas.microsoft.com/office/drawing/2014/chart" uri="{C3380CC4-5D6E-409C-BE32-E72D297353CC}">
              <c16:uniqueId val="{00000002-9BA0-4205-8ED1-523CECCBBBC9}"/>
            </c:ext>
          </c:extLst>
        </c:ser>
        <c:ser>
          <c:idx val="3"/>
          <c:order val="3"/>
          <c:tx>
            <c:strRef>
              <c:f>Sheet1!$B$28</c:f>
              <c:strCache>
                <c:ptCount val="1"/>
                <c:pt idx="0">
                  <c:v>release of RM</c:v>
                </c:pt>
              </c:strCache>
            </c:strRef>
          </c:tx>
          <c:spPr>
            <a:solidFill>
              <a:schemeClr val="accent4"/>
            </a:solidFill>
            <a:ln>
              <a:noFill/>
            </a:ln>
            <a:effectLst/>
          </c:spPr>
          <c:invertIfNegative val="0"/>
          <c:cat>
            <c:numRef>
              <c:f>Sheet1!$C$24:$W$24</c:f>
              <c:numCache>
                <c:formatCode>General</c:formatCode>
                <c:ptCount val="2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numCache>
            </c:numRef>
          </c:cat>
          <c:val>
            <c:numRef>
              <c:f>Sheet1!$C$28:$W$28</c:f>
              <c:numCache>
                <c:formatCode>0.0</c:formatCode>
                <c:ptCount val="21"/>
                <c:pt idx="1">
                  <c:v>0.50810314675573842</c:v>
                </c:pt>
                <c:pt idx="2">
                  <c:v>0.470595209690853</c:v>
                </c:pt>
                <c:pt idx="3">
                  <c:v>0.43471605388466905</c:v>
                </c:pt>
                <c:pt idx="4">
                  <c:v>0.40039657155236341</c:v>
                </c:pt>
                <c:pt idx="5">
                  <c:v>0.36757029096348948</c:v>
                </c:pt>
                <c:pt idx="6">
                  <c:v>0.33617327775181183</c:v>
                </c:pt>
                <c:pt idx="7">
                  <c:v>0.30614403977730698</c:v>
                </c:pt>
                <c:pt idx="8">
                  <c:v>0.2774234354143208</c:v>
                </c:pt>
                <c:pt idx="9">
                  <c:v>0.24995458514417179</c:v>
                </c:pt>
                <c:pt idx="10">
                  <c:v>0.22368278633479055</c:v>
                </c:pt>
                <c:pt idx="11">
                  <c:v>0.19855543109402485</c:v>
                </c:pt>
                <c:pt idx="12">
                  <c:v>0.17452192708725411</c:v>
                </c:pt>
                <c:pt idx="13">
                  <c:v>0.15153362121369035</c:v>
                </c:pt>
                <c:pt idx="14">
                  <c:v>0.12954372603950715</c:v>
                </c:pt>
                <c:pt idx="15">
                  <c:v>0.1085072488894302</c:v>
                </c:pt>
                <c:pt idx="16">
                  <c:v>8.8380923501893388E-2</c:v>
                </c:pt>
                <c:pt idx="17">
                  <c:v>6.9123144156159499E-2</c:v>
                </c:pt>
                <c:pt idx="18">
                  <c:v>5.0693902183013284E-2</c:v>
                </c:pt>
                <c:pt idx="19">
                  <c:v>3.3054724773718396E-2</c:v>
                </c:pt>
                <c:pt idx="20">
                  <c:v>1.616861600491324E-2</c:v>
                </c:pt>
              </c:numCache>
            </c:numRef>
          </c:val>
          <c:extLst xmlns:c16r2="http://schemas.microsoft.com/office/drawing/2015/06/chart">
            <c:ext xmlns:c16="http://schemas.microsoft.com/office/drawing/2014/chart" uri="{C3380CC4-5D6E-409C-BE32-E72D297353CC}">
              <c16:uniqueId val="{00000003-9BA0-4205-8ED1-523CECCBBBC9}"/>
            </c:ext>
          </c:extLst>
        </c:ser>
        <c:ser>
          <c:idx val="4"/>
          <c:order val="4"/>
          <c:tx>
            <c:strRef>
              <c:f>Sheet1!$B$29</c:f>
              <c:strCache>
                <c:ptCount val="1"/>
                <c:pt idx="0">
                  <c:v>initial OF - SCR</c:v>
                </c:pt>
              </c:strCache>
            </c:strRef>
          </c:tx>
          <c:spPr>
            <a:solidFill>
              <a:schemeClr val="accent5"/>
            </a:solidFill>
            <a:ln>
              <a:noFill/>
            </a:ln>
            <a:effectLst/>
          </c:spPr>
          <c:invertIfNegative val="0"/>
          <c:cat>
            <c:numRef>
              <c:f>Sheet1!$C$24:$W$24</c:f>
              <c:numCache>
                <c:formatCode>General</c:formatCode>
                <c:ptCount val="2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numCache>
            </c:numRef>
          </c:cat>
          <c:val>
            <c:numRef>
              <c:f>Sheet1!$C$29:$W$29</c:f>
              <c:numCache>
                <c:formatCode>0.0</c:formatCode>
                <c:ptCount val="21"/>
                <c:pt idx="0">
                  <c:v>2</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numCache>
            </c:numRef>
          </c:val>
          <c:extLst xmlns:c16r2="http://schemas.microsoft.com/office/drawing/2015/06/chart">
            <c:ext xmlns:c16="http://schemas.microsoft.com/office/drawing/2014/chart" uri="{C3380CC4-5D6E-409C-BE32-E72D297353CC}">
              <c16:uniqueId val="{00000004-9BA0-4205-8ED1-523CECCBBBC9}"/>
            </c:ext>
          </c:extLst>
        </c:ser>
        <c:dLbls>
          <c:showLegendKey val="0"/>
          <c:showVal val="0"/>
          <c:showCatName val="0"/>
          <c:showSerName val="0"/>
          <c:showPercent val="0"/>
          <c:showBubbleSize val="0"/>
        </c:dLbls>
        <c:gapWidth val="150"/>
        <c:overlap val="100"/>
        <c:axId val="474528144"/>
        <c:axId val="474528536"/>
      </c:barChart>
      <c:catAx>
        <c:axId val="474528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74528536"/>
        <c:crosses val="autoZero"/>
        <c:auto val="1"/>
        <c:lblAlgn val="ctr"/>
        <c:lblOffset val="100"/>
        <c:noMultiLvlLbl val="0"/>
      </c:catAx>
      <c:valAx>
        <c:axId val="474528536"/>
        <c:scaling>
          <c:orientation val="minMax"/>
        </c:scaling>
        <c:delete val="1"/>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47452814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600" b="1" dirty="0"/>
              <a:t>Variation by min</a:t>
            </a:r>
            <a:r>
              <a:rPr lang="en-GB" sz="1600" b="1" baseline="0" dirty="0"/>
              <a:t> </a:t>
            </a:r>
            <a:r>
              <a:rPr lang="en-GB" sz="1600" b="1" baseline="0" dirty="0" err="1"/>
              <a:t>gtee</a:t>
            </a:r>
            <a:r>
              <a:rPr lang="en-GB" sz="1600" b="1" baseline="0" dirty="0"/>
              <a:t> %</a:t>
            </a:r>
            <a:endParaRPr lang="en-GB" sz="1600" b="1"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'graphs for white paper'!$C$3</c:f>
              <c:strCache>
                <c:ptCount val="1"/>
                <c:pt idx="0">
                  <c:v>shareholders' ppn of additional returns %</c:v>
                </c:pt>
              </c:strCache>
            </c:strRef>
          </c:tx>
          <c:spPr>
            <a:solidFill>
              <a:schemeClr val="accent1">
                <a:lumMod val="60000"/>
                <a:lumOff val="40000"/>
              </a:schemeClr>
            </a:solidFill>
            <a:ln>
              <a:noFill/>
            </a:ln>
            <a:effectLst/>
          </c:spPr>
          <c:invertIfNegative val="0"/>
          <c:cat>
            <c:strRef>
              <c:f>'graphs for white paper'!$B$4:$B$10</c:f>
              <c:strCache>
                <c:ptCount val="5"/>
                <c:pt idx="0">
                  <c:v>0 ; 80</c:v>
                </c:pt>
                <c:pt idx="1">
                  <c:v>1 ; 80</c:v>
                </c:pt>
                <c:pt idx="2">
                  <c:v>2 ; 80</c:v>
                </c:pt>
                <c:pt idx="3">
                  <c:v>3 ; 80</c:v>
                </c:pt>
                <c:pt idx="4">
                  <c:v>4 ; 80</c:v>
                </c:pt>
              </c:strCache>
            </c:strRef>
          </c:cat>
          <c:val>
            <c:numRef>
              <c:f>'graphs for white paper'!$C$4:$C$10</c:f>
              <c:numCache>
                <c:formatCode>0</c:formatCode>
                <c:ptCount val="5"/>
                <c:pt idx="0">
                  <c:v>37.80074781345202</c:v>
                </c:pt>
                <c:pt idx="1">
                  <c:v>41.729875888571286</c:v>
                </c:pt>
                <c:pt idx="2">
                  <c:v>58.838285851629109</c:v>
                </c:pt>
                <c:pt idx="3">
                  <c:v>93.029515078909284</c:v>
                </c:pt>
                <c:pt idx="4">
                  <c:v>100</c:v>
                </c:pt>
              </c:numCache>
            </c:numRef>
          </c:val>
        </c:ser>
        <c:ser>
          <c:idx val="1"/>
          <c:order val="1"/>
          <c:tx>
            <c:strRef>
              <c:f>'graphs for white paper'!$D$3</c:f>
              <c:strCache>
                <c:ptCount val="1"/>
                <c:pt idx="0">
                  <c:v>LACTP %</c:v>
                </c:pt>
              </c:strCache>
            </c:strRef>
          </c:tx>
          <c:spPr>
            <a:solidFill>
              <a:schemeClr val="bg1">
                <a:lumMod val="65000"/>
              </a:schemeClr>
            </a:solidFill>
            <a:ln>
              <a:noFill/>
            </a:ln>
            <a:effectLst/>
          </c:spPr>
          <c:invertIfNegative val="0"/>
          <c:cat>
            <c:strRef>
              <c:f>'graphs for white paper'!$B$4:$B$10</c:f>
              <c:strCache>
                <c:ptCount val="5"/>
                <c:pt idx="0">
                  <c:v>0 ; 80</c:v>
                </c:pt>
                <c:pt idx="1">
                  <c:v>1 ; 80</c:v>
                </c:pt>
                <c:pt idx="2">
                  <c:v>2 ; 80</c:v>
                </c:pt>
                <c:pt idx="3">
                  <c:v>3 ; 80</c:v>
                </c:pt>
                <c:pt idx="4">
                  <c:v>4 ; 80</c:v>
                </c:pt>
              </c:strCache>
            </c:strRef>
          </c:cat>
          <c:val>
            <c:numRef>
              <c:f>'graphs for white paper'!$D$4:$D$10</c:f>
              <c:numCache>
                <c:formatCode>0</c:formatCode>
                <c:ptCount val="5"/>
                <c:pt idx="0">
                  <c:v>60.87318700939165</c:v>
                </c:pt>
                <c:pt idx="1">
                  <c:v>27.944398995972104</c:v>
                </c:pt>
                <c:pt idx="2" formatCode="0.0">
                  <c:v>0</c:v>
                </c:pt>
                <c:pt idx="3" formatCode="0.0">
                  <c:v>0</c:v>
                </c:pt>
                <c:pt idx="4" formatCode="0.0">
                  <c:v>0</c:v>
                </c:pt>
              </c:numCache>
            </c:numRef>
          </c:val>
        </c:ser>
        <c:dLbls>
          <c:showLegendKey val="0"/>
          <c:showVal val="0"/>
          <c:showCatName val="0"/>
          <c:showSerName val="0"/>
          <c:showPercent val="0"/>
          <c:showBubbleSize val="0"/>
        </c:dLbls>
        <c:gapWidth val="300"/>
        <c:axId val="432119504"/>
        <c:axId val="432114800"/>
      </c:barChart>
      <c:lineChart>
        <c:grouping val="standard"/>
        <c:varyColors val="0"/>
        <c:ser>
          <c:idx val="2"/>
          <c:order val="2"/>
          <c:tx>
            <c:strRef>
              <c:f>'graphs for white paper'!$E$3</c:f>
              <c:strCache>
                <c:ptCount val="1"/>
                <c:pt idx="0">
                  <c:v>impact on S2AV of investing in risky assets</c:v>
                </c:pt>
              </c:strCache>
            </c:strRef>
          </c:tx>
          <c:spPr>
            <a:ln w="28575" cap="rnd">
              <a:solidFill>
                <a:schemeClr val="accent5"/>
              </a:solidFill>
              <a:round/>
            </a:ln>
            <a:effectLst/>
          </c:spPr>
          <c:marker>
            <c:symbol val="none"/>
          </c:marker>
          <c:cat>
            <c:strRef>
              <c:f>'graphs for white paper'!$B$4:$B$8</c:f>
              <c:strCache>
                <c:ptCount val="3"/>
                <c:pt idx="0">
                  <c:v>0 ; 80</c:v>
                </c:pt>
                <c:pt idx="1">
                  <c:v>1 ; 80</c:v>
                </c:pt>
                <c:pt idx="2">
                  <c:v>2 ; 80</c:v>
                </c:pt>
              </c:strCache>
            </c:strRef>
          </c:cat>
          <c:val>
            <c:numRef>
              <c:f>'graphs for white paper'!$E$4:$E$10</c:f>
              <c:numCache>
                <c:formatCode>0.0</c:formatCode>
                <c:ptCount val="5"/>
                <c:pt idx="0">
                  <c:v>1.1251378729134771</c:v>
                </c:pt>
                <c:pt idx="1">
                  <c:v>-3.6990534521620386</c:v>
                </c:pt>
                <c:pt idx="2">
                  <c:v>-7.715317165327999</c:v>
                </c:pt>
                <c:pt idx="3">
                  <c:v>-3.4818192616794197</c:v>
                </c:pt>
                <c:pt idx="4">
                  <c:v>-3.5432623546430708</c:v>
                </c:pt>
              </c:numCache>
            </c:numRef>
          </c:val>
          <c:smooth val="0"/>
        </c:ser>
        <c:dLbls>
          <c:showLegendKey val="0"/>
          <c:showVal val="0"/>
          <c:showCatName val="0"/>
          <c:showSerName val="0"/>
          <c:showPercent val="0"/>
          <c:showBubbleSize val="0"/>
        </c:dLbls>
        <c:marker val="1"/>
        <c:smooth val="0"/>
        <c:axId val="432112056"/>
        <c:axId val="432115976"/>
      </c:lineChart>
      <c:catAx>
        <c:axId val="432119504"/>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GB" sz="1400"/>
                  <a:t>min gtee %; profit sharing %</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32114800"/>
        <c:crosses val="autoZero"/>
        <c:auto val="1"/>
        <c:lblAlgn val="ctr"/>
        <c:lblOffset val="100"/>
        <c:noMultiLvlLbl val="0"/>
      </c:catAx>
      <c:valAx>
        <c:axId val="432114800"/>
        <c:scaling>
          <c:orientation val="minMax"/>
          <c:max val="10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GB" sz="1400"/>
                  <a:t>SH ppn, LACTP (%)</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32119504"/>
        <c:crosses val="autoZero"/>
        <c:crossBetween val="between"/>
      </c:valAx>
      <c:valAx>
        <c:axId val="432115976"/>
        <c:scaling>
          <c:orientation val="minMax"/>
        </c:scaling>
        <c:delete val="0"/>
        <c:axPos val="r"/>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GB" sz="1400"/>
                  <a:t>Impact on S2AV (amount)</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32112056"/>
        <c:crosses val="max"/>
        <c:crossBetween val="between"/>
      </c:valAx>
      <c:catAx>
        <c:axId val="432112056"/>
        <c:scaling>
          <c:orientation val="minMax"/>
        </c:scaling>
        <c:delete val="1"/>
        <c:axPos val="b"/>
        <c:numFmt formatCode="General" sourceLinked="1"/>
        <c:majorTickMark val="out"/>
        <c:minorTickMark val="none"/>
        <c:tickLblPos val="nextTo"/>
        <c:crossAx val="432115976"/>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600" b="1" dirty="0"/>
              <a:t>Variation by % in</a:t>
            </a:r>
            <a:r>
              <a:rPr lang="en-GB" sz="1600" b="1" baseline="0" dirty="0"/>
              <a:t> risky assets (1% guarantee)</a:t>
            </a:r>
            <a:endParaRPr lang="en-GB" sz="1600" b="1"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1"/>
          <c:order val="1"/>
          <c:tx>
            <c:strRef>
              <c:f>'graphs for white paper'!$C$18</c:f>
              <c:strCache>
                <c:ptCount val="1"/>
                <c:pt idx="0">
                  <c:v>shareholders' ppn of additional returns %</c:v>
                </c:pt>
              </c:strCache>
            </c:strRef>
          </c:tx>
          <c:spPr>
            <a:solidFill>
              <a:schemeClr val="accent1">
                <a:lumMod val="60000"/>
                <a:lumOff val="40000"/>
              </a:schemeClr>
            </a:solidFill>
            <a:ln>
              <a:noFill/>
            </a:ln>
            <a:effectLst/>
          </c:spPr>
          <c:invertIfNegative val="0"/>
          <c:cat>
            <c:numRef>
              <c:f>'graphs for white paper'!$B$19:$B$25</c:f>
              <c:numCache>
                <c:formatCode>General</c:formatCode>
                <c:ptCount val="7"/>
                <c:pt idx="0">
                  <c:v>0</c:v>
                </c:pt>
                <c:pt idx="1">
                  <c:v>10</c:v>
                </c:pt>
                <c:pt idx="2">
                  <c:v>20</c:v>
                </c:pt>
                <c:pt idx="3">
                  <c:v>30</c:v>
                </c:pt>
                <c:pt idx="4">
                  <c:v>40</c:v>
                </c:pt>
                <c:pt idx="5">
                  <c:v>50</c:v>
                </c:pt>
                <c:pt idx="6">
                  <c:v>60</c:v>
                </c:pt>
              </c:numCache>
            </c:numRef>
          </c:cat>
          <c:val>
            <c:numRef>
              <c:f>'graphs for white paper'!$C$19:$C$25</c:f>
              <c:numCache>
                <c:formatCode>0</c:formatCode>
                <c:ptCount val="7"/>
                <c:pt idx="0">
                  <c:v>0</c:v>
                </c:pt>
                <c:pt idx="1">
                  <c:v>34.97039525526985</c:v>
                </c:pt>
                <c:pt idx="2">
                  <c:v>35.478885758304678</c:v>
                </c:pt>
                <c:pt idx="3">
                  <c:v>36.743363829751495</c:v>
                </c:pt>
                <c:pt idx="4">
                  <c:v>39.025234145243815</c:v>
                </c:pt>
                <c:pt idx="5">
                  <c:v>41.729881847857442</c:v>
                </c:pt>
                <c:pt idx="6">
                  <c:v>44.701009944142342</c:v>
                </c:pt>
              </c:numCache>
            </c:numRef>
          </c:val>
        </c:ser>
        <c:ser>
          <c:idx val="2"/>
          <c:order val="2"/>
          <c:tx>
            <c:strRef>
              <c:f>'graphs for white paper'!$D$18</c:f>
              <c:strCache>
                <c:ptCount val="1"/>
                <c:pt idx="0">
                  <c:v>LACTP %</c:v>
                </c:pt>
              </c:strCache>
            </c:strRef>
          </c:tx>
          <c:spPr>
            <a:solidFill>
              <a:schemeClr val="bg1">
                <a:lumMod val="65000"/>
              </a:schemeClr>
            </a:solidFill>
            <a:ln>
              <a:noFill/>
            </a:ln>
            <a:effectLst/>
          </c:spPr>
          <c:invertIfNegative val="0"/>
          <c:val>
            <c:numRef>
              <c:f>'graphs for white paper'!$D$19:$D$25</c:f>
              <c:numCache>
                <c:formatCode>0.0</c:formatCode>
                <c:ptCount val="7"/>
                <c:pt idx="0">
                  <c:v>0</c:v>
                </c:pt>
                <c:pt idx="1">
                  <c:v>63.887781686828212</c:v>
                </c:pt>
                <c:pt idx="2">
                  <c:v>63.333973603269754</c:v>
                </c:pt>
                <c:pt idx="3">
                  <c:v>50.679346275403503</c:v>
                </c:pt>
                <c:pt idx="4">
                  <c:v>36.596279571739657</c:v>
                </c:pt>
                <c:pt idx="5">
                  <c:v>27.944390111676086</c:v>
                </c:pt>
                <c:pt idx="6">
                  <c:v>22.071824625289558</c:v>
                </c:pt>
              </c:numCache>
            </c:numRef>
          </c:val>
        </c:ser>
        <c:dLbls>
          <c:showLegendKey val="0"/>
          <c:showVal val="0"/>
          <c:showCatName val="0"/>
          <c:showSerName val="0"/>
          <c:showPercent val="0"/>
          <c:showBubbleSize val="0"/>
        </c:dLbls>
        <c:gapWidth val="300"/>
        <c:axId val="432118720"/>
        <c:axId val="432118328"/>
        <c:extLst>
          <c:ext xmlns:c15="http://schemas.microsoft.com/office/drawing/2012/chart" uri="{02D57815-91ED-43cb-92C2-25804820EDAC}">
            <c15:filteredBarSeries>
              <c15:ser>
                <c:idx val="0"/>
                <c:order val="0"/>
                <c:tx>
                  <c:strRef>
                    <c:extLst>
                      <c:ext uri="{02D57815-91ED-43cb-92C2-25804820EDAC}">
                        <c15:formulaRef>
                          <c15:sqref>'graphs for white paper'!$B$18</c15:sqref>
                        </c15:formulaRef>
                      </c:ext>
                    </c:extLst>
                    <c:strCache>
                      <c:ptCount val="1"/>
                      <c:pt idx="0">
                        <c:v>% in risky assets</c:v>
                      </c:pt>
                    </c:strCache>
                  </c:strRef>
                </c:tx>
                <c:spPr>
                  <a:solidFill>
                    <a:schemeClr val="accent1"/>
                  </a:solidFill>
                  <a:ln>
                    <a:noFill/>
                  </a:ln>
                  <a:effectLst/>
                </c:spPr>
                <c:invertIfNegative val="0"/>
                <c:cat>
                  <c:numRef>
                    <c:extLst>
                      <c:ext uri="{02D57815-91ED-43cb-92C2-25804820EDAC}">
                        <c15:formulaRef>
                          <c15:sqref>'graphs for white paper'!$B$19:$B$25</c15:sqref>
                        </c15:formulaRef>
                      </c:ext>
                    </c:extLst>
                    <c:numCache>
                      <c:formatCode>General</c:formatCode>
                      <c:ptCount val="7"/>
                      <c:pt idx="0">
                        <c:v>0</c:v>
                      </c:pt>
                      <c:pt idx="1">
                        <c:v>10</c:v>
                      </c:pt>
                      <c:pt idx="2">
                        <c:v>20</c:v>
                      </c:pt>
                      <c:pt idx="3">
                        <c:v>30</c:v>
                      </c:pt>
                      <c:pt idx="4">
                        <c:v>40</c:v>
                      </c:pt>
                      <c:pt idx="5">
                        <c:v>50</c:v>
                      </c:pt>
                      <c:pt idx="6">
                        <c:v>60</c:v>
                      </c:pt>
                    </c:numCache>
                  </c:numRef>
                </c:cat>
                <c:val>
                  <c:numRef>
                    <c:extLst>
                      <c:ext uri="{02D57815-91ED-43cb-92C2-25804820EDAC}">
                        <c15:formulaRef>
                          <c15:sqref>'graphs for white paper'!$B$19:$B$25</c15:sqref>
                        </c15:formulaRef>
                      </c:ext>
                    </c:extLst>
                    <c:numCache>
                      <c:formatCode>General</c:formatCode>
                      <c:ptCount val="7"/>
                      <c:pt idx="0">
                        <c:v>0</c:v>
                      </c:pt>
                      <c:pt idx="1">
                        <c:v>10</c:v>
                      </c:pt>
                      <c:pt idx="2">
                        <c:v>20</c:v>
                      </c:pt>
                      <c:pt idx="3">
                        <c:v>30</c:v>
                      </c:pt>
                      <c:pt idx="4">
                        <c:v>40</c:v>
                      </c:pt>
                      <c:pt idx="5">
                        <c:v>50</c:v>
                      </c:pt>
                      <c:pt idx="6">
                        <c:v>60</c:v>
                      </c:pt>
                    </c:numCache>
                  </c:numRef>
                </c:val>
              </c15:ser>
            </c15:filteredBarSeries>
          </c:ext>
        </c:extLst>
      </c:barChart>
      <c:lineChart>
        <c:grouping val="standard"/>
        <c:varyColors val="0"/>
        <c:ser>
          <c:idx val="3"/>
          <c:order val="3"/>
          <c:tx>
            <c:strRef>
              <c:f>'graphs for white paper'!$E$18</c:f>
              <c:strCache>
                <c:ptCount val="1"/>
                <c:pt idx="0">
                  <c:v>impact on S2AV of investing in risky assets</c:v>
                </c:pt>
              </c:strCache>
            </c:strRef>
          </c:tx>
          <c:spPr>
            <a:ln w="28575" cap="rnd">
              <a:solidFill>
                <a:schemeClr val="accent1">
                  <a:lumMod val="60000"/>
                </a:schemeClr>
              </a:solidFill>
              <a:round/>
            </a:ln>
            <a:effectLst/>
          </c:spPr>
          <c:marker>
            <c:symbol val="none"/>
          </c:marker>
          <c:val>
            <c:numRef>
              <c:f>'graphs for white paper'!$E$19:$E$25</c:f>
              <c:numCache>
                <c:formatCode>0.0</c:formatCode>
                <c:ptCount val="7"/>
                <c:pt idx="0">
                  <c:v>0</c:v>
                </c:pt>
                <c:pt idx="1">
                  <c:v>0.43710190605051286</c:v>
                </c:pt>
                <c:pt idx="2">
                  <c:v>0.77019636903731881</c:v>
                </c:pt>
                <c:pt idx="3">
                  <c:v>0.28395194710956073</c:v>
                </c:pt>
                <c:pt idx="4">
                  <c:v>-1.3970103511341729</c:v>
                </c:pt>
                <c:pt idx="5">
                  <c:v>-3.699056463463346</c:v>
                </c:pt>
                <c:pt idx="6">
                  <c:v>-6.5322759825847152</c:v>
                </c:pt>
              </c:numCache>
            </c:numRef>
          </c:val>
          <c:smooth val="0"/>
        </c:ser>
        <c:dLbls>
          <c:showLegendKey val="0"/>
          <c:showVal val="0"/>
          <c:showCatName val="0"/>
          <c:showSerName val="0"/>
          <c:showPercent val="0"/>
          <c:showBubbleSize val="0"/>
        </c:dLbls>
        <c:marker val="1"/>
        <c:smooth val="0"/>
        <c:axId val="432119112"/>
        <c:axId val="432114016"/>
      </c:lineChart>
      <c:catAx>
        <c:axId val="432118720"/>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GB" sz="1400"/>
                  <a:t>% in risky</a:t>
                </a:r>
                <a:r>
                  <a:rPr lang="en-GB" sz="1400" baseline="0"/>
                  <a:t> assets</a:t>
                </a:r>
                <a:endParaRPr lang="en-GB" sz="1400"/>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32118328"/>
        <c:crosses val="autoZero"/>
        <c:auto val="1"/>
        <c:lblAlgn val="ctr"/>
        <c:lblOffset val="100"/>
        <c:noMultiLvlLbl val="0"/>
      </c:catAx>
      <c:valAx>
        <c:axId val="432118328"/>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GB" sz="1400"/>
                  <a:t>SH ppn, LACTP (%)</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32118720"/>
        <c:crosses val="autoZero"/>
        <c:crossBetween val="between"/>
      </c:valAx>
      <c:valAx>
        <c:axId val="432114016"/>
        <c:scaling>
          <c:orientation val="minMax"/>
        </c:scaling>
        <c:delete val="0"/>
        <c:axPos val="r"/>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GB" sz="1400" baseline="0"/>
                  <a:t>Impact on S2AV </a:t>
                </a:r>
                <a:r>
                  <a:rPr lang="en-GB" sz="1400"/>
                  <a:t>(amount)</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32119112"/>
        <c:crosses val="max"/>
        <c:crossBetween val="between"/>
      </c:valAx>
      <c:catAx>
        <c:axId val="432119112"/>
        <c:scaling>
          <c:orientation val="minMax"/>
        </c:scaling>
        <c:delete val="1"/>
        <c:axPos val="b"/>
        <c:majorTickMark val="out"/>
        <c:minorTickMark val="none"/>
        <c:tickLblPos val="nextTo"/>
        <c:crossAx val="432114016"/>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GB" sz="1600" b="1" dirty="0"/>
              <a:t>S</a:t>
            </a:r>
            <a:r>
              <a:rPr lang="en-GB" sz="1200" b="1" dirty="0"/>
              <a:t>2</a:t>
            </a:r>
            <a:r>
              <a:rPr lang="en-GB" sz="1600" b="1" dirty="0"/>
              <a:t>NBV margin</a:t>
            </a:r>
            <a:r>
              <a:rPr lang="en-GB" sz="1600" b="1" baseline="0" dirty="0"/>
              <a:t> for different </a:t>
            </a:r>
            <a:r>
              <a:rPr lang="en-GB" sz="1600" b="1" dirty="0"/>
              <a:t>product designs</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GRAPHS2!$D$6</c:f>
              <c:strCache>
                <c:ptCount val="1"/>
                <c:pt idx="0">
                  <c:v>no market risk</c:v>
                </c:pt>
              </c:strCache>
            </c:strRef>
          </c:tx>
          <c:spPr>
            <a:solidFill>
              <a:schemeClr val="accent1"/>
            </a:solidFill>
            <a:ln>
              <a:noFill/>
            </a:ln>
            <a:effectLst/>
          </c:spPr>
          <c:invertIfNegative val="0"/>
          <c:cat>
            <c:strRef>
              <c:f>GRAPHS2!$C$7:$C$11</c:f>
              <c:strCache>
                <c:ptCount val="5"/>
                <c:pt idx="0">
                  <c:v>Base</c:v>
                </c:pt>
                <c:pt idx="1">
                  <c:v>A (0% gtee)</c:v>
                </c:pt>
                <c:pt idx="2">
                  <c:v>B (80% profit sharing)</c:v>
                </c:pt>
                <c:pt idx="3">
                  <c:v>C (negative bonuses allowed)</c:v>
                </c:pt>
                <c:pt idx="4">
                  <c:v>D (MVA)</c:v>
                </c:pt>
              </c:strCache>
            </c:strRef>
          </c:cat>
          <c:val>
            <c:numRef>
              <c:f>GRAPHS2!$D$7:$D$11</c:f>
              <c:numCache>
                <c:formatCode>0.0%</c:formatCode>
                <c:ptCount val="5"/>
                <c:pt idx="0">
                  <c:v>4.5401767355624449E-2</c:v>
                </c:pt>
                <c:pt idx="1">
                  <c:v>4.5401767355624449E-2</c:v>
                </c:pt>
                <c:pt idx="2">
                  <c:v>-7.7250874409540713E-3</c:v>
                </c:pt>
                <c:pt idx="3">
                  <c:v>4.5401767355624449E-2</c:v>
                </c:pt>
                <c:pt idx="4">
                  <c:v>4.5401767355624449E-2</c:v>
                </c:pt>
              </c:numCache>
            </c:numRef>
          </c:val>
          <c:extLst xmlns:c16r2="http://schemas.microsoft.com/office/drawing/2015/06/chart">
            <c:ext xmlns:c16="http://schemas.microsoft.com/office/drawing/2014/chart" uri="{C3380CC4-5D6E-409C-BE32-E72D297353CC}">
              <c16:uniqueId val="{00000000-D46E-4F4A-B029-EF88CEACACEA}"/>
            </c:ext>
          </c:extLst>
        </c:ser>
        <c:ser>
          <c:idx val="1"/>
          <c:order val="1"/>
          <c:tx>
            <c:strRef>
              <c:f>GRAPHS2!$E$6</c:f>
              <c:strCache>
                <c:ptCount val="1"/>
                <c:pt idx="0">
                  <c:v>real-world uplift</c:v>
                </c:pt>
              </c:strCache>
            </c:strRef>
          </c:tx>
          <c:spPr>
            <a:solidFill>
              <a:schemeClr val="accent2"/>
            </a:solidFill>
            <a:ln>
              <a:noFill/>
            </a:ln>
            <a:effectLst/>
          </c:spPr>
          <c:invertIfNegative val="0"/>
          <c:cat>
            <c:strRef>
              <c:f>GRAPHS2!$C$7:$C$11</c:f>
              <c:strCache>
                <c:ptCount val="5"/>
                <c:pt idx="0">
                  <c:v>Base</c:v>
                </c:pt>
                <c:pt idx="1">
                  <c:v>A (0% gtee)</c:v>
                </c:pt>
                <c:pt idx="2">
                  <c:v>B (80% profit sharing)</c:v>
                </c:pt>
                <c:pt idx="3">
                  <c:v>C (negative bonuses allowed)</c:v>
                </c:pt>
                <c:pt idx="4">
                  <c:v>D (MVA)</c:v>
                </c:pt>
              </c:strCache>
            </c:strRef>
          </c:cat>
          <c:val>
            <c:numRef>
              <c:f>GRAPHS2!$E$7:$E$11</c:f>
              <c:numCache>
                <c:formatCode>0.0%</c:formatCode>
                <c:ptCount val="5"/>
                <c:pt idx="0">
                  <c:v>-3.6311492460398831E-4</c:v>
                </c:pt>
                <c:pt idx="1">
                  <c:v>-3.6311492460398831E-4</c:v>
                </c:pt>
                <c:pt idx="2">
                  <c:v>8.3608780019345588E-3</c:v>
                </c:pt>
                <c:pt idx="3">
                  <c:v>-3.6311492460398831E-4</c:v>
                </c:pt>
                <c:pt idx="4">
                  <c:v>-3.6311492460398831E-4</c:v>
                </c:pt>
              </c:numCache>
            </c:numRef>
          </c:val>
          <c:extLst xmlns:c16r2="http://schemas.microsoft.com/office/drawing/2015/06/chart">
            <c:ext xmlns:c16="http://schemas.microsoft.com/office/drawing/2014/chart" uri="{C3380CC4-5D6E-409C-BE32-E72D297353CC}">
              <c16:uniqueId val="{00000001-D46E-4F4A-B029-EF88CEACACEA}"/>
            </c:ext>
          </c:extLst>
        </c:ser>
        <c:ser>
          <c:idx val="2"/>
          <c:order val="2"/>
          <c:tx>
            <c:strRef>
              <c:f>GRAPHS2!$F$6</c:f>
              <c:strCache>
                <c:ptCount val="1"/>
                <c:pt idx="0">
                  <c:v>cost of market SCR</c:v>
                </c:pt>
              </c:strCache>
            </c:strRef>
          </c:tx>
          <c:spPr>
            <a:solidFill>
              <a:schemeClr val="accent3"/>
            </a:solidFill>
            <a:ln>
              <a:noFill/>
            </a:ln>
            <a:effectLst/>
          </c:spPr>
          <c:invertIfNegative val="0"/>
          <c:cat>
            <c:strRef>
              <c:f>GRAPHS2!$C$7:$C$11</c:f>
              <c:strCache>
                <c:ptCount val="5"/>
                <c:pt idx="0">
                  <c:v>Base</c:v>
                </c:pt>
                <c:pt idx="1">
                  <c:v>A (0% gtee)</c:v>
                </c:pt>
                <c:pt idx="2">
                  <c:v>B (80% profit sharing)</c:v>
                </c:pt>
                <c:pt idx="3">
                  <c:v>C (negative bonuses allowed)</c:v>
                </c:pt>
                <c:pt idx="4">
                  <c:v>D (MVA)</c:v>
                </c:pt>
              </c:strCache>
            </c:strRef>
          </c:cat>
          <c:val>
            <c:numRef>
              <c:f>GRAPHS2!$F$7:$F$11</c:f>
              <c:numCache>
                <c:formatCode>0.0%</c:formatCode>
                <c:ptCount val="5"/>
                <c:pt idx="0">
                  <c:v>-1.8038332050992169E-2</c:v>
                </c:pt>
                <c:pt idx="1">
                  <c:v>-7.6723355959216546E-3</c:v>
                </c:pt>
                <c:pt idx="2">
                  <c:v>-7.4383682158194759E-3</c:v>
                </c:pt>
                <c:pt idx="3">
                  <c:v>-1.8038332050992169E-2</c:v>
                </c:pt>
                <c:pt idx="4">
                  <c:v>-1.6998217166591945E-2</c:v>
                </c:pt>
              </c:numCache>
            </c:numRef>
          </c:val>
          <c:extLst xmlns:c16r2="http://schemas.microsoft.com/office/drawing/2015/06/chart">
            <c:ext xmlns:c16="http://schemas.microsoft.com/office/drawing/2014/chart" uri="{C3380CC4-5D6E-409C-BE32-E72D297353CC}">
              <c16:uniqueId val="{00000002-D46E-4F4A-B029-EF88CEACACEA}"/>
            </c:ext>
          </c:extLst>
        </c:ser>
        <c:ser>
          <c:idx val="3"/>
          <c:order val="3"/>
          <c:tx>
            <c:strRef>
              <c:f>GRAPHS2!$G$6</c:f>
              <c:strCache>
                <c:ptCount val="1"/>
                <c:pt idx="0">
                  <c:v>impact of TVFOG (with dynamic lapses)</c:v>
                </c:pt>
              </c:strCache>
            </c:strRef>
          </c:tx>
          <c:spPr>
            <a:solidFill>
              <a:schemeClr val="accent4"/>
            </a:solidFill>
            <a:ln>
              <a:noFill/>
            </a:ln>
            <a:effectLst/>
          </c:spPr>
          <c:invertIfNegative val="0"/>
          <c:cat>
            <c:strRef>
              <c:f>GRAPHS2!$C$7:$C$11</c:f>
              <c:strCache>
                <c:ptCount val="5"/>
                <c:pt idx="0">
                  <c:v>Base</c:v>
                </c:pt>
                <c:pt idx="1">
                  <c:v>A (0% gtee)</c:v>
                </c:pt>
                <c:pt idx="2">
                  <c:v>B (80% profit sharing)</c:v>
                </c:pt>
                <c:pt idx="3">
                  <c:v>C (negative bonuses allowed)</c:v>
                </c:pt>
                <c:pt idx="4">
                  <c:v>D (MVA)</c:v>
                </c:pt>
              </c:strCache>
            </c:strRef>
          </c:cat>
          <c:val>
            <c:numRef>
              <c:f>GRAPHS2!$G$7:$G$11</c:f>
              <c:numCache>
                <c:formatCode>0.0%</c:formatCode>
                <c:ptCount val="5"/>
                <c:pt idx="0">
                  <c:v>-2.7709696374599555E-2</c:v>
                </c:pt>
                <c:pt idx="1">
                  <c:v>-1.0652131564385464E-2</c:v>
                </c:pt>
                <c:pt idx="2">
                  <c:v>-5.399917201033686E-3</c:v>
                </c:pt>
                <c:pt idx="3">
                  <c:v>-1.8361721768593995E-2</c:v>
                </c:pt>
                <c:pt idx="4">
                  <c:v>-2.2884275269062095E-2</c:v>
                </c:pt>
              </c:numCache>
            </c:numRef>
          </c:val>
          <c:extLst xmlns:c16r2="http://schemas.microsoft.com/office/drawing/2015/06/chart">
            <c:ext xmlns:c16="http://schemas.microsoft.com/office/drawing/2014/chart" uri="{C3380CC4-5D6E-409C-BE32-E72D297353CC}">
              <c16:uniqueId val="{00000003-D46E-4F4A-B029-EF88CEACACEA}"/>
            </c:ext>
          </c:extLst>
        </c:ser>
        <c:ser>
          <c:idx val="4"/>
          <c:order val="4"/>
          <c:tx>
            <c:strRef>
              <c:f>GRAPHS2!$H$6</c:f>
              <c:strCache>
                <c:ptCount val="1"/>
                <c:pt idx="0">
                  <c:v>total S2NBV margin</c:v>
                </c:pt>
              </c:strCache>
            </c:strRef>
          </c:tx>
          <c:spPr>
            <a:solidFill>
              <a:schemeClr val="accent5"/>
            </a:solidFill>
            <a:ln>
              <a:noFill/>
            </a:ln>
            <a:effectLst/>
          </c:spPr>
          <c:invertIfNegative val="0"/>
          <c:cat>
            <c:strRef>
              <c:f>GRAPHS2!$C$7:$C$11</c:f>
              <c:strCache>
                <c:ptCount val="5"/>
                <c:pt idx="0">
                  <c:v>Base</c:v>
                </c:pt>
                <c:pt idx="1">
                  <c:v>A (0% gtee)</c:v>
                </c:pt>
                <c:pt idx="2">
                  <c:v>B (80% profit sharing)</c:v>
                </c:pt>
                <c:pt idx="3">
                  <c:v>C (negative bonuses allowed)</c:v>
                </c:pt>
                <c:pt idx="4">
                  <c:v>D (MVA)</c:v>
                </c:pt>
              </c:strCache>
            </c:strRef>
          </c:cat>
          <c:val>
            <c:numRef>
              <c:f>GRAPHS2!$H$7:$H$11</c:f>
              <c:numCache>
                <c:formatCode>0.0%</c:formatCode>
                <c:ptCount val="5"/>
                <c:pt idx="0">
                  <c:v>-7.0937599457126382E-4</c:v>
                </c:pt>
                <c:pt idx="1">
                  <c:v>2.6714185270713342E-2</c:v>
                </c:pt>
                <c:pt idx="2">
                  <c:v>-1.2202494855872674E-2</c:v>
                </c:pt>
                <c:pt idx="3">
                  <c:v>8.6385986114342964E-3</c:v>
                </c:pt>
                <c:pt idx="4">
                  <c:v>5.1561599953664217E-3</c:v>
                </c:pt>
              </c:numCache>
            </c:numRef>
          </c:val>
          <c:extLst xmlns:c16r2="http://schemas.microsoft.com/office/drawing/2015/06/chart">
            <c:ext xmlns:c16="http://schemas.microsoft.com/office/drawing/2014/chart" uri="{C3380CC4-5D6E-409C-BE32-E72D297353CC}">
              <c16:uniqueId val="{00000004-D46E-4F4A-B029-EF88CEACACEA}"/>
            </c:ext>
          </c:extLst>
        </c:ser>
        <c:dLbls>
          <c:showLegendKey val="0"/>
          <c:showVal val="0"/>
          <c:showCatName val="0"/>
          <c:showSerName val="0"/>
          <c:showPercent val="0"/>
          <c:showBubbleSize val="0"/>
        </c:dLbls>
        <c:gapWidth val="219"/>
        <c:overlap val="-27"/>
        <c:axId val="432114408"/>
        <c:axId val="432115584"/>
      </c:barChart>
      <c:catAx>
        <c:axId val="432114408"/>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32115584"/>
        <c:crosses val="autoZero"/>
        <c:auto val="1"/>
        <c:lblAlgn val="ctr"/>
        <c:lblOffset val="200"/>
        <c:noMultiLvlLbl val="0"/>
      </c:catAx>
      <c:valAx>
        <c:axId val="432115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GB" sz="1400" dirty="0" smtClean="0"/>
                  <a:t>S</a:t>
                </a:r>
                <a:r>
                  <a:rPr lang="en-GB" sz="1000" dirty="0" smtClean="0"/>
                  <a:t>2</a:t>
                </a:r>
                <a:r>
                  <a:rPr lang="en-GB" sz="1400" dirty="0" smtClean="0"/>
                  <a:t>NBV </a:t>
                </a:r>
                <a:r>
                  <a:rPr lang="en-GB" sz="1400" dirty="0"/>
                  <a:t>margin</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321144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600" b="1" dirty="0"/>
              <a:t>LACTP (% of market SCR) by</a:t>
            </a:r>
            <a:r>
              <a:rPr lang="en-GB" sz="1600" b="1" baseline="0" dirty="0"/>
              <a:t> product design</a:t>
            </a:r>
            <a:endParaRPr lang="en-GB" sz="1600" b="1"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GRAPHS2!$D$19</c:f>
              <c:strCache>
                <c:ptCount val="1"/>
                <c:pt idx="0">
                  <c:v>LACTP</c:v>
                </c:pt>
              </c:strCache>
            </c:strRef>
          </c:tx>
          <c:spPr>
            <a:solidFill>
              <a:schemeClr val="accent1"/>
            </a:solidFill>
            <a:ln>
              <a:noFill/>
            </a:ln>
            <a:effectLst/>
          </c:spPr>
          <c:invertIfNegative val="0"/>
          <c:cat>
            <c:strRef>
              <c:f>GRAPHS2!$C$20:$C$24</c:f>
              <c:strCache>
                <c:ptCount val="5"/>
                <c:pt idx="0">
                  <c:v>Base</c:v>
                </c:pt>
                <c:pt idx="1">
                  <c:v>A (0% gtee)</c:v>
                </c:pt>
                <c:pt idx="2">
                  <c:v>B (80% profit sharing)</c:v>
                </c:pt>
                <c:pt idx="3">
                  <c:v>C (negative bonuses allowed)</c:v>
                </c:pt>
                <c:pt idx="4">
                  <c:v>D (MVA)</c:v>
                </c:pt>
              </c:strCache>
            </c:strRef>
          </c:cat>
          <c:val>
            <c:numRef>
              <c:f>GRAPHS2!$D$20:$D$24</c:f>
              <c:numCache>
                <c:formatCode>0%</c:formatCode>
                <c:ptCount val="5"/>
                <c:pt idx="0">
                  <c:v>0</c:v>
                </c:pt>
                <c:pt idx="1">
                  <c:v>0.5737836684028883</c:v>
                </c:pt>
                <c:pt idx="2">
                  <c:v>0.68072375892874437</c:v>
                </c:pt>
                <c:pt idx="3">
                  <c:v>0</c:v>
                </c:pt>
                <c:pt idx="4">
                  <c:v>5.4819209614795805E-2</c:v>
                </c:pt>
              </c:numCache>
            </c:numRef>
          </c:val>
          <c:extLst xmlns:c16r2="http://schemas.microsoft.com/office/drawing/2015/06/chart">
            <c:ext xmlns:c16="http://schemas.microsoft.com/office/drawing/2014/chart" uri="{C3380CC4-5D6E-409C-BE32-E72D297353CC}">
              <c16:uniqueId val="{00000000-4D56-4E75-8A25-1C52984EAB1A}"/>
            </c:ext>
          </c:extLst>
        </c:ser>
        <c:dLbls>
          <c:showLegendKey val="0"/>
          <c:showVal val="0"/>
          <c:showCatName val="0"/>
          <c:showSerName val="0"/>
          <c:showPercent val="0"/>
          <c:showBubbleSize val="0"/>
        </c:dLbls>
        <c:gapWidth val="219"/>
        <c:overlap val="-27"/>
        <c:axId val="432116760"/>
        <c:axId val="432117544"/>
      </c:barChart>
      <c:catAx>
        <c:axId val="432116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32117544"/>
        <c:crosses val="autoZero"/>
        <c:auto val="1"/>
        <c:lblAlgn val="ctr"/>
        <c:lblOffset val="100"/>
        <c:noMultiLvlLbl val="0"/>
      </c:catAx>
      <c:valAx>
        <c:axId val="4321175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sz="1400" dirty="0"/>
                  <a:t>LACTP</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321167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600" b="1" dirty="0"/>
              <a:t>components of SCR market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GRAPHS2!$D$51</c:f>
              <c:strCache>
                <c:ptCount val="1"/>
                <c:pt idx="0">
                  <c:v>sum of sub-modules</c:v>
                </c:pt>
              </c:strCache>
            </c:strRef>
          </c:tx>
          <c:spPr>
            <a:solidFill>
              <a:schemeClr val="accent1"/>
            </a:solidFill>
            <a:ln>
              <a:noFill/>
            </a:ln>
            <a:effectLst/>
          </c:spPr>
          <c:invertIfNegative val="0"/>
          <c:cat>
            <c:strRef>
              <c:f>GRAPHS2!$C$52:$C$55</c:f>
              <c:strCache>
                <c:ptCount val="4"/>
                <c:pt idx="0">
                  <c:v>standalone</c:v>
                </c:pt>
                <c:pt idx="1">
                  <c:v>marginal - similar in-force life block</c:v>
                </c:pt>
                <c:pt idx="2">
                  <c:v>marginal - small, dissimilar in-force life block</c:v>
                </c:pt>
                <c:pt idx="3">
                  <c:v>marginal - large, dissimilar in-force life block</c:v>
                </c:pt>
              </c:strCache>
            </c:strRef>
          </c:cat>
          <c:val>
            <c:numRef>
              <c:f>GRAPHS2!$D$52:$D$55</c:f>
              <c:numCache>
                <c:formatCode>0.0%</c:formatCode>
                <c:ptCount val="4"/>
                <c:pt idx="0">
                  <c:v>5.5807691678570012E-2</c:v>
                </c:pt>
                <c:pt idx="1">
                  <c:v>5.5807695877536735E-2</c:v>
                </c:pt>
                <c:pt idx="2">
                  <c:v>5.5802596473434274E-2</c:v>
                </c:pt>
                <c:pt idx="3">
                  <c:v>5.5801163554711736E-2</c:v>
                </c:pt>
              </c:numCache>
            </c:numRef>
          </c:val>
          <c:extLst xmlns:c16r2="http://schemas.microsoft.com/office/drawing/2015/06/chart">
            <c:ext xmlns:c16="http://schemas.microsoft.com/office/drawing/2014/chart" uri="{C3380CC4-5D6E-409C-BE32-E72D297353CC}">
              <c16:uniqueId val="{00000000-24DE-4672-AF02-57D84DE3BFB8}"/>
            </c:ext>
          </c:extLst>
        </c:ser>
        <c:ser>
          <c:idx val="1"/>
          <c:order val="1"/>
          <c:tx>
            <c:strRef>
              <c:f>GRAPHS2!$E$51</c:f>
              <c:strCache>
                <c:ptCount val="1"/>
                <c:pt idx="0">
                  <c:v>diversification</c:v>
                </c:pt>
              </c:strCache>
            </c:strRef>
          </c:tx>
          <c:spPr>
            <a:solidFill>
              <a:schemeClr val="accent2"/>
            </a:solidFill>
            <a:ln>
              <a:noFill/>
            </a:ln>
            <a:effectLst/>
          </c:spPr>
          <c:invertIfNegative val="0"/>
          <c:cat>
            <c:strRef>
              <c:f>GRAPHS2!$C$52:$C$55</c:f>
              <c:strCache>
                <c:ptCount val="4"/>
                <c:pt idx="0">
                  <c:v>standalone</c:v>
                </c:pt>
                <c:pt idx="1">
                  <c:v>marginal - similar in-force life block</c:v>
                </c:pt>
                <c:pt idx="2">
                  <c:v>marginal - small, dissimilar in-force life block</c:v>
                </c:pt>
                <c:pt idx="3">
                  <c:v>marginal - large, dissimilar in-force life block</c:v>
                </c:pt>
              </c:strCache>
            </c:strRef>
          </c:cat>
          <c:val>
            <c:numRef>
              <c:f>GRAPHS2!$E$52:$E$55</c:f>
              <c:numCache>
                <c:formatCode>0.0%</c:formatCode>
                <c:ptCount val="4"/>
                <c:pt idx="0">
                  <c:v>-2.9648332466621907E-3</c:v>
                </c:pt>
                <c:pt idx="1">
                  <c:v>-3.008904016168247E-3</c:v>
                </c:pt>
                <c:pt idx="2">
                  <c:v>-1.5652653745723971E-2</c:v>
                </c:pt>
                <c:pt idx="3">
                  <c:v>-2.5878230313885708E-2</c:v>
                </c:pt>
              </c:numCache>
            </c:numRef>
          </c:val>
          <c:extLst xmlns:c16r2="http://schemas.microsoft.com/office/drawing/2015/06/chart">
            <c:ext xmlns:c16="http://schemas.microsoft.com/office/drawing/2014/chart" uri="{C3380CC4-5D6E-409C-BE32-E72D297353CC}">
              <c16:uniqueId val="{00000001-24DE-4672-AF02-57D84DE3BFB8}"/>
            </c:ext>
          </c:extLst>
        </c:ser>
        <c:ser>
          <c:idx val="2"/>
          <c:order val="2"/>
          <c:tx>
            <c:strRef>
              <c:f>GRAPHS2!$F$51</c:f>
              <c:strCache>
                <c:ptCount val="1"/>
                <c:pt idx="0">
                  <c:v>SCR market</c:v>
                </c:pt>
              </c:strCache>
            </c:strRef>
          </c:tx>
          <c:spPr>
            <a:solidFill>
              <a:schemeClr val="accent3"/>
            </a:solidFill>
            <a:ln>
              <a:noFill/>
            </a:ln>
            <a:effectLst/>
          </c:spPr>
          <c:invertIfNegative val="0"/>
          <c:cat>
            <c:strRef>
              <c:f>GRAPHS2!$C$52:$C$55</c:f>
              <c:strCache>
                <c:ptCount val="4"/>
                <c:pt idx="0">
                  <c:v>standalone</c:v>
                </c:pt>
                <c:pt idx="1">
                  <c:v>marginal - similar in-force life block</c:v>
                </c:pt>
                <c:pt idx="2">
                  <c:v>marginal - small, dissimilar in-force life block</c:v>
                </c:pt>
                <c:pt idx="3">
                  <c:v>marginal - large, dissimilar in-force life block</c:v>
                </c:pt>
              </c:strCache>
            </c:strRef>
          </c:cat>
          <c:val>
            <c:numRef>
              <c:f>GRAPHS2!$F$52:$F$55</c:f>
              <c:numCache>
                <c:formatCode>0.0%</c:formatCode>
                <c:ptCount val="4"/>
                <c:pt idx="0">
                  <c:v>5.2842858431907822E-2</c:v>
                </c:pt>
                <c:pt idx="1">
                  <c:v>5.2798791861368488E-2</c:v>
                </c:pt>
                <c:pt idx="2">
                  <c:v>4.0149942727710303E-2</c:v>
                </c:pt>
                <c:pt idx="3">
                  <c:v>2.9922933240826028E-2</c:v>
                </c:pt>
              </c:numCache>
            </c:numRef>
          </c:val>
          <c:extLst xmlns:c16r2="http://schemas.microsoft.com/office/drawing/2015/06/chart">
            <c:ext xmlns:c16="http://schemas.microsoft.com/office/drawing/2014/chart" uri="{C3380CC4-5D6E-409C-BE32-E72D297353CC}">
              <c16:uniqueId val="{00000002-24DE-4672-AF02-57D84DE3BFB8}"/>
            </c:ext>
          </c:extLst>
        </c:ser>
        <c:dLbls>
          <c:showLegendKey val="0"/>
          <c:showVal val="0"/>
          <c:showCatName val="0"/>
          <c:showSerName val="0"/>
          <c:showPercent val="0"/>
          <c:showBubbleSize val="0"/>
        </c:dLbls>
        <c:gapWidth val="219"/>
        <c:overlap val="-27"/>
        <c:axId val="507355704"/>
        <c:axId val="507357272"/>
      </c:barChart>
      <c:catAx>
        <c:axId val="507355704"/>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07357272"/>
        <c:crosses val="autoZero"/>
        <c:auto val="1"/>
        <c:lblAlgn val="ctr"/>
        <c:lblOffset val="200"/>
        <c:noMultiLvlLbl val="0"/>
      </c:catAx>
      <c:valAx>
        <c:axId val="5073572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GB" sz="1400" dirty="0"/>
                  <a:t>NPV(SCR) / NPV(TP)</a:t>
                </a:r>
              </a:p>
            </c:rich>
          </c:tx>
          <c:layout>
            <c:manualLayout>
              <c:xMode val="edge"/>
              <c:yMode val="edge"/>
              <c:x val="9.0479931919194533E-3"/>
              <c:y val="0.2044722194067166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073557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GB" sz="1600" b="1" dirty="0"/>
              <a:t>components of SCR life</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GRAPHS2!$D$70</c:f>
              <c:strCache>
                <c:ptCount val="1"/>
                <c:pt idx="0">
                  <c:v>sum of sub-modules</c:v>
                </c:pt>
              </c:strCache>
            </c:strRef>
          </c:tx>
          <c:spPr>
            <a:solidFill>
              <a:schemeClr val="accent1"/>
            </a:solidFill>
            <a:ln>
              <a:noFill/>
            </a:ln>
            <a:effectLst/>
          </c:spPr>
          <c:invertIfNegative val="0"/>
          <c:cat>
            <c:strRef>
              <c:f>GRAPHS2!$C$71:$C$74</c:f>
              <c:strCache>
                <c:ptCount val="4"/>
                <c:pt idx="0">
                  <c:v>standalone</c:v>
                </c:pt>
                <c:pt idx="1">
                  <c:v>marginal - similar in-force life block</c:v>
                </c:pt>
                <c:pt idx="2">
                  <c:v>marginal - small, dissimilar in-force life block</c:v>
                </c:pt>
                <c:pt idx="3">
                  <c:v>marginal - large, dissimilar in-force life block</c:v>
                </c:pt>
              </c:strCache>
            </c:strRef>
          </c:cat>
          <c:val>
            <c:numRef>
              <c:f>GRAPHS2!$D$71:$D$74</c:f>
              <c:numCache>
                <c:formatCode>0.0%</c:formatCode>
                <c:ptCount val="4"/>
                <c:pt idx="0">
                  <c:v>8.1939829314790786E-3</c:v>
                </c:pt>
                <c:pt idx="1">
                  <c:v>8.1939747246407377E-3</c:v>
                </c:pt>
                <c:pt idx="2">
                  <c:v>8.2071566426676259E-3</c:v>
                </c:pt>
                <c:pt idx="3">
                  <c:v>8.2104443273763091E-3</c:v>
                </c:pt>
              </c:numCache>
            </c:numRef>
          </c:val>
          <c:extLst xmlns:c16r2="http://schemas.microsoft.com/office/drawing/2015/06/chart">
            <c:ext xmlns:c16="http://schemas.microsoft.com/office/drawing/2014/chart" uri="{C3380CC4-5D6E-409C-BE32-E72D297353CC}">
              <c16:uniqueId val="{00000000-BB31-4EF4-ADC3-8468012B6F57}"/>
            </c:ext>
          </c:extLst>
        </c:ser>
        <c:ser>
          <c:idx val="1"/>
          <c:order val="1"/>
          <c:tx>
            <c:strRef>
              <c:f>GRAPHS2!$E$70</c:f>
              <c:strCache>
                <c:ptCount val="1"/>
                <c:pt idx="0">
                  <c:v>diversification</c:v>
                </c:pt>
              </c:strCache>
            </c:strRef>
          </c:tx>
          <c:spPr>
            <a:solidFill>
              <a:schemeClr val="accent2"/>
            </a:solidFill>
            <a:ln>
              <a:noFill/>
            </a:ln>
            <a:effectLst/>
          </c:spPr>
          <c:invertIfNegative val="0"/>
          <c:cat>
            <c:strRef>
              <c:f>GRAPHS2!$C$71:$C$74</c:f>
              <c:strCache>
                <c:ptCount val="4"/>
                <c:pt idx="0">
                  <c:v>standalone</c:v>
                </c:pt>
                <c:pt idx="1">
                  <c:v>marginal - similar in-force life block</c:v>
                </c:pt>
                <c:pt idx="2">
                  <c:v>marginal - small, dissimilar in-force life block</c:v>
                </c:pt>
                <c:pt idx="3">
                  <c:v>marginal - large, dissimilar in-force life block</c:v>
                </c:pt>
              </c:strCache>
            </c:strRef>
          </c:cat>
          <c:val>
            <c:numRef>
              <c:f>GRAPHS2!$E$71:$E$74</c:f>
              <c:numCache>
                <c:formatCode>0.0%</c:formatCode>
                <c:ptCount val="4"/>
                <c:pt idx="0">
                  <c:v>-2.4518033738157342E-4</c:v>
                </c:pt>
                <c:pt idx="1">
                  <c:v>-2.4518038819626269E-4</c:v>
                </c:pt>
                <c:pt idx="2">
                  <c:v>-5.9147725215672534E-3</c:v>
                </c:pt>
                <c:pt idx="3">
                  <c:v>-7.841666173089578E-3</c:v>
                </c:pt>
              </c:numCache>
            </c:numRef>
          </c:val>
          <c:extLst xmlns:c16r2="http://schemas.microsoft.com/office/drawing/2015/06/chart">
            <c:ext xmlns:c16="http://schemas.microsoft.com/office/drawing/2014/chart" uri="{C3380CC4-5D6E-409C-BE32-E72D297353CC}">
              <c16:uniqueId val="{00000001-BB31-4EF4-ADC3-8468012B6F57}"/>
            </c:ext>
          </c:extLst>
        </c:ser>
        <c:ser>
          <c:idx val="2"/>
          <c:order val="2"/>
          <c:tx>
            <c:strRef>
              <c:f>GRAPHS2!$F$70</c:f>
              <c:strCache>
                <c:ptCount val="1"/>
                <c:pt idx="0">
                  <c:v>SCR life</c:v>
                </c:pt>
              </c:strCache>
            </c:strRef>
          </c:tx>
          <c:spPr>
            <a:solidFill>
              <a:schemeClr val="accent3"/>
            </a:solidFill>
            <a:ln>
              <a:noFill/>
            </a:ln>
            <a:effectLst/>
          </c:spPr>
          <c:invertIfNegative val="0"/>
          <c:cat>
            <c:strRef>
              <c:f>GRAPHS2!$C$71:$C$74</c:f>
              <c:strCache>
                <c:ptCount val="4"/>
                <c:pt idx="0">
                  <c:v>standalone</c:v>
                </c:pt>
                <c:pt idx="1">
                  <c:v>marginal - similar in-force life block</c:v>
                </c:pt>
                <c:pt idx="2">
                  <c:v>marginal - small, dissimilar in-force life block</c:v>
                </c:pt>
                <c:pt idx="3">
                  <c:v>marginal - large, dissimilar in-force life block</c:v>
                </c:pt>
              </c:strCache>
            </c:strRef>
          </c:cat>
          <c:val>
            <c:numRef>
              <c:f>GRAPHS2!$F$71:$F$74</c:f>
              <c:numCache>
                <c:formatCode>0.0%</c:formatCode>
                <c:ptCount val="4"/>
                <c:pt idx="0">
                  <c:v>7.9488025940975052E-3</c:v>
                </c:pt>
                <c:pt idx="1">
                  <c:v>7.9487943364444751E-3</c:v>
                </c:pt>
                <c:pt idx="2">
                  <c:v>2.2923841211003721E-3</c:v>
                </c:pt>
                <c:pt idx="3">
                  <c:v>3.6877815428673145E-4</c:v>
                </c:pt>
              </c:numCache>
            </c:numRef>
          </c:val>
          <c:extLst xmlns:c16r2="http://schemas.microsoft.com/office/drawing/2015/06/chart">
            <c:ext xmlns:c16="http://schemas.microsoft.com/office/drawing/2014/chart" uri="{C3380CC4-5D6E-409C-BE32-E72D297353CC}">
              <c16:uniqueId val="{00000002-BB31-4EF4-ADC3-8468012B6F57}"/>
            </c:ext>
          </c:extLst>
        </c:ser>
        <c:dLbls>
          <c:showLegendKey val="0"/>
          <c:showVal val="0"/>
          <c:showCatName val="0"/>
          <c:showSerName val="0"/>
          <c:showPercent val="0"/>
          <c:showBubbleSize val="0"/>
        </c:dLbls>
        <c:gapWidth val="219"/>
        <c:overlap val="-27"/>
        <c:axId val="507358448"/>
        <c:axId val="507361976"/>
      </c:barChart>
      <c:catAx>
        <c:axId val="507358448"/>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07361976"/>
        <c:crosses val="autoZero"/>
        <c:auto val="1"/>
        <c:lblAlgn val="ctr"/>
        <c:lblOffset val="200"/>
        <c:noMultiLvlLbl val="0"/>
      </c:catAx>
      <c:valAx>
        <c:axId val="50736197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baseline="0">
                    <a:solidFill>
                      <a:sysClr val="windowText" lastClr="000000">
                        <a:lumMod val="65000"/>
                        <a:lumOff val="35000"/>
                      </a:sysClr>
                    </a:solidFill>
                    <a:latin typeface="+mn-lt"/>
                    <a:ea typeface="+mn-ea"/>
                    <a:cs typeface="+mn-cs"/>
                  </a:defRPr>
                </a:pPr>
                <a:r>
                  <a:rPr lang="en-GB" sz="1400" b="0" i="0" baseline="0" dirty="0">
                    <a:effectLst/>
                  </a:rPr>
                  <a:t>NPV(SCR) / NPV(TP)</a:t>
                </a:r>
                <a:endParaRPr lang="en-GB" sz="1400" dirty="0">
                  <a:effectLst/>
                </a:endParaRPr>
              </a:p>
              <a:p>
                <a:pPr marL="0" marR="0" lvl="0" indent="0" algn="ctr" defTabSz="914400" rtl="0" eaLnBrk="1" fontAlgn="auto" latinLnBrk="0" hangingPunct="1">
                  <a:lnSpc>
                    <a:spcPct val="100000"/>
                  </a:lnSpc>
                  <a:spcBef>
                    <a:spcPts val="0"/>
                  </a:spcBef>
                  <a:spcAft>
                    <a:spcPts val="0"/>
                  </a:spcAft>
                  <a:buClrTx/>
                  <a:buSzTx/>
                  <a:buFontTx/>
                  <a:buNone/>
                  <a:tabLst/>
                  <a:defRPr sz="1400">
                    <a:solidFill>
                      <a:sysClr val="windowText" lastClr="000000">
                        <a:lumMod val="65000"/>
                        <a:lumOff val="35000"/>
                      </a:sysClr>
                    </a:solidFill>
                  </a:defRPr>
                </a:pPr>
                <a:endParaRPr lang="en-GB" sz="1400" dirty="0"/>
              </a:p>
            </c:rich>
          </c:tx>
          <c:layout>
            <c:manualLayout>
              <c:xMode val="edge"/>
              <c:yMode val="edge"/>
              <c:x val="2.8160598269751223E-2"/>
              <c:y val="0.19934877166447768"/>
            </c:manualLayout>
          </c:layout>
          <c:overlay val="0"/>
          <c:spPr>
            <a:noFill/>
            <a:ln>
              <a:noFill/>
            </a:ln>
            <a:effectLst/>
          </c:spPr>
          <c:txPr>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baseline="0">
                  <a:solidFill>
                    <a:sysClr val="windowText" lastClr="000000">
                      <a:lumMod val="65000"/>
                      <a:lumOff val="35000"/>
                    </a:sys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073584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600" b="1" dirty="0"/>
              <a:t>Cumulative </a:t>
            </a:r>
            <a:r>
              <a:rPr lang="en-GB" sz="1600" b="1" dirty="0" err="1"/>
              <a:t>payout</a:t>
            </a:r>
            <a:r>
              <a:rPr lang="en-GB" sz="1600" b="1" dirty="0"/>
              <a:t>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1"/>
          <c:order val="0"/>
          <c:tx>
            <c:strRef>
              <c:f>'TABLES for report'!$C$6</c:f>
              <c:strCache>
                <c:ptCount val="1"/>
                <c:pt idx="0">
                  <c:v>Motor</c:v>
                </c:pt>
              </c:strCache>
            </c:strRef>
          </c:tx>
          <c:spPr>
            <a:solidFill>
              <a:schemeClr val="accent2"/>
            </a:solidFill>
            <a:ln>
              <a:noFill/>
            </a:ln>
            <a:effectLst/>
          </c:spPr>
          <c:invertIfNegative val="0"/>
          <c:val>
            <c:numRef>
              <c:f>'TABLES for report'!$D$6:$N$6</c:f>
              <c:numCache>
                <c:formatCode>0%</c:formatCode>
                <c:ptCount val="11"/>
                <c:pt idx="0">
                  <c:v>0.75</c:v>
                </c:pt>
                <c:pt idx="1">
                  <c:v>0.9</c:v>
                </c:pt>
                <c:pt idx="2">
                  <c:v>0.95000000000000007</c:v>
                </c:pt>
                <c:pt idx="3">
                  <c:v>0.97000000000000008</c:v>
                </c:pt>
                <c:pt idx="4">
                  <c:v>0.9900000000000001</c:v>
                </c:pt>
                <c:pt idx="5">
                  <c:v>1</c:v>
                </c:pt>
                <c:pt idx="6">
                  <c:v>1</c:v>
                </c:pt>
                <c:pt idx="7">
                  <c:v>1</c:v>
                </c:pt>
                <c:pt idx="8">
                  <c:v>1</c:v>
                </c:pt>
                <c:pt idx="9">
                  <c:v>1</c:v>
                </c:pt>
                <c:pt idx="10">
                  <c:v>1</c:v>
                </c:pt>
              </c:numCache>
            </c:numRef>
          </c:val>
          <c:extLst xmlns:c16r2="http://schemas.microsoft.com/office/drawing/2015/06/chart">
            <c:ext xmlns:c16="http://schemas.microsoft.com/office/drawing/2014/chart" uri="{C3380CC4-5D6E-409C-BE32-E72D297353CC}">
              <c16:uniqueId val="{00000000-B280-4414-8658-7FC03AA38665}"/>
            </c:ext>
          </c:extLst>
        </c:ser>
        <c:ser>
          <c:idx val="2"/>
          <c:order val="1"/>
          <c:tx>
            <c:strRef>
              <c:f>'TABLES for report'!$C$7</c:f>
              <c:strCache>
                <c:ptCount val="1"/>
                <c:pt idx="0">
                  <c:v>GTPL</c:v>
                </c:pt>
              </c:strCache>
            </c:strRef>
          </c:tx>
          <c:spPr>
            <a:solidFill>
              <a:schemeClr val="accent3"/>
            </a:solidFill>
            <a:ln>
              <a:noFill/>
            </a:ln>
            <a:effectLst/>
          </c:spPr>
          <c:invertIfNegative val="0"/>
          <c:val>
            <c:numRef>
              <c:f>'TABLES for report'!$D$7:$N$7</c:f>
              <c:numCache>
                <c:formatCode>0%</c:formatCode>
                <c:ptCount val="11"/>
                <c:pt idx="0">
                  <c:v>0.15</c:v>
                </c:pt>
                <c:pt idx="1">
                  <c:v>0.3</c:v>
                </c:pt>
                <c:pt idx="2">
                  <c:v>0.44999999999999996</c:v>
                </c:pt>
                <c:pt idx="3">
                  <c:v>0.54999999999999993</c:v>
                </c:pt>
                <c:pt idx="4">
                  <c:v>0.64999999999999991</c:v>
                </c:pt>
                <c:pt idx="5">
                  <c:v>0.74999999999999989</c:v>
                </c:pt>
                <c:pt idx="6">
                  <c:v>0.79999999999999993</c:v>
                </c:pt>
                <c:pt idx="7">
                  <c:v>0.85</c:v>
                </c:pt>
                <c:pt idx="8">
                  <c:v>0.9</c:v>
                </c:pt>
                <c:pt idx="9">
                  <c:v>0.95000000000000007</c:v>
                </c:pt>
                <c:pt idx="10">
                  <c:v>1</c:v>
                </c:pt>
              </c:numCache>
            </c:numRef>
          </c:val>
          <c:extLst xmlns:c16r2="http://schemas.microsoft.com/office/drawing/2015/06/chart">
            <c:ext xmlns:c16="http://schemas.microsoft.com/office/drawing/2014/chart" uri="{C3380CC4-5D6E-409C-BE32-E72D297353CC}">
              <c16:uniqueId val="{00000001-B280-4414-8658-7FC03AA38665}"/>
            </c:ext>
          </c:extLst>
        </c:ser>
        <c:dLbls>
          <c:showLegendKey val="0"/>
          <c:showVal val="0"/>
          <c:showCatName val="0"/>
          <c:showSerName val="0"/>
          <c:showPercent val="0"/>
          <c:showBubbleSize val="0"/>
        </c:dLbls>
        <c:gapWidth val="219"/>
        <c:overlap val="-27"/>
        <c:axId val="507359232"/>
        <c:axId val="507363936"/>
      </c:barChart>
      <c:catAx>
        <c:axId val="50735923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sz="1400" dirty="0" smtClean="0"/>
                  <a:t>Year</a:t>
                </a:r>
                <a:endParaRPr lang="en-GB" sz="1400" dirty="0"/>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07363936"/>
        <c:crosses val="autoZero"/>
        <c:auto val="1"/>
        <c:lblAlgn val="ctr"/>
        <c:lblOffset val="100"/>
        <c:noMultiLvlLbl val="0"/>
      </c:catAx>
      <c:valAx>
        <c:axId val="50736393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07359232"/>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0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610"/>
            <a:ext cx="9144000" cy="6858000"/>
          </a:xfrm>
          <a:prstGeom prst="rect">
            <a:avLst/>
          </a:prstGeom>
        </p:spPr>
      </p:pic>
      <p:sp>
        <p:nvSpPr>
          <p:cNvPr id="2" name="Title 1"/>
          <p:cNvSpPr>
            <a:spLocks noGrp="1"/>
          </p:cNvSpPr>
          <p:nvPr>
            <p:ph type="ctrTitle"/>
          </p:nvPr>
        </p:nvSpPr>
        <p:spPr>
          <a:xfrm>
            <a:off x="3064163" y="2865437"/>
            <a:ext cx="5780595" cy="1470025"/>
          </a:xfrm>
        </p:spPr>
        <p:txBody>
          <a:bodyPr anchor="t">
            <a:normAutofit/>
          </a:bodyPr>
          <a:lstStyle>
            <a:lvl1pPr algn="l">
              <a:defRPr sz="3200"/>
            </a:lvl1pPr>
          </a:lstStyle>
          <a:p>
            <a:r>
              <a:rPr lang="en-US" dirty="0" smtClean="0"/>
              <a:t>Click to edit Master title style</a:t>
            </a:r>
            <a:endParaRPr lang="en-GB" dirty="0"/>
          </a:p>
        </p:txBody>
      </p:sp>
      <p:sp>
        <p:nvSpPr>
          <p:cNvPr id="3" name="Subtitle 2"/>
          <p:cNvSpPr>
            <a:spLocks noGrp="1"/>
          </p:cNvSpPr>
          <p:nvPr>
            <p:ph type="subTitle" idx="1"/>
          </p:nvPr>
        </p:nvSpPr>
        <p:spPr>
          <a:xfrm>
            <a:off x="3064163" y="5256658"/>
            <a:ext cx="5332875" cy="1449450"/>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Tree>
    <p:extLst>
      <p:ext uri="{BB962C8B-B14F-4D97-AF65-F5344CB8AC3E}">
        <p14:creationId xmlns:p14="http://schemas.microsoft.com/office/powerpoint/2010/main" val="42719920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6" descr="0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2130425"/>
            <a:ext cx="7772400" cy="1470025"/>
          </a:xfrm>
        </p:spPr>
        <p:txBody>
          <a:bodyPr>
            <a:normAutofit/>
          </a:bodyPr>
          <a:lstStyle>
            <a:lvl1pPr algn="l">
              <a:defRPr sz="3200"/>
            </a:lvl1pPr>
          </a:lstStyle>
          <a:p>
            <a:r>
              <a:rPr lang="en-US" dirty="0" smtClean="0"/>
              <a:t>Click to edit Master title style</a:t>
            </a:r>
            <a:endParaRPr lang="en-GB" dirty="0"/>
          </a:p>
        </p:txBody>
      </p:sp>
      <p:sp>
        <p:nvSpPr>
          <p:cNvPr id="3" name="Subtitle 2"/>
          <p:cNvSpPr>
            <a:spLocks noGrp="1"/>
          </p:cNvSpPr>
          <p:nvPr>
            <p:ph type="subTitle" idx="1"/>
          </p:nvPr>
        </p:nvSpPr>
        <p:spPr>
          <a:xfrm>
            <a:off x="685800" y="3886200"/>
            <a:ext cx="6400800" cy="1752600"/>
          </a:xfrm>
        </p:spPr>
        <p:txBody>
          <a:bodyPr>
            <a:normAutofit/>
          </a:bodyPr>
          <a:lstStyle>
            <a:lvl1pPr marL="0" indent="0" algn="l">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43670A9-E71B-C24A-BC7A-6EBF172A8789}" type="slidenum">
              <a:rPr lang="en-GB" smtClean="0"/>
              <a:t>‹#›</a:t>
            </a:fld>
            <a:endParaRPr lang="en-GB"/>
          </a:p>
        </p:txBody>
      </p:sp>
    </p:spTree>
    <p:extLst>
      <p:ext uri="{BB962C8B-B14F-4D97-AF65-F5344CB8AC3E}">
        <p14:creationId xmlns:p14="http://schemas.microsoft.com/office/powerpoint/2010/main" val="4216795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Picture 6" descr="03.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43670A9-E71B-C24A-BC7A-6EBF172A8789}" type="slidenum">
              <a:rPr lang="en-GB" smtClean="0"/>
              <a:t>‹#›</a:t>
            </a:fld>
            <a:endParaRPr lang="en-GB"/>
          </a:p>
        </p:txBody>
      </p:sp>
      <p:sp>
        <p:nvSpPr>
          <p:cNvPr id="8" name="Title 1"/>
          <p:cNvSpPr>
            <a:spLocks noGrp="1"/>
          </p:cNvSpPr>
          <p:nvPr>
            <p:ph type="ctrTitle"/>
          </p:nvPr>
        </p:nvSpPr>
        <p:spPr>
          <a:xfrm>
            <a:off x="685800" y="2130425"/>
            <a:ext cx="7772400" cy="1470025"/>
          </a:xfrm>
        </p:spPr>
        <p:txBody>
          <a:bodyPr>
            <a:normAutofit/>
          </a:bodyPr>
          <a:lstStyle>
            <a:lvl1pPr algn="l">
              <a:defRPr sz="3200"/>
            </a:lvl1pPr>
          </a:lstStyle>
          <a:p>
            <a:r>
              <a:rPr lang="en-US" dirty="0" smtClean="0"/>
              <a:t>Click to edit Master title style</a:t>
            </a:r>
            <a:endParaRPr lang="en-GB" dirty="0"/>
          </a:p>
        </p:txBody>
      </p:sp>
      <p:sp>
        <p:nvSpPr>
          <p:cNvPr id="9" name="Subtitle 2"/>
          <p:cNvSpPr>
            <a:spLocks noGrp="1"/>
          </p:cNvSpPr>
          <p:nvPr>
            <p:ph type="subTitle" idx="1"/>
          </p:nvPr>
        </p:nvSpPr>
        <p:spPr>
          <a:xfrm>
            <a:off x="685800" y="3886200"/>
            <a:ext cx="6400800" cy="1752600"/>
          </a:xfrm>
        </p:spPr>
        <p:txBody>
          <a:bodyPr>
            <a:normAutofit/>
          </a:bodyPr>
          <a:lstStyle>
            <a:lvl1pPr marL="0" indent="0" algn="l">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Tree>
    <p:extLst>
      <p:ext uri="{BB962C8B-B14F-4D97-AF65-F5344CB8AC3E}">
        <p14:creationId xmlns:p14="http://schemas.microsoft.com/office/powerpoint/2010/main" val="25862417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7" name="Picture 6" descr="0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43670A9-E71B-C24A-BC7A-6EBF172A8789}" type="slidenum">
              <a:rPr lang="en-GB" smtClean="0"/>
              <a:t>‹#›</a:t>
            </a:fld>
            <a:endParaRPr lang="en-GB"/>
          </a:p>
        </p:txBody>
      </p:sp>
      <p:sp>
        <p:nvSpPr>
          <p:cNvPr id="8" name="Title 1"/>
          <p:cNvSpPr>
            <a:spLocks noGrp="1"/>
          </p:cNvSpPr>
          <p:nvPr>
            <p:ph type="ctrTitle"/>
          </p:nvPr>
        </p:nvSpPr>
        <p:spPr>
          <a:xfrm>
            <a:off x="685800" y="2130425"/>
            <a:ext cx="7772400" cy="1470025"/>
          </a:xfrm>
        </p:spPr>
        <p:txBody>
          <a:bodyPr>
            <a:normAutofit/>
          </a:bodyPr>
          <a:lstStyle>
            <a:lvl1pPr algn="l">
              <a:defRPr sz="3200">
                <a:solidFill>
                  <a:srgbClr val="FFFFFF"/>
                </a:solidFill>
              </a:defRPr>
            </a:lvl1pPr>
          </a:lstStyle>
          <a:p>
            <a:r>
              <a:rPr lang="en-US" dirty="0" smtClean="0"/>
              <a:t>Click to edit Master title style</a:t>
            </a:r>
            <a:endParaRPr lang="en-GB" dirty="0"/>
          </a:p>
        </p:txBody>
      </p:sp>
      <p:sp>
        <p:nvSpPr>
          <p:cNvPr id="9" name="Subtitle 2"/>
          <p:cNvSpPr>
            <a:spLocks noGrp="1"/>
          </p:cNvSpPr>
          <p:nvPr>
            <p:ph type="subTitle" idx="1"/>
          </p:nvPr>
        </p:nvSpPr>
        <p:spPr>
          <a:xfrm>
            <a:off x="685800" y="3886200"/>
            <a:ext cx="6400800" cy="1752600"/>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Tree>
    <p:extLst>
      <p:ext uri="{BB962C8B-B14F-4D97-AF65-F5344CB8AC3E}">
        <p14:creationId xmlns:p14="http://schemas.microsoft.com/office/powerpoint/2010/main" val="2846237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05.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Date Placeholder 4"/>
          <p:cNvSpPr>
            <a:spLocks noGrp="1"/>
          </p:cNvSpPr>
          <p:nvPr>
            <p:ph type="dt" sz="half" idx="10"/>
          </p:nvPr>
        </p:nvSpPr>
        <p:spPr>
          <a:xfrm>
            <a:off x="1441450" y="6356350"/>
            <a:ext cx="1042279" cy="365125"/>
          </a:xfrm>
          <a:prstGeom prst="rect">
            <a:avLst/>
          </a:prstGeom>
        </p:spPr>
        <p:txBody>
          <a:bodyPr/>
          <a:lstStyle/>
          <a:p>
            <a:fld id="{A94F5801-AFDE-684F-8BBB-E7EBF0E64DE7}" type="datetimeFigureOut">
              <a:rPr lang="en-US" smtClean="0"/>
              <a:t>3/1/2018</a:t>
            </a:fld>
            <a:endParaRPr lang="en-GB" dirty="0"/>
          </a:p>
        </p:txBody>
      </p:sp>
      <p:sp>
        <p:nvSpPr>
          <p:cNvPr id="9" name="Footer Placeholder 5"/>
          <p:cNvSpPr>
            <a:spLocks noGrp="1"/>
          </p:cNvSpPr>
          <p:nvPr>
            <p:ph type="ftr" sz="quarter" idx="11"/>
          </p:nvPr>
        </p:nvSpPr>
        <p:spPr>
          <a:xfrm>
            <a:off x="2719610" y="6356350"/>
            <a:ext cx="2895600" cy="365125"/>
          </a:xfrm>
          <a:prstGeom prst="rect">
            <a:avLst/>
          </a:prstGeom>
        </p:spPr>
        <p:txBody>
          <a:bodyPr/>
          <a:lstStyle>
            <a:lvl1pPr algn="l">
              <a:defRPr/>
            </a:lvl1pPr>
          </a:lstStyle>
          <a:p>
            <a:endParaRPr lang="en-GB" dirty="0"/>
          </a:p>
        </p:txBody>
      </p:sp>
      <p:sp>
        <p:nvSpPr>
          <p:cNvPr id="10" name="Slide Number Placeholder 6"/>
          <p:cNvSpPr>
            <a:spLocks noGrp="1"/>
          </p:cNvSpPr>
          <p:nvPr>
            <p:ph type="sldNum" sz="quarter" idx="12"/>
          </p:nvPr>
        </p:nvSpPr>
        <p:spPr>
          <a:xfrm>
            <a:off x="6553200" y="6356350"/>
            <a:ext cx="2133600" cy="365125"/>
          </a:xfrm>
          <a:prstGeom prst="rect">
            <a:avLst/>
          </a:prstGeom>
        </p:spPr>
        <p:txBody>
          <a:bodyPr/>
          <a:lstStyle/>
          <a:p>
            <a:fld id="{B43670A9-E71B-C24A-BC7A-6EBF172A8789}" type="slidenum">
              <a:rPr lang="en-GB" smtClean="0"/>
              <a:t>‹#›</a:t>
            </a:fld>
            <a:endParaRPr lang="en-GB"/>
          </a:p>
        </p:txBody>
      </p:sp>
      <p:sp>
        <p:nvSpPr>
          <p:cNvPr id="2" name="Title 1"/>
          <p:cNvSpPr>
            <a:spLocks noGrp="1"/>
          </p:cNvSpPr>
          <p:nvPr>
            <p:ph type="title"/>
          </p:nvPr>
        </p:nvSpPr>
        <p:spPr>
          <a:xfrm>
            <a:off x="457200" y="359616"/>
            <a:ext cx="8229600" cy="1058021"/>
          </a:xfrm>
        </p:spPr>
        <p:txBody>
          <a:bodyPr>
            <a:normAutofit/>
          </a:bodyPr>
          <a:lstStyle>
            <a:lvl1pPr algn="l">
              <a:defRPr sz="2400"/>
            </a:lvl1pPr>
          </a:lstStyle>
          <a:p>
            <a:r>
              <a:rPr lang="en-GB" dirty="0" smtClean="0"/>
              <a:t>Click to edit Master title style</a:t>
            </a:r>
            <a:endParaRPr lang="en-GB" dirty="0"/>
          </a:p>
        </p:txBody>
      </p:sp>
      <p:sp>
        <p:nvSpPr>
          <p:cNvPr id="3" name="Content Placeholder 2"/>
          <p:cNvSpPr>
            <a:spLocks noGrp="1"/>
          </p:cNvSpPr>
          <p:nvPr>
            <p:ph idx="1"/>
          </p:nvPr>
        </p:nvSpPr>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Tree>
    <p:extLst>
      <p:ext uri="{BB962C8B-B14F-4D97-AF65-F5344CB8AC3E}">
        <p14:creationId xmlns:p14="http://schemas.microsoft.com/office/powerpoint/2010/main" val="2639547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05.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Date Placeholder 4"/>
          <p:cNvSpPr>
            <a:spLocks noGrp="1"/>
          </p:cNvSpPr>
          <p:nvPr>
            <p:ph type="dt" sz="half" idx="10"/>
          </p:nvPr>
        </p:nvSpPr>
        <p:spPr>
          <a:xfrm>
            <a:off x="1441450" y="6356350"/>
            <a:ext cx="1042279" cy="365125"/>
          </a:xfrm>
          <a:prstGeom prst="rect">
            <a:avLst/>
          </a:prstGeom>
        </p:spPr>
        <p:txBody>
          <a:bodyPr/>
          <a:lstStyle/>
          <a:p>
            <a:fld id="{A94F5801-AFDE-684F-8BBB-E7EBF0E64DE7}" type="datetimeFigureOut">
              <a:rPr lang="en-US" smtClean="0"/>
              <a:t>3/1/2018</a:t>
            </a:fld>
            <a:endParaRPr lang="en-GB" dirty="0"/>
          </a:p>
        </p:txBody>
      </p:sp>
      <p:sp>
        <p:nvSpPr>
          <p:cNvPr id="12" name="Footer Placeholder 5"/>
          <p:cNvSpPr>
            <a:spLocks noGrp="1"/>
          </p:cNvSpPr>
          <p:nvPr>
            <p:ph type="ftr" sz="quarter" idx="11"/>
          </p:nvPr>
        </p:nvSpPr>
        <p:spPr>
          <a:xfrm>
            <a:off x="2719610" y="6356350"/>
            <a:ext cx="2895600" cy="365125"/>
          </a:xfrm>
          <a:prstGeom prst="rect">
            <a:avLst/>
          </a:prstGeom>
        </p:spPr>
        <p:txBody>
          <a:bodyPr/>
          <a:lstStyle>
            <a:lvl1pPr algn="l">
              <a:defRPr/>
            </a:lvl1pPr>
          </a:lstStyle>
          <a:p>
            <a:endParaRPr lang="en-GB" dirty="0"/>
          </a:p>
        </p:txBody>
      </p:sp>
      <p:sp>
        <p:nvSpPr>
          <p:cNvPr id="13" name="Slide Number Placeholder 6"/>
          <p:cNvSpPr>
            <a:spLocks noGrp="1"/>
          </p:cNvSpPr>
          <p:nvPr>
            <p:ph type="sldNum" sz="quarter" idx="12"/>
          </p:nvPr>
        </p:nvSpPr>
        <p:spPr>
          <a:xfrm>
            <a:off x="6553200" y="6356350"/>
            <a:ext cx="2133600" cy="365125"/>
          </a:xfrm>
          <a:prstGeom prst="rect">
            <a:avLst/>
          </a:prstGeom>
        </p:spPr>
        <p:txBody>
          <a:bodyPr/>
          <a:lstStyle/>
          <a:p>
            <a:fld id="{B43670A9-E71B-C24A-BC7A-6EBF172A8789}" type="slidenum">
              <a:rPr lang="en-GB" smtClean="0"/>
              <a:t>‹#›</a:t>
            </a:fld>
            <a:endParaRPr lang="en-GB"/>
          </a:p>
        </p:txBody>
      </p:sp>
      <p:sp>
        <p:nvSpPr>
          <p:cNvPr id="2" name="Title 1"/>
          <p:cNvSpPr>
            <a:spLocks noGrp="1"/>
          </p:cNvSpPr>
          <p:nvPr>
            <p:ph type="title"/>
          </p:nvPr>
        </p:nvSpPr>
        <p:spPr>
          <a:xfrm>
            <a:off x="457200" y="382092"/>
            <a:ext cx="8229600" cy="1035545"/>
          </a:xfrm>
        </p:spPr>
        <p:txBody>
          <a:bodyPr>
            <a:normAutofit/>
          </a:bodyPr>
          <a:lstStyle>
            <a:lvl1pPr algn="l">
              <a:defRPr sz="2400"/>
            </a:lvl1pPr>
          </a:lstStyle>
          <a:p>
            <a:r>
              <a:rPr lang="en-GB" dirty="0" smtClean="0"/>
              <a:t>Click to edit Master title style</a:t>
            </a:r>
            <a:endParaRPr lang="en-GB" dirty="0"/>
          </a:p>
        </p:txBody>
      </p:sp>
      <p:sp>
        <p:nvSpPr>
          <p:cNvPr id="3" name="Text Placeholder 2"/>
          <p:cNvSpPr>
            <a:spLocks noGrp="1"/>
          </p:cNvSpPr>
          <p:nvPr>
            <p:ph type="body" idx="1"/>
          </p:nvPr>
        </p:nvSpPr>
        <p:spPr>
          <a:xfrm>
            <a:off x="457200" y="1535113"/>
            <a:ext cx="4040188" cy="639762"/>
          </a:xfrm>
        </p:spPr>
        <p:txBody>
          <a:bodyPr anchor="b">
            <a:normAutofit/>
          </a:bodyPr>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5" name="Text Placeholder 4"/>
          <p:cNvSpPr>
            <a:spLocks noGrp="1"/>
          </p:cNvSpPr>
          <p:nvPr>
            <p:ph type="body" sz="quarter" idx="3"/>
          </p:nvPr>
        </p:nvSpPr>
        <p:spPr>
          <a:xfrm>
            <a:off x="4645025" y="1535113"/>
            <a:ext cx="4041775" cy="639762"/>
          </a:xfrm>
        </p:spPr>
        <p:txBody>
          <a:bodyPr anchor="b">
            <a:normAutofit/>
          </a:bodyPr>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Tree>
    <p:extLst>
      <p:ext uri="{BB962C8B-B14F-4D97-AF65-F5344CB8AC3E}">
        <p14:creationId xmlns:p14="http://schemas.microsoft.com/office/powerpoint/2010/main" val="3988765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05.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393330"/>
            <a:ext cx="3008313" cy="1041769"/>
          </a:xfrm>
        </p:spPr>
        <p:txBody>
          <a:bodyPr anchor="b">
            <a:normAutofit/>
          </a:bodyPr>
          <a:lstStyle>
            <a:lvl1pPr algn="l">
              <a:defRPr sz="1400" b="1"/>
            </a:lvl1pPr>
          </a:lstStyle>
          <a:p>
            <a:r>
              <a:rPr lang="en-GB" dirty="0" smtClean="0"/>
              <a:t>Click to edit Master title style</a:t>
            </a:r>
            <a:endParaRPr lang="en-GB" dirty="0"/>
          </a:p>
        </p:txBody>
      </p:sp>
      <p:sp>
        <p:nvSpPr>
          <p:cNvPr id="3" name="Content Placeholder 2"/>
          <p:cNvSpPr>
            <a:spLocks noGrp="1"/>
          </p:cNvSpPr>
          <p:nvPr>
            <p:ph idx="1"/>
          </p:nvPr>
        </p:nvSpPr>
        <p:spPr>
          <a:xfrm>
            <a:off x="3575050" y="393330"/>
            <a:ext cx="5111750" cy="5732833"/>
          </a:xfrm>
        </p:spPr>
        <p:txBody>
          <a:bodyPr>
            <a:normAutofit/>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dirty="0" smtClean="0"/>
              <a:t>Click to edit Master text styles</a:t>
            </a:r>
          </a:p>
        </p:txBody>
      </p:sp>
      <p:sp>
        <p:nvSpPr>
          <p:cNvPr id="5" name="Date Placeholder 4"/>
          <p:cNvSpPr>
            <a:spLocks noGrp="1"/>
          </p:cNvSpPr>
          <p:nvPr>
            <p:ph type="dt" sz="half" idx="10"/>
          </p:nvPr>
        </p:nvSpPr>
        <p:spPr>
          <a:xfrm>
            <a:off x="1441450" y="6356350"/>
            <a:ext cx="1042279" cy="365125"/>
          </a:xfrm>
          <a:prstGeom prst="rect">
            <a:avLst/>
          </a:prstGeom>
        </p:spPr>
        <p:txBody>
          <a:bodyPr/>
          <a:lstStyle/>
          <a:p>
            <a:fld id="{A94F5801-AFDE-684F-8BBB-E7EBF0E64DE7}" type="datetimeFigureOut">
              <a:rPr lang="en-US" smtClean="0"/>
              <a:t>3/1/2018</a:t>
            </a:fld>
            <a:endParaRPr lang="en-GB" dirty="0"/>
          </a:p>
        </p:txBody>
      </p:sp>
      <p:sp>
        <p:nvSpPr>
          <p:cNvPr id="6" name="Footer Placeholder 5"/>
          <p:cNvSpPr>
            <a:spLocks noGrp="1"/>
          </p:cNvSpPr>
          <p:nvPr>
            <p:ph type="ftr" sz="quarter" idx="11"/>
          </p:nvPr>
        </p:nvSpPr>
        <p:spPr>
          <a:xfrm>
            <a:off x="2719610" y="6356350"/>
            <a:ext cx="2895600" cy="365125"/>
          </a:xfrm>
          <a:prstGeom prst="rect">
            <a:avLst/>
          </a:prstGeom>
        </p:spPr>
        <p:txBody>
          <a:bodyPr/>
          <a:lstStyle>
            <a:lvl1pPr algn="l">
              <a:defRPr/>
            </a:lvl1pPr>
          </a:lstStyle>
          <a:p>
            <a:endParaRPr lang="en-GB"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43670A9-E71B-C24A-BC7A-6EBF172A8789}" type="slidenum">
              <a:rPr lang="en-GB" smtClean="0"/>
              <a:t>‹#›</a:t>
            </a:fld>
            <a:endParaRPr lang="en-GB"/>
          </a:p>
        </p:txBody>
      </p:sp>
    </p:spTree>
    <p:extLst>
      <p:ext uri="{BB962C8B-B14F-4D97-AF65-F5344CB8AC3E}">
        <p14:creationId xmlns:p14="http://schemas.microsoft.com/office/powerpoint/2010/main" val="2962720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05.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Date Placeholder 4"/>
          <p:cNvSpPr>
            <a:spLocks noGrp="1"/>
          </p:cNvSpPr>
          <p:nvPr>
            <p:ph type="dt" sz="half" idx="10"/>
          </p:nvPr>
        </p:nvSpPr>
        <p:spPr>
          <a:xfrm>
            <a:off x="1441450" y="6356350"/>
            <a:ext cx="1042279" cy="365125"/>
          </a:xfrm>
          <a:prstGeom prst="rect">
            <a:avLst/>
          </a:prstGeom>
        </p:spPr>
        <p:txBody>
          <a:bodyPr/>
          <a:lstStyle/>
          <a:p>
            <a:fld id="{A94F5801-AFDE-684F-8BBB-E7EBF0E64DE7}" type="datetimeFigureOut">
              <a:rPr lang="en-US" smtClean="0"/>
              <a:t>3/1/2018</a:t>
            </a:fld>
            <a:endParaRPr lang="en-GB" dirty="0"/>
          </a:p>
        </p:txBody>
      </p:sp>
      <p:sp>
        <p:nvSpPr>
          <p:cNvPr id="7" name="Footer Placeholder 5"/>
          <p:cNvSpPr>
            <a:spLocks noGrp="1"/>
          </p:cNvSpPr>
          <p:nvPr>
            <p:ph type="ftr" sz="quarter" idx="11"/>
          </p:nvPr>
        </p:nvSpPr>
        <p:spPr>
          <a:xfrm>
            <a:off x="2719610" y="6356350"/>
            <a:ext cx="2895600" cy="365125"/>
          </a:xfrm>
          <a:prstGeom prst="rect">
            <a:avLst/>
          </a:prstGeom>
        </p:spPr>
        <p:txBody>
          <a:bodyPr/>
          <a:lstStyle>
            <a:lvl1pPr algn="l">
              <a:defRPr/>
            </a:lvl1pPr>
          </a:lstStyle>
          <a:p>
            <a:endParaRPr lang="en-GB" dirty="0"/>
          </a:p>
        </p:txBody>
      </p:sp>
      <p:sp>
        <p:nvSpPr>
          <p:cNvPr id="8" name="Slide Number Placeholder 6"/>
          <p:cNvSpPr>
            <a:spLocks noGrp="1"/>
          </p:cNvSpPr>
          <p:nvPr>
            <p:ph type="sldNum" sz="quarter" idx="12"/>
          </p:nvPr>
        </p:nvSpPr>
        <p:spPr>
          <a:xfrm>
            <a:off x="6553200" y="6356350"/>
            <a:ext cx="2133600" cy="365125"/>
          </a:xfrm>
          <a:prstGeom prst="rect">
            <a:avLst/>
          </a:prstGeom>
        </p:spPr>
        <p:txBody>
          <a:bodyPr/>
          <a:lstStyle/>
          <a:p>
            <a:fld id="{B43670A9-E71B-C24A-BC7A-6EBF172A8789}" type="slidenum">
              <a:rPr lang="en-GB" smtClean="0"/>
              <a:t>‹#›</a:t>
            </a:fld>
            <a:endParaRPr lang="en-GB"/>
          </a:p>
        </p:txBody>
      </p:sp>
    </p:spTree>
    <p:extLst>
      <p:ext uri="{BB962C8B-B14F-4D97-AF65-F5344CB8AC3E}">
        <p14:creationId xmlns:p14="http://schemas.microsoft.com/office/powerpoint/2010/main" val="6209060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05.jpg"/>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Date Placeholder 4"/>
          <p:cNvSpPr>
            <a:spLocks noGrp="1"/>
          </p:cNvSpPr>
          <p:nvPr>
            <p:ph type="dt" sz="half" idx="2"/>
          </p:nvPr>
        </p:nvSpPr>
        <p:spPr>
          <a:xfrm>
            <a:off x="1441450" y="6356350"/>
            <a:ext cx="1042279" cy="365125"/>
          </a:xfrm>
          <a:prstGeom prst="rect">
            <a:avLst/>
          </a:prstGeom>
        </p:spPr>
        <p:txBody>
          <a:bodyPr anchor="ctr"/>
          <a:lstStyle>
            <a:lvl1pPr>
              <a:defRPr sz="1000">
                <a:solidFill>
                  <a:schemeClr val="bg2"/>
                </a:solidFill>
              </a:defRPr>
            </a:lvl1pPr>
          </a:lstStyle>
          <a:p>
            <a:fld id="{A94F5801-AFDE-684F-8BBB-E7EBF0E64DE7}" type="datetimeFigureOut">
              <a:rPr lang="en-US" smtClean="0"/>
              <a:pPr/>
              <a:t>3/1/2018</a:t>
            </a:fld>
            <a:endParaRPr lang="en-GB" dirty="0"/>
          </a:p>
        </p:txBody>
      </p:sp>
      <p:sp>
        <p:nvSpPr>
          <p:cNvPr id="9" name="Footer Placeholder 5"/>
          <p:cNvSpPr>
            <a:spLocks noGrp="1"/>
          </p:cNvSpPr>
          <p:nvPr>
            <p:ph type="ftr" sz="quarter" idx="3"/>
          </p:nvPr>
        </p:nvSpPr>
        <p:spPr>
          <a:xfrm>
            <a:off x="2719610" y="6356350"/>
            <a:ext cx="2895600" cy="365125"/>
          </a:xfrm>
          <a:prstGeom prst="rect">
            <a:avLst/>
          </a:prstGeom>
        </p:spPr>
        <p:txBody>
          <a:bodyPr anchor="ctr"/>
          <a:lstStyle>
            <a:lvl1pPr algn="l">
              <a:defRPr sz="1000">
                <a:solidFill>
                  <a:schemeClr val="bg2"/>
                </a:solidFill>
              </a:defRPr>
            </a:lvl1pPr>
          </a:lstStyle>
          <a:p>
            <a:endParaRPr lang="en-GB" dirty="0"/>
          </a:p>
        </p:txBody>
      </p:sp>
      <p:sp>
        <p:nvSpPr>
          <p:cNvPr id="10" name="Slide Number Placeholder 6"/>
          <p:cNvSpPr>
            <a:spLocks noGrp="1"/>
          </p:cNvSpPr>
          <p:nvPr>
            <p:ph type="sldNum" sz="quarter" idx="4"/>
          </p:nvPr>
        </p:nvSpPr>
        <p:spPr>
          <a:xfrm>
            <a:off x="6553200" y="6356350"/>
            <a:ext cx="2133600" cy="365125"/>
          </a:xfrm>
          <a:prstGeom prst="rect">
            <a:avLst/>
          </a:prstGeom>
        </p:spPr>
        <p:txBody>
          <a:bodyPr anchor="ctr"/>
          <a:lstStyle>
            <a:lvl1pPr>
              <a:defRPr sz="1000">
                <a:solidFill>
                  <a:schemeClr val="bg2"/>
                </a:solidFill>
              </a:defRPr>
            </a:lvl1pPr>
          </a:lstStyle>
          <a:p>
            <a:fld id="{B43670A9-E71B-C24A-BC7A-6EBF172A8789}" type="slidenum">
              <a:rPr lang="en-GB" smtClean="0"/>
              <a:pPr/>
              <a:t>‹#›</a:t>
            </a:fld>
            <a:endParaRPr lang="en-GB"/>
          </a:p>
        </p:txBody>
      </p:sp>
      <p:sp>
        <p:nvSpPr>
          <p:cNvPr id="2" name="Title Placeholder 1"/>
          <p:cNvSpPr>
            <a:spLocks noGrp="1"/>
          </p:cNvSpPr>
          <p:nvPr>
            <p:ph type="title"/>
          </p:nvPr>
        </p:nvSpPr>
        <p:spPr>
          <a:xfrm>
            <a:off x="457200" y="357770"/>
            <a:ext cx="8229600" cy="1059868"/>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1727953004"/>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8" r:id="rId3"/>
    <p:sldLayoutId id="2147483659" r:id="rId4"/>
    <p:sldLayoutId id="2147483650" r:id="rId5"/>
    <p:sldLayoutId id="2147483653" r:id="rId6"/>
    <p:sldLayoutId id="2147483656" r:id="rId7"/>
    <p:sldLayoutId id="2147483655" r:id="rId8"/>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1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5.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slides/_rels/slide1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5.xml"/><Relationship Id="rId5" Type="http://schemas.openxmlformats.org/officeDocument/2006/relationships/image" Target="../media/image16.emf"/><Relationship Id="rId4" Type="http://schemas.openxmlformats.org/officeDocument/2006/relationships/image" Target="../media/image15.emf"/></Relationships>
</file>

<file path=ppt/slides/_rels/slide15.xml.rels><?xml version="1.0" encoding="UTF-8" standalone="yes"?>
<Relationships xmlns="http://schemas.openxmlformats.org/package/2006/relationships"><Relationship Id="rId3" Type="http://schemas.openxmlformats.org/officeDocument/2006/relationships/image" Target="../media/image18.emf"/><Relationship Id="rId7" Type="http://schemas.openxmlformats.org/officeDocument/2006/relationships/image" Target="../media/image22.emf"/><Relationship Id="rId2" Type="http://schemas.openxmlformats.org/officeDocument/2006/relationships/image" Target="../media/image17.emf"/><Relationship Id="rId1" Type="http://schemas.openxmlformats.org/officeDocument/2006/relationships/slideLayout" Target="../slideLayouts/slideLayout5.x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19.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hyperlink" Target="mailto:Jeremy.kent@Milliman.com" TargetMode="External"/><Relationship Id="rId2" Type="http://schemas.openxmlformats.org/officeDocument/2006/relationships/hyperlink" Target="mailto:Ed.morgan@Milliman.com" TargetMode="Externa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Solvency II Appraisal Value (“S</a:t>
            </a:r>
            <a:r>
              <a:rPr lang="en-US" sz="2400" dirty="0" smtClean="0"/>
              <a:t>2</a:t>
            </a:r>
            <a:r>
              <a:rPr lang="en-US" dirty="0" smtClean="0"/>
              <a:t>AV”)</a:t>
            </a:r>
            <a:endParaRPr lang="en-GB" dirty="0"/>
          </a:p>
        </p:txBody>
      </p:sp>
      <p:sp>
        <p:nvSpPr>
          <p:cNvPr id="3" name="Subtitle 2"/>
          <p:cNvSpPr>
            <a:spLocks noGrp="1"/>
          </p:cNvSpPr>
          <p:nvPr>
            <p:ph type="subTitle" idx="1"/>
          </p:nvPr>
        </p:nvSpPr>
        <p:spPr/>
        <p:txBody>
          <a:bodyPr/>
          <a:lstStyle/>
          <a:p>
            <a:r>
              <a:rPr lang="en-US" dirty="0" smtClean="0">
                <a:solidFill>
                  <a:srgbClr val="002060"/>
                </a:solidFill>
              </a:rPr>
              <a:t>Ed Morgan, FIA</a:t>
            </a:r>
          </a:p>
          <a:p>
            <a:r>
              <a:rPr lang="en-US" dirty="0" smtClean="0">
                <a:solidFill>
                  <a:srgbClr val="002060"/>
                </a:solidFill>
              </a:rPr>
              <a:t>Jeremy Kent, FIA</a:t>
            </a:r>
          </a:p>
          <a:p>
            <a:r>
              <a:rPr lang="en-US" dirty="0" smtClean="0">
                <a:solidFill>
                  <a:srgbClr val="002060"/>
                </a:solidFill>
              </a:rPr>
              <a:t>6 March 2018</a:t>
            </a:r>
            <a:endParaRPr lang="en-GB" dirty="0">
              <a:solidFill>
                <a:srgbClr val="002060"/>
              </a:solidFill>
            </a:endParaRPr>
          </a:p>
        </p:txBody>
      </p:sp>
    </p:spTree>
    <p:extLst>
      <p:ext uri="{BB962C8B-B14F-4D97-AF65-F5344CB8AC3E}">
        <p14:creationId xmlns:p14="http://schemas.microsoft.com/office/powerpoint/2010/main" val="41250767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Base formula (2)</a:t>
            </a:r>
            <a:endParaRPr lang="en-GB" dirty="0"/>
          </a:p>
        </p:txBody>
      </p:sp>
      <p:sp>
        <p:nvSpPr>
          <p:cNvPr id="3" name="Content Placeholder 2"/>
          <p:cNvSpPr>
            <a:spLocks noGrp="1"/>
          </p:cNvSpPr>
          <p:nvPr>
            <p:ph idx="1"/>
          </p:nvPr>
        </p:nvSpPr>
        <p:spPr>
          <a:xfrm>
            <a:off x="457200" y="1275736"/>
            <a:ext cx="8229600" cy="4525963"/>
          </a:xfrm>
        </p:spPr>
        <p:txBody>
          <a:bodyPr>
            <a:normAutofit/>
          </a:bodyPr>
          <a:lstStyle/>
          <a:p>
            <a:endParaRPr lang="en-US" sz="2000" dirty="0" smtClean="0"/>
          </a:p>
          <a:p>
            <a:r>
              <a:rPr lang="en-US" sz="2400" dirty="0" smtClean="0"/>
              <a:t>Further, if:</a:t>
            </a:r>
          </a:p>
          <a:p>
            <a:pPr lvl="1"/>
            <a:r>
              <a:rPr lang="en-US" sz="2400" dirty="0" smtClean="0"/>
              <a:t>Shareholders’ required rate of return = risk-free + 6%</a:t>
            </a:r>
          </a:p>
          <a:p>
            <a:pPr marL="457200" lvl="1" indent="0">
              <a:buNone/>
            </a:pPr>
            <a:endParaRPr lang="en-US" sz="2400" dirty="0" smtClean="0"/>
          </a:p>
          <a:p>
            <a:pPr marL="457200" lvl="1" indent="0">
              <a:buNone/>
            </a:pPr>
            <a:r>
              <a:rPr lang="en-US" sz="2400" dirty="0" smtClean="0"/>
              <a:t>Then…..</a:t>
            </a:r>
          </a:p>
          <a:p>
            <a:pPr marL="457200" lvl="1" indent="0">
              <a:buNone/>
            </a:pPr>
            <a:endParaRPr lang="en-US" sz="2400" b="1" dirty="0" smtClean="0">
              <a:solidFill>
                <a:srgbClr val="FF0000"/>
              </a:solidFill>
            </a:endParaRPr>
          </a:p>
          <a:p>
            <a:pPr marL="457200" lvl="1" indent="0">
              <a:buNone/>
            </a:pPr>
            <a:r>
              <a:rPr lang="en-US" sz="2400" b="1" dirty="0" smtClean="0">
                <a:solidFill>
                  <a:srgbClr val="FF0000"/>
                </a:solidFill>
              </a:rPr>
              <a:t>RM = </a:t>
            </a:r>
            <a:r>
              <a:rPr lang="en-US" sz="2400" b="1" dirty="0">
                <a:solidFill>
                  <a:srgbClr val="FF0000"/>
                </a:solidFill>
              </a:rPr>
              <a:t>(COC</a:t>
            </a:r>
            <a:r>
              <a:rPr lang="en-US" sz="2400" b="1" baseline="-25000" dirty="0">
                <a:solidFill>
                  <a:srgbClr val="FF0000"/>
                </a:solidFill>
              </a:rPr>
              <a:t>SCR</a:t>
            </a:r>
            <a:r>
              <a:rPr lang="en-US" sz="2400" b="1" dirty="0">
                <a:solidFill>
                  <a:srgbClr val="FF0000"/>
                </a:solidFill>
              </a:rPr>
              <a:t>+COC</a:t>
            </a:r>
            <a:r>
              <a:rPr lang="en-US" sz="2400" b="1" baseline="-25000" dirty="0">
                <a:solidFill>
                  <a:srgbClr val="FF0000"/>
                </a:solidFill>
              </a:rPr>
              <a:t>RM</a:t>
            </a:r>
            <a:r>
              <a:rPr lang="en-US" sz="2400" b="1" dirty="0">
                <a:solidFill>
                  <a:srgbClr val="FF0000"/>
                </a:solidFill>
              </a:rPr>
              <a:t>)</a:t>
            </a:r>
            <a:endParaRPr lang="en-US" sz="2400" b="1" baseline="-25000" dirty="0">
              <a:solidFill>
                <a:srgbClr val="FF0000"/>
              </a:solidFill>
            </a:endParaRPr>
          </a:p>
          <a:p>
            <a:pPr marL="457200" lvl="1" indent="0">
              <a:buNone/>
            </a:pPr>
            <a:endParaRPr lang="en-US" sz="2400" dirty="0" smtClean="0"/>
          </a:p>
          <a:p>
            <a:pPr marL="457200" lvl="1" indent="0">
              <a:buNone/>
            </a:pPr>
            <a:r>
              <a:rPr lang="en-US" sz="2400" dirty="0" smtClean="0"/>
              <a:t>So………………..</a:t>
            </a:r>
          </a:p>
          <a:p>
            <a:pPr marL="457200" lvl="1" indent="0">
              <a:buNone/>
            </a:pPr>
            <a:endParaRPr lang="en-US" sz="2000"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575463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Base formula (3)</a:t>
            </a:r>
            <a:endParaRPr lang="en-GB" dirty="0"/>
          </a:p>
        </p:txBody>
      </p:sp>
      <p:sp>
        <p:nvSpPr>
          <p:cNvPr id="3" name="Content Placeholder 2"/>
          <p:cNvSpPr>
            <a:spLocks noGrp="1"/>
          </p:cNvSpPr>
          <p:nvPr>
            <p:ph idx="1"/>
          </p:nvPr>
        </p:nvSpPr>
        <p:spPr/>
        <p:txBody>
          <a:bodyPr>
            <a:normAutofit/>
          </a:bodyPr>
          <a:lstStyle/>
          <a:p>
            <a:endParaRPr lang="en-US" sz="2000" dirty="0" smtClean="0"/>
          </a:p>
          <a:p>
            <a:pPr marL="457200" lvl="1" indent="0">
              <a:buNone/>
            </a:pPr>
            <a:r>
              <a:rPr lang="en-US" sz="3400" b="1" dirty="0" smtClean="0">
                <a:solidFill>
                  <a:srgbClr val="FF0000"/>
                </a:solidFill>
              </a:rPr>
              <a:t>S</a:t>
            </a:r>
            <a:r>
              <a:rPr lang="en-US" sz="2600" b="1" dirty="0" smtClean="0">
                <a:solidFill>
                  <a:srgbClr val="FF0000"/>
                </a:solidFill>
              </a:rPr>
              <a:t>2</a:t>
            </a:r>
            <a:r>
              <a:rPr lang="en-US" sz="3400" b="1" dirty="0" smtClean="0">
                <a:solidFill>
                  <a:srgbClr val="FF0000"/>
                </a:solidFill>
              </a:rPr>
              <a:t>AV </a:t>
            </a:r>
            <a:r>
              <a:rPr lang="en-US" sz="3400" b="1" dirty="0">
                <a:solidFill>
                  <a:srgbClr val="FF0000"/>
                </a:solidFill>
              </a:rPr>
              <a:t>= </a:t>
            </a:r>
            <a:r>
              <a:rPr lang="en-US" sz="3400" b="1" dirty="0" smtClean="0">
                <a:solidFill>
                  <a:srgbClr val="FF0000"/>
                </a:solidFill>
              </a:rPr>
              <a:t>OF</a:t>
            </a:r>
          </a:p>
          <a:p>
            <a:pPr marL="457200" lvl="1" indent="0">
              <a:buNone/>
            </a:pPr>
            <a:endParaRPr lang="en-US" sz="2000" dirty="0">
              <a:solidFill>
                <a:srgbClr val="FF0000"/>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1174954"/>
            <a:ext cx="3581400" cy="3505200"/>
          </a:xfrm>
          <a:prstGeom prst="rect">
            <a:avLst/>
          </a:prstGeom>
        </p:spPr>
      </p:pic>
    </p:spTree>
    <p:extLst>
      <p:ext uri="{BB962C8B-B14F-4D97-AF65-F5344CB8AC3E}">
        <p14:creationId xmlns:p14="http://schemas.microsoft.com/office/powerpoint/2010/main" val="4137631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ight Arrow 9"/>
          <p:cNvSpPr/>
          <p:nvPr/>
        </p:nvSpPr>
        <p:spPr>
          <a:xfrm rot="7467563">
            <a:off x="3610893" y="3263031"/>
            <a:ext cx="2955640" cy="1297087"/>
          </a:xfrm>
          <a:prstGeom prst="rightArrow">
            <a:avLst/>
          </a:prstGeom>
          <a:solidFill>
            <a:schemeClr val="bg1"/>
          </a:solidFill>
          <a:ln>
            <a:solidFill>
              <a:srgbClr val="FF0000"/>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2" name="Title 1"/>
          <p:cNvSpPr>
            <a:spLocks noGrp="1"/>
          </p:cNvSpPr>
          <p:nvPr>
            <p:ph type="title"/>
          </p:nvPr>
        </p:nvSpPr>
        <p:spPr/>
        <p:txBody>
          <a:bodyPr/>
          <a:lstStyle/>
          <a:p>
            <a:r>
              <a:rPr lang="en-US" dirty="0" smtClean="0"/>
              <a:t>Base formula (4)</a:t>
            </a:r>
            <a:endParaRPr lang="en-GB" dirty="0">
              <a:solidFill>
                <a:srgbClr val="FF0000"/>
              </a:solidFill>
            </a:endParaRPr>
          </a:p>
        </p:txBody>
      </p:sp>
      <p:sp>
        <p:nvSpPr>
          <p:cNvPr id="3" name="Content Placeholder 2"/>
          <p:cNvSpPr>
            <a:spLocks noGrp="1"/>
          </p:cNvSpPr>
          <p:nvPr>
            <p:ph idx="1"/>
          </p:nvPr>
        </p:nvSpPr>
        <p:spPr/>
        <p:txBody>
          <a:bodyPr>
            <a:normAutofit/>
          </a:bodyPr>
          <a:lstStyle/>
          <a:p>
            <a:endParaRPr lang="en-US" sz="2000" dirty="0" smtClean="0"/>
          </a:p>
          <a:p>
            <a:pPr marL="457200" lvl="1" indent="0">
              <a:buNone/>
            </a:pPr>
            <a:endParaRPr lang="en-US" sz="2000" dirty="0">
              <a:solidFill>
                <a:srgbClr val="FF0000"/>
              </a:solidFill>
              <a:effectLst>
                <a:outerShdw blurRad="38100" dist="38100" dir="2700000" algn="tl">
                  <a:srgbClr val="000000">
                    <a:alpha val="43137"/>
                  </a:srgbClr>
                </a:outerShdw>
              </a:effectLst>
            </a:endParaRPr>
          </a:p>
        </p:txBody>
      </p:sp>
      <p:sp>
        <p:nvSpPr>
          <p:cNvPr id="9" name="Right Arrow 8"/>
          <p:cNvSpPr/>
          <p:nvPr/>
        </p:nvSpPr>
        <p:spPr>
          <a:xfrm rot="3300844">
            <a:off x="575094" y="3113954"/>
            <a:ext cx="3294091" cy="1297087"/>
          </a:xfrm>
          <a:prstGeom prst="rightArrow">
            <a:avLst/>
          </a:prstGeom>
          <a:solidFill>
            <a:schemeClr val="bg1"/>
          </a:solidFill>
          <a:ln>
            <a:solidFill>
              <a:srgbClr val="FF0000"/>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graphicFrame>
        <p:nvGraphicFramePr>
          <p:cNvPr id="5" name="Chart 4"/>
          <p:cNvGraphicFramePr>
            <a:graphicFrameLocks/>
          </p:cNvGraphicFramePr>
          <p:nvPr>
            <p:extLst>
              <p:ext uri="{D42A27DB-BD31-4B8C-83A1-F6EECF244321}">
                <p14:modId xmlns:p14="http://schemas.microsoft.com/office/powerpoint/2010/main" val="2694061791"/>
              </p:ext>
            </p:extLst>
          </p:nvPr>
        </p:nvGraphicFramePr>
        <p:xfrm>
          <a:off x="206829" y="1224641"/>
          <a:ext cx="4114800" cy="259907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a:graphicFrameLocks/>
          </p:cNvGraphicFramePr>
          <p:nvPr>
            <p:extLst>
              <p:ext uri="{D42A27DB-BD31-4B8C-83A1-F6EECF244321}">
                <p14:modId xmlns:p14="http://schemas.microsoft.com/office/powerpoint/2010/main" val="2078838301"/>
              </p:ext>
            </p:extLst>
          </p:nvPr>
        </p:nvGraphicFramePr>
        <p:xfrm>
          <a:off x="4572000" y="1246413"/>
          <a:ext cx="4404017" cy="2450944"/>
        </p:xfrm>
        <a:graphic>
          <a:graphicData uri="http://schemas.openxmlformats.org/drawingml/2006/chart">
            <c:chart xmlns:c="http://schemas.openxmlformats.org/drawingml/2006/chart" xmlns:r="http://schemas.openxmlformats.org/officeDocument/2006/relationships" r:id="rId3"/>
          </a:graphicData>
        </a:graphic>
      </p:graphicFrame>
      <p:sp>
        <p:nvSpPr>
          <p:cNvPr id="8" name="Freeform 7"/>
          <p:cNvSpPr/>
          <p:nvPr/>
        </p:nvSpPr>
        <p:spPr>
          <a:xfrm>
            <a:off x="216455" y="1417637"/>
            <a:ext cx="279591" cy="1045344"/>
          </a:xfrm>
          <a:custGeom>
            <a:avLst/>
            <a:gdLst>
              <a:gd name="connsiteX0" fmla="*/ 279591 w 511079"/>
              <a:gd name="connsiteY0" fmla="*/ 33894 h 457227"/>
              <a:gd name="connsiteX1" fmla="*/ 127191 w 511079"/>
              <a:gd name="connsiteY1" fmla="*/ 33894 h 457227"/>
              <a:gd name="connsiteX2" fmla="*/ 76391 w 511079"/>
              <a:gd name="connsiteY2" fmla="*/ 50827 h 457227"/>
              <a:gd name="connsiteX3" fmla="*/ 50991 w 511079"/>
              <a:gd name="connsiteY3" fmla="*/ 67760 h 457227"/>
              <a:gd name="connsiteX4" fmla="*/ 17124 w 511079"/>
              <a:gd name="connsiteY4" fmla="*/ 101627 h 457227"/>
              <a:gd name="connsiteX5" fmla="*/ 191 w 511079"/>
              <a:gd name="connsiteY5" fmla="*/ 169360 h 457227"/>
              <a:gd name="connsiteX6" fmla="*/ 8658 w 511079"/>
              <a:gd name="connsiteY6" fmla="*/ 270960 h 457227"/>
              <a:gd name="connsiteX7" fmla="*/ 34058 w 511079"/>
              <a:gd name="connsiteY7" fmla="*/ 321760 h 457227"/>
              <a:gd name="connsiteX8" fmla="*/ 50991 w 511079"/>
              <a:gd name="connsiteY8" fmla="*/ 338694 h 457227"/>
              <a:gd name="connsiteX9" fmla="*/ 67924 w 511079"/>
              <a:gd name="connsiteY9" fmla="*/ 364094 h 457227"/>
              <a:gd name="connsiteX10" fmla="*/ 110258 w 511079"/>
              <a:gd name="connsiteY10" fmla="*/ 397960 h 457227"/>
              <a:gd name="connsiteX11" fmla="*/ 127191 w 511079"/>
              <a:gd name="connsiteY11" fmla="*/ 423360 h 457227"/>
              <a:gd name="connsiteX12" fmla="*/ 177991 w 511079"/>
              <a:gd name="connsiteY12" fmla="*/ 440294 h 457227"/>
              <a:gd name="connsiteX13" fmla="*/ 262658 w 511079"/>
              <a:gd name="connsiteY13" fmla="*/ 457227 h 457227"/>
              <a:gd name="connsiteX14" fmla="*/ 381191 w 511079"/>
              <a:gd name="connsiteY14" fmla="*/ 440294 h 457227"/>
              <a:gd name="connsiteX15" fmla="*/ 406591 w 511079"/>
              <a:gd name="connsiteY15" fmla="*/ 431827 h 457227"/>
              <a:gd name="connsiteX16" fmla="*/ 457391 w 511079"/>
              <a:gd name="connsiteY16" fmla="*/ 406427 h 457227"/>
              <a:gd name="connsiteX17" fmla="*/ 474324 w 511079"/>
              <a:gd name="connsiteY17" fmla="*/ 381027 h 457227"/>
              <a:gd name="connsiteX18" fmla="*/ 491258 w 511079"/>
              <a:gd name="connsiteY18" fmla="*/ 364094 h 457227"/>
              <a:gd name="connsiteX19" fmla="*/ 499724 w 511079"/>
              <a:gd name="connsiteY19" fmla="*/ 321760 h 457227"/>
              <a:gd name="connsiteX20" fmla="*/ 508191 w 511079"/>
              <a:gd name="connsiteY20" fmla="*/ 287894 h 457227"/>
              <a:gd name="connsiteX21" fmla="*/ 482791 w 511079"/>
              <a:gd name="connsiteY21" fmla="*/ 110094 h 457227"/>
              <a:gd name="connsiteX22" fmla="*/ 457391 w 511079"/>
              <a:gd name="connsiteY22" fmla="*/ 93160 h 457227"/>
              <a:gd name="connsiteX23" fmla="*/ 431991 w 511079"/>
              <a:gd name="connsiteY23" fmla="*/ 84694 h 457227"/>
              <a:gd name="connsiteX24" fmla="*/ 355791 w 511079"/>
              <a:gd name="connsiteY24" fmla="*/ 50827 h 457227"/>
              <a:gd name="connsiteX25" fmla="*/ 296524 w 511079"/>
              <a:gd name="connsiteY25" fmla="*/ 25427 h 457227"/>
              <a:gd name="connsiteX26" fmla="*/ 194924 w 511079"/>
              <a:gd name="connsiteY26" fmla="*/ 27 h 457227"/>
              <a:gd name="connsiteX27" fmla="*/ 8658 w 511079"/>
              <a:gd name="connsiteY27" fmla="*/ 8494 h 457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11079" h="457227">
                <a:moveTo>
                  <a:pt x="279591" y="33894"/>
                </a:moveTo>
                <a:cubicBezTo>
                  <a:pt x="212183" y="20412"/>
                  <a:pt x="223460" y="18694"/>
                  <a:pt x="127191" y="33894"/>
                </a:cubicBezTo>
                <a:cubicBezTo>
                  <a:pt x="109560" y="36678"/>
                  <a:pt x="91243" y="40926"/>
                  <a:pt x="76391" y="50827"/>
                </a:cubicBezTo>
                <a:cubicBezTo>
                  <a:pt x="67924" y="56471"/>
                  <a:pt x="58717" y="61138"/>
                  <a:pt x="50991" y="67760"/>
                </a:cubicBezTo>
                <a:cubicBezTo>
                  <a:pt x="38869" y="78150"/>
                  <a:pt x="17124" y="101627"/>
                  <a:pt x="17124" y="101627"/>
                </a:cubicBezTo>
                <a:cubicBezTo>
                  <a:pt x="11480" y="124205"/>
                  <a:pt x="-1742" y="146168"/>
                  <a:pt x="191" y="169360"/>
                </a:cubicBezTo>
                <a:cubicBezTo>
                  <a:pt x="3013" y="203227"/>
                  <a:pt x="4167" y="237274"/>
                  <a:pt x="8658" y="270960"/>
                </a:cubicBezTo>
                <a:cubicBezTo>
                  <a:pt x="11162" y="289742"/>
                  <a:pt x="22640" y="307487"/>
                  <a:pt x="34058" y="321760"/>
                </a:cubicBezTo>
                <a:cubicBezTo>
                  <a:pt x="39045" y="327993"/>
                  <a:pt x="46004" y="332461"/>
                  <a:pt x="50991" y="338694"/>
                </a:cubicBezTo>
                <a:cubicBezTo>
                  <a:pt x="57348" y="346640"/>
                  <a:pt x="61567" y="356148"/>
                  <a:pt x="67924" y="364094"/>
                </a:cubicBezTo>
                <a:cubicBezTo>
                  <a:pt x="81711" y="381327"/>
                  <a:pt x="91401" y="385389"/>
                  <a:pt x="110258" y="397960"/>
                </a:cubicBezTo>
                <a:cubicBezTo>
                  <a:pt x="115902" y="406427"/>
                  <a:pt x="118562" y="417967"/>
                  <a:pt x="127191" y="423360"/>
                </a:cubicBezTo>
                <a:cubicBezTo>
                  <a:pt x="142327" y="432820"/>
                  <a:pt x="161058" y="434650"/>
                  <a:pt x="177991" y="440294"/>
                </a:cubicBezTo>
                <a:cubicBezTo>
                  <a:pt x="222317" y="455069"/>
                  <a:pt x="194570" y="447500"/>
                  <a:pt x="262658" y="457227"/>
                </a:cubicBezTo>
                <a:cubicBezTo>
                  <a:pt x="330116" y="450481"/>
                  <a:pt x="331618" y="454457"/>
                  <a:pt x="381191" y="440294"/>
                </a:cubicBezTo>
                <a:cubicBezTo>
                  <a:pt x="389772" y="437842"/>
                  <a:pt x="398609" y="435818"/>
                  <a:pt x="406591" y="431827"/>
                </a:cubicBezTo>
                <a:cubicBezTo>
                  <a:pt x="472243" y="399001"/>
                  <a:pt x="393547" y="427709"/>
                  <a:pt x="457391" y="406427"/>
                </a:cubicBezTo>
                <a:cubicBezTo>
                  <a:pt x="463035" y="397960"/>
                  <a:pt x="467967" y="388973"/>
                  <a:pt x="474324" y="381027"/>
                </a:cubicBezTo>
                <a:cubicBezTo>
                  <a:pt x="479311" y="374794"/>
                  <a:pt x="488114" y="371431"/>
                  <a:pt x="491258" y="364094"/>
                </a:cubicBezTo>
                <a:cubicBezTo>
                  <a:pt x="496927" y="350867"/>
                  <a:pt x="496602" y="335808"/>
                  <a:pt x="499724" y="321760"/>
                </a:cubicBezTo>
                <a:cubicBezTo>
                  <a:pt x="502248" y="310401"/>
                  <a:pt x="505369" y="299183"/>
                  <a:pt x="508191" y="287894"/>
                </a:cubicBezTo>
                <a:cubicBezTo>
                  <a:pt x="505800" y="244864"/>
                  <a:pt x="526618" y="153922"/>
                  <a:pt x="482791" y="110094"/>
                </a:cubicBezTo>
                <a:cubicBezTo>
                  <a:pt x="475596" y="102899"/>
                  <a:pt x="466493" y="97711"/>
                  <a:pt x="457391" y="93160"/>
                </a:cubicBezTo>
                <a:cubicBezTo>
                  <a:pt x="449409" y="89169"/>
                  <a:pt x="440458" y="87516"/>
                  <a:pt x="431991" y="84694"/>
                </a:cubicBezTo>
                <a:cubicBezTo>
                  <a:pt x="374511" y="46372"/>
                  <a:pt x="446466" y="91126"/>
                  <a:pt x="355791" y="50827"/>
                </a:cubicBezTo>
                <a:cubicBezTo>
                  <a:pt x="280612" y="17415"/>
                  <a:pt x="386116" y="47826"/>
                  <a:pt x="296524" y="25427"/>
                </a:cubicBezTo>
                <a:cubicBezTo>
                  <a:pt x="255588" y="-1863"/>
                  <a:pt x="266851" y="27"/>
                  <a:pt x="194924" y="27"/>
                </a:cubicBezTo>
                <a:cubicBezTo>
                  <a:pt x="132771" y="27"/>
                  <a:pt x="8658" y="8494"/>
                  <a:pt x="8658" y="8494"/>
                </a:cubicBezTo>
              </a:path>
            </a:pathLst>
          </a:cu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TextBox 10"/>
          <p:cNvSpPr txBox="1"/>
          <p:nvPr/>
        </p:nvSpPr>
        <p:spPr>
          <a:xfrm>
            <a:off x="2751667" y="4148667"/>
            <a:ext cx="1651000" cy="753533"/>
          </a:xfrm>
          <a:prstGeom prst="rect">
            <a:avLst/>
          </a:prstGeom>
          <a:noFill/>
        </p:spPr>
        <p:txBody>
          <a:bodyPr wrap="square" rtlCol="0">
            <a:spAutoFit/>
          </a:bodyPr>
          <a:lstStyle/>
          <a:p>
            <a:endParaRPr lang="en-GB" dirty="0"/>
          </a:p>
        </p:txBody>
      </p:sp>
      <p:sp>
        <p:nvSpPr>
          <p:cNvPr id="12" name="TextBox 11"/>
          <p:cNvSpPr txBox="1"/>
          <p:nvPr/>
        </p:nvSpPr>
        <p:spPr>
          <a:xfrm>
            <a:off x="2377500" y="5408611"/>
            <a:ext cx="3477609" cy="400110"/>
          </a:xfrm>
          <a:prstGeom prst="rect">
            <a:avLst/>
          </a:prstGeom>
        </p:spPr>
        <p:style>
          <a:lnRef idx="0">
            <a:scrgbClr r="0" g="0" b="0"/>
          </a:lnRef>
          <a:fillRef idx="1002">
            <a:schemeClr val="lt2"/>
          </a:fillRef>
          <a:effectRef idx="0">
            <a:scrgbClr r="0" g="0" b="0"/>
          </a:effectRef>
          <a:fontRef idx="major"/>
        </p:style>
        <p:txBody>
          <a:bodyPr wrap="square" rtlCol="0">
            <a:spAutoFit/>
          </a:bodyPr>
          <a:lstStyle/>
          <a:p>
            <a:pPr algn="ctr"/>
            <a:r>
              <a:rPr lang="en-GB" sz="2000" b="1" dirty="0" smtClean="0">
                <a:solidFill>
                  <a:srgbClr val="FF0000"/>
                </a:solidFill>
              </a:rPr>
              <a:t>NPV = Own Funds</a:t>
            </a:r>
            <a:endParaRPr lang="en-GB" sz="2000" b="1" dirty="0">
              <a:solidFill>
                <a:srgbClr val="FF0000"/>
              </a:solidFill>
            </a:endParaRPr>
          </a:p>
        </p:txBody>
      </p:sp>
    </p:spTree>
    <p:extLst>
      <p:ext uri="{BB962C8B-B14F-4D97-AF65-F5344CB8AC3E}">
        <p14:creationId xmlns:p14="http://schemas.microsoft.com/office/powerpoint/2010/main" val="17433211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Base formula – proof</a:t>
            </a:r>
            <a:endParaRPr lang="en-GB" dirty="0">
              <a:solidFill>
                <a:srgbClr val="FF0000"/>
              </a:solidFill>
            </a:endParaRPr>
          </a:p>
        </p:txBody>
      </p:sp>
      <p:sp>
        <p:nvSpPr>
          <p:cNvPr id="3" name="Content Placeholder 2"/>
          <p:cNvSpPr>
            <a:spLocks noGrp="1"/>
          </p:cNvSpPr>
          <p:nvPr>
            <p:ph idx="1"/>
          </p:nvPr>
        </p:nvSpPr>
        <p:spPr>
          <a:xfrm>
            <a:off x="238125" y="1251124"/>
            <a:ext cx="8229600" cy="4525963"/>
          </a:xfrm>
        </p:spPr>
        <p:txBody>
          <a:bodyPr>
            <a:normAutofit/>
          </a:bodyPr>
          <a:lstStyle/>
          <a:p>
            <a:pPr marL="0" indent="0">
              <a:buNone/>
            </a:pPr>
            <a:r>
              <a:rPr lang="en-US" sz="2000" dirty="0" smtClean="0"/>
              <a:t>Distributable profit (t) </a:t>
            </a:r>
          </a:p>
          <a:p>
            <a:endParaRPr lang="en-US" sz="2000" dirty="0">
              <a:solidFill>
                <a:srgbClr val="FF0000"/>
              </a:solidFill>
              <a:effectLst>
                <a:outerShdw blurRad="38100" dist="38100" dir="2700000" algn="tl">
                  <a:srgbClr val="000000">
                    <a:alpha val="43137"/>
                  </a:srgbClr>
                </a:outerShdw>
              </a:effectLst>
            </a:endParaRPr>
          </a:p>
          <a:p>
            <a:endParaRPr lang="en-US" sz="1600" dirty="0" smtClean="0"/>
          </a:p>
          <a:p>
            <a:pPr marL="0" indent="0">
              <a:buNone/>
            </a:pPr>
            <a:endParaRPr lang="en-US" sz="2000" dirty="0" smtClean="0"/>
          </a:p>
          <a:p>
            <a:pPr marL="0" indent="0">
              <a:buNone/>
            </a:pPr>
            <a:r>
              <a:rPr lang="en-US" sz="2000" dirty="0" smtClean="0"/>
              <a:t>NPV(distributable </a:t>
            </a:r>
            <a:r>
              <a:rPr lang="en-US" sz="2000" dirty="0"/>
              <a:t>profits) </a:t>
            </a:r>
            <a:r>
              <a:rPr lang="en-US" sz="2000" dirty="0" smtClean="0"/>
              <a:t> </a:t>
            </a:r>
            <a:endParaRPr lang="en-US" sz="2000" dirty="0"/>
          </a:p>
        </p:txBody>
      </p:sp>
      <p:pic>
        <p:nvPicPr>
          <p:cNvPr id="5" name="Picture 4"/>
          <p:cNvPicPr>
            <a:picLocks noChangeAspect="1"/>
          </p:cNvPicPr>
          <p:nvPr/>
        </p:nvPicPr>
        <p:blipFill>
          <a:blip r:embed="rId2"/>
          <a:stretch>
            <a:fillRect/>
          </a:stretch>
        </p:blipFill>
        <p:spPr>
          <a:xfrm>
            <a:off x="-178904" y="2988807"/>
            <a:ext cx="13716000" cy="860347"/>
          </a:xfrm>
          <a:prstGeom prst="rect">
            <a:avLst/>
          </a:prstGeom>
        </p:spPr>
      </p:pic>
      <p:pic>
        <p:nvPicPr>
          <p:cNvPr id="6" name="Picture 5"/>
          <p:cNvPicPr>
            <a:picLocks noChangeAspect="1"/>
          </p:cNvPicPr>
          <p:nvPr/>
        </p:nvPicPr>
        <p:blipFill>
          <a:blip r:embed="rId3"/>
          <a:stretch>
            <a:fillRect/>
          </a:stretch>
        </p:blipFill>
        <p:spPr>
          <a:xfrm>
            <a:off x="0" y="3831226"/>
            <a:ext cx="9144000" cy="543871"/>
          </a:xfrm>
          <a:prstGeom prst="rect">
            <a:avLst/>
          </a:prstGeom>
        </p:spPr>
      </p:pic>
      <p:pic>
        <p:nvPicPr>
          <p:cNvPr id="7" name="Picture 6"/>
          <p:cNvPicPr>
            <a:picLocks noChangeAspect="1"/>
          </p:cNvPicPr>
          <p:nvPr/>
        </p:nvPicPr>
        <p:blipFill>
          <a:blip r:embed="rId4"/>
          <a:stretch>
            <a:fillRect/>
          </a:stretch>
        </p:blipFill>
        <p:spPr>
          <a:xfrm>
            <a:off x="-178904" y="4503875"/>
            <a:ext cx="8649394" cy="764848"/>
          </a:xfrm>
          <a:prstGeom prst="rect">
            <a:avLst/>
          </a:prstGeom>
        </p:spPr>
      </p:pic>
      <p:pic>
        <p:nvPicPr>
          <p:cNvPr id="8" name="Picture 7"/>
          <p:cNvPicPr>
            <a:picLocks noChangeAspect="1"/>
          </p:cNvPicPr>
          <p:nvPr/>
        </p:nvPicPr>
        <p:blipFill>
          <a:blip r:embed="rId5"/>
          <a:stretch>
            <a:fillRect/>
          </a:stretch>
        </p:blipFill>
        <p:spPr>
          <a:xfrm>
            <a:off x="-178904" y="5268723"/>
            <a:ext cx="6702681" cy="531310"/>
          </a:xfrm>
          <a:prstGeom prst="rect">
            <a:avLst/>
          </a:prstGeom>
        </p:spPr>
      </p:pic>
      <p:pic>
        <p:nvPicPr>
          <p:cNvPr id="9" name="Picture 8"/>
          <p:cNvPicPr>
            <a:picLocks noChangeAspect="1"/>
          </p:cNvPicPr>
          <p:nvPr/>
        </p:nvPicPr>
        <p:blipFill>
          <a:blip r:embed="rId6"/>
          <a:stretch>
            <a:fillRect/>
          </a:stretch>
        </p:blipFill>
        <p:spPr>
          <a:xfrm>
            <a:off x="19050" y="1692671"/>
            <a:ext cx="7904887" cy="686922"/>
          </a:xfrm>
          <a:prstGeom prst="rect">
            <a:avLst/>
          </a:prstGeom>
        </p:spPr>
      </p:pic>
    </p:spTree>
    <p:extLst>
      <p:ext uri="{BB962C8B-B14F-4D97-AF65-F5344CB8AC3E}">
        <p14:creationId xmlns:p14="http://schemas.microsoft.com/office/powerpoint/2010/main" val="27828248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Base formula – proof (2)</a:t>
            </a:r>
            <a:endParaRPr lang="en-GB" dirty="0">
              <a:solidFill>
                <a:srgbClr val="FF0000"/>
              </a:solidFill>
            </a:endParaRPr>
          </a:p>
        </p:txBody>
      </p:sp>
      <p:sp>
        <p:nvSpPr>
          <p:cNvPr id="3" name="Content Placeholder 2"/>
          <p:cNvSpPr>
            <a:spLocks noGrp="1"/>
          </p:cNvSpPr>
          <p:nvPr>
            <p:ph idx="1"/>
          </p:nvPr>
        </p:nvSpPr>
        <p:spPr>
          <a:xfrm>
            <a:off x="238124" y="1260799"/>
            <a:ext cx="8448675" cy="499269"/>
          </a:xfrm>
        </p:spPr>
        <p:txBody>
          <a:bodyPr>
            <a:normAutofit/>
          </a:bodyPr>
          <a:lstStyle/>
          <a:p>
            <a:pPr marL="0" indent="0">
              <a:buNone/>
            </a:pPr>
            <a:r>
              <a:rPr lang="en-US" sz="2000" dirty="0" smtClean="0"/>
              <a:t>If RDR = </a:t>
            </a:r>
            <a:r>
              <a:rPr lang="en-US" sz="2000" dirty="0" err="1" smtClean="0"/>
              <a:t>i</a:t>
            </a:r>
            <a:r>
              <a:rPr lang="en-US" sz="2000" dirty="0" smtClean="0"/>
              <a:t>% + 6%:</a:t>
            </a:r>
          </a:p>
          <a:p>
            <a:endParaRPr lang="en-US" sz="1600" dirty="0"/>
          </a:p>
          <a:p>
            <a:endParaRPr lang="en-US" sz="1600" dirty="0" smtClean="0"/>
          </a:p>
          <a:p>
            <a:endParaRPr lang="en-US" sz="1600" dirty="0"/>
          </a:p>
          <a:p>
            <a:endParaRPr lang="en-US" sz="1600" dirty="0" smtClean="0"/>
          </a:p>
          <a:p>
            <a:pPr marL="0" indent="0">
              <a:buNone/>
            </a:pPr>
            <a:endParaRPr lang="en-US" sz="2000" dirty="0">
              <a:solidFill>
                <a:srgbClr val="FF0000"/>
              </a:solidFill>
              <a:effectLst>
                <a:outerShdw blurRad="38100" dist="38100" dir="2700000" algn="tl">
                  <a:srgbClr val="000000">
                    <a:alpha val="43137"/>
                  </a:srgbClr>
                </a:outerShdw>
              </a:effectLst>
            </a:endParaRPr>
          </a:p>
          <a:p>
            <a:endParaRPr lang="en-US" sz="1600" dirty="0" smtClean="0"/>
          </a:p>
        </p:txBody>
      </p:sp>
      <p:pic>
        <p:nvPicPr>
          <p:cNvPr id="4" name="Picture 3"/>
          <p:cNvPicPr>
            <a:picLocks noChangeAspect="1"/>
          </p:cNvPicPr>
          <p:nvPr/>
        </p:nvPicPr>
        <p:blipFill>
          <a:blip r:embed="rId2"/>
          <a:stretch>
            <a:fillRect/>
          </a:stretch>
        </p:blipFill>
        <p:spPr>
          <a:xfrm>
            <a:off x="-60226" y="1937075"/>
            <a:ext cx="9897790" cy="536627"/>
          </a:xfrm>
          <a:prstGeom prst="rect">
            <a:avLst/>
          </a:prstGeom>
        </p:spPr>
      </p:pic>
      <p:pic>
        <p:nvPicPr>
          <p:cNvPr id="10" name="Picture 9"/>
          <p:cNvPicPr>
            <a:picLocks noChangeAspect="1"/>
          </p:cNvPicPr>
          <p:nvPr/>
        </p:nvPicPr>
        <p:blipFill>
          <a:blip r:embed="rId3"/>
          <a:stretch>
            <a:fillRect/>
          </a:stretch>
        </p:blipFill>
        <p:spPr>
          <a:xfrm>
            <a:off x="129134" y="2816133"/>
            <a:ext cx="2884733" cy="511537"/>
          </a:xfrm>
          <a:prstGeom prst="rect">
            <a:avLst/>
          </a:prstGeom>
        </p:spPr>
      </p:pic>
      <p:pic>
        <p:nvPicPr>
          <p:cNvPr id="11" name="Picture 10"/>
          <p:cNvPicPr>
            <a:picLocks noChangeAspect="1"/>
          </p:cNvPicPr>
          <p:nvPr/>
        </p:nvPicPr>
        <p:blipFill>
          <a:blip r:embed="rId4"/>
          <a:stretch>
            <a:fillRect/>
          </a:stretch>
        </p:blipFill>
        <p:spPr>
          <a:xfrm>
            <a:off x="-178213" y="3670101"/>
            <a:ext cx="12117464" cy="495714"/>
          </a:xfrm>
          <a:prstGeom prst="rect">
            <a:avLst/>
          </a:prstGeom>
        </p:spPr>
      </p:pic>
      <p:pic>
        <p:nvPicPr>
          <p:cNvPr id="12" name="Picture 11"/>
          <p:cNvPicPr>
            <a:picLocks noChangeAspect="1"/>
          </p:cNvPicPr>
          <p:nvPr/>
        </p:nvPicPr>
        <p:blipFill>
          <a:blip r:embed="rId5"/>
          <a:stretch>
            <a:fillRect/>
          </a:stretch>
        </p:blipFill>
        <p:spPr>
          <a:xfrm>
            <a:off x="-822231" y="4443594"/>
            <a:ext cx="11215322" cy="564134"/>
          </a:xfrm>
          <a:prstGeom prst="rect">
            <a:avLst/>
          </a:prstGeom>
        </p:spPr>
      </p:pic>
    </p:spTree>
    <p:extLst>
      <p:ext uri="{BB962C8B-B14F-4D97-AF65-F5344CB8AC3E}">
        <p14:creationId xmlns:p14="http://schemas.microsoft.com/office/powerpoint/2010/main" val="34540350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Base formula – proof (3)</a:t>
            </a:r>
            <a:endParaRPr lang="en-GB" dirty="0">
              <a:solidFill>
                <a:srgbClr val="FF0000"/>
              </a:solidFill>
            </a:endParaRPr>
          </a:p>
        </p:txBody>
      </p:sp>
      <p:sp>
        <p:nvSpPr>
          <p:cNvPr id="3" name="Content Placeholder 2"/>
          <p:cNvSpPr>
            <a:spLocks noGrp="1"/>
          </p:cNvSpPr>
          <p:nvPr>
            <p:ph idx="1"/>
          </p:nvPr>
        </p:nvSpPr>
        <p:spPr>
          <a:xfrm>
            <a:off x="238125" y="1095375"/>
            <a:ext cx="8229600" cy="4525963"/>
          </a:xfrm>
        </p:spPr>
        <p:txBody>
          <a:bodyPr>
            <a:normAutofit/>
          </a:bodyPr>
          <a:lstStyle/>
          <a:p>
            <a:pPr marL="0" indent="0">
              <a:buNone/>
            </a:pPr>
            <a:r>
              <a:rPr lang="en-US" sz="1600" dirty="0" smtClean="0"/>
              <a:t> </a:t>
            </a:r>
          </a:p>
        </p:txBody>
      </p:sp>
      <p:pic>
        <p:nvPicPr>
          <p:cNvPr id="13" name="Picture 12"/>
          <p:cNvPicPr>
            <a:picLocks noChangeAspect="1"/>
          </p:cNvPicPr>
          <p:nvPr/>
        </p:nvPicPr>
        <p:blipFill>
          <a:blip r:embed="rId2"/>
          <a:stretch>
            <a:fillRect/>
          </a:stretch>
        </p:blipFill>
        <p:spPr>
          <a:xfrm>
            <a:off x="238125" y="1506020"/>
            <a:ext cx="6682075" cy="643943"/>
          </a:xfrm>
          <a:prstGeom prst="rect">
            <a:avLst/>
          </a:prstGeom>
        </p:spPr>
      </p:pic>
      <p:pic>
        <p:nvPicPr>
          <p:cNvPr id="14" name="Picture 13"/>
          <p:cNvPicPr>
            <a:picLocks noChangeAspect="1"/>
          </p:cNvPicPr>
          <p:nvPr/>
        </p:nvPicPr>
        <p:blipFill>
          <a:blip r:embed="rId3"/>
          <a:stretch>
            <a:fillRect/>
          </a:stretch>
        </p:blipFill>
        <p:spPr>
          <a:xfrm>
            <a:off x="-825242" y="2338488"/>
            <a:ext cx="6366738" cy="623250"/>
          </a:xfrm>
          <a:prstGeom prst="rect">
            <a:avLst/>
          </a:prstGeom>
        </p:spPr>
      </p:pic>
      <p:pic>
        <p:nvPicPr>
          <p:cNvPr id="15" name="Picture 14"/>
          <p:cNvPicPr>
            <a:picLocks noChangeAspect="1"/>
          </p:cNvPicPr>
          <p:nvPr/>
        </p:nvPicPr>
        <p:blipFill>
          <a:blip r:embed="rId4"/>
          <a:stretch>
            <a:fillRect/>
          </a:stretch>
        </p:blipFill>
        <p:spPr>
          <a:xfrm>
            <a:off x="70970" y="3150083"/>
            <a:ext cx="5314237" cy="659359"/>
          </a:xfrm>
          <a:prstGeom prst="rect">
            <a:avLst/>
          </a:prstGeom>
        </p:spPr>
      </p:pic>
      <p:pic>
        <p:nvPicPr>
          <p:cNvPr id="16" name="Picture 15"/>
          <p:cNvPicPr>
            <a:picLocks noChangeAspect="1"/>
          </p:cNvPicPr>
          <p:nvPr/>
        </p:nvPicPr>
        <p:blipFill>
          <a:blip r:embed="rId5"/>
          <a:stretch>
            <a:fillRect/>
          </a:stretch>
        </p:blipFill>
        <p:spPr>
          <a:xfrm>
            <a:off x="70970" y="3854092"/>
            <a:ext cx="2658786" cy="627769"/>
          </a:xfrm>
          <a:prstGeom prst="rect">
            <a:avLst/>
          </a:prstGeom>
        </p:spPr>
      </p:pic>
      <p:pic>
        <p:nvPicPr>
          <p:cNvPr id="17" name="Picture 16"/>
          <p:cNvPicPr>
            <a:picLocks noChangeAspect="1"/>
          </p:cNvPicPr>
          <p:nvPr/>
        </p:nvPicPr>
        <p:blipFill>
          <a:blip r:embed="rId6"/>
          <a:stretch>
            <a:fillRect/>
          </a:stretch>
        </p:blipFill>
        <p:spPr>
          <a:xfrm>
            <a:off x="70970" y="4777737"/>
            <a:ext cx="5990367" cy="577284"/>
          </a:xfrm>
          <a:prstGeom prst="rect">
            <a:avLst/>
          </a:prstGeom>
        </p:spPr>
      </p:pic>
      <p:pic>
        <p:nvPicPr>
          <p:cNvPr id="18" name="Picture 17"/>
          <p:cNvPicPr>
            <a:picLocks noChangeAspect="1"/>
          </p:cNvPicPr>
          <p:nvPr/>
        </p:nvPicPr>
        <p:blipFill>
          <a:blip r:embed="rId7"/>
          <a:stretch>
            <a:fillRect/>
          </a:stretch>
        </p:blipFill>
        <p:spPr>
          <a:xfrm>
            <a:off x="1828960" y="5431539"/>
            <a:ext cx="1385300" cy="424248"/>
          </a:xfrm>
          <a:prstGeom prst="rect">
            <a:avLst/>
          </a:prstGeom>
        </p:spPr>
      </p:pic>
    </p:spTree>
    <p:extLst>
      <p:ext uri="{BB962C8B-B14F-4D97-AF65-F5344CB8AC3E}">
        <p14:creationId xmlns:p14="http://schemas.microsoft.com/office/powerpoint/2010/main" val="40288617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Tax, target capital, shareholders’ required return</a:t>
            </a:r>
            <a:endParaRPr lang="en-GB" dirty="0"/>
          </a:p>
        </p:txBody>
      </p:sp>
      <p:sp>
        <p:nvSpPr>
          <p:cNvPr id="3" name="Content Placeholder 2"/>
          <p:cNvSpPr>
            <a:spLocks noGrp="1"/>
          </p:cNvSpPr>
          <p:nvPr>
            <p:ph idx="1"/>
          </p:nvPr>
        </p:nvSpPr>
        <p:spPr/>
        <p:txBody>
          <a:bodyPr>
            <a:normAutofit/>
          </a:bodyPr>
          <a:lstStyle/>
          <a:p>
            <a:r>
              <a:rPr lang="en-US" sz="2000" dirty="0" smtClean="0"/>
              <a:t>Introduce:</a:t>
            </a:r>
          </a:p>
          <a:p>
            <a:pPr lvl="1"/>
            <a:r>
              <a:rPr lang="en-US" sz="2000" dirty="0" smtClean="0"/>
              <a:t>Tax at rate tax %</a:t>
            </a:r>
            <a:r>
              <a:rPr lang="en-US" sz="2000" dirty="0"/>
              <a:t> </a:t>
            </a:r>
            <a:r>
              <a:rPr lang="en-US" sz="2000" dirty="0" smtClean="0"/>
              <a:t>(assume taxable basis = Solvency II)</a:t>
            </a:r>
          </a:p>
          <a:p>
            <a:pPr lvl="1"/>
            <a:r>
              <a:rPr lang="en-US" sz="2000" dirty="0" smtClean="0"/>
              <a:t>Target solvency ratio TSR %</a:t>
            </a:r>
          </a:p>
          <a:p>
            <a:pPr lvl="1"/>
            <a:r>
              <a:rPr lang="en-US" sz="2000" dirty="0" smtClean="0"/>
              <a:t>Shareholders’ required rate of return = RDR % (not RF + 6%)</a:t>
            </a:r>
          </a:p>
          <a:p>
            <a:pPr lvl="1"/>
            <a:endParaRPr lang="en-US" sz="2000" dirty="0"/>
          </a:p>
          <a:p>
            <a:pPr marL="57150" indent="0">
              <a:buNone/>
            </a:pPr>
            <a:r>
              <a:rPr lang="en-US" sz="2000" dirty="0" smtClean="0"/>
              <a:t>Our expression generalizes to:</a:t>
            </a:r>
            <a:endParaRPr lang="en-US" sz="2000" dirty="0"/>
          </a:p>
          <a:p>
            <a:endParaRPr lang="en-US" sz="2000" dirty="0" smtClean="0"/>
          </a:p>
          <a:p>
            <a:pPr marL="0" indent="0">
              <a:buNone/>
            </a:pPr>
            <a:r>
              <a:rPr lang="en-US" sz="2000" b="1" dirty="0">
                <a:solidFill>
                  <a:srgbClr val="FF0000"/>
                </a:solidFill>
              </a:rPr>
              <a:t>S</a:t>
            </a:r>
            <a:r>
              <a:rPr lang="en-US" b="1" dirty="0">
                <a:solidFill>
                  <a:srgbClr val="FF0000"/>
                </a:solidFill>
              </a:rPr>
              <a:t>2</a:t>
            </a:r>
            <a:r>
              <a:rPr lang="en-US" sz="2000" b="1" dirty="0">
                <a:solidFill>
                  <a:srgbClr val="FF0000"/>
                </a:solidFill>
              </a:rPr>
              <a:t>AV = NPV(distributable profits</a:t>
            </a:r>
            <a:r>
              <a:rPr lang="en-US" sz="2000" b="1" dirty="0" smtClean="0">
                <a:solidFill>
                  <a:srgbClr val="FF0000"/>
                </a:solidFill>
              </a:rPr>
              <a:t>) @ RDR </a:t>
            </a:r>
          </a:p>
          <a:p>
            <a:pPr marL="0" indent="0">
              <a:buNone/>
            </a:pPr>
            <a:r>
              <a:rPr lang="en-US" sz="2000" b="1" dirty="0" smtClean="0">
                <a:solidFill>
                  <a:srgbClr val="FF0000"/>
                </a:solidFill>
              </a:rPr>
              <a:t>= </a:t>
            </a:r>
            <a:r>
              <a:rPr lang="en-US" sz="2000" b="1" dirty="0">
                <a:solidFill>
                  <a:srgbClr val="FF0000"/>
                </a:solidFill>
              </a:rPr>
              <a:t>OF + </a:t>
            </a:r>
            <a:r>
              <a:rPr lang="en-US" sz="2000" b="1" dirty="0" smtClean="0">
                <a:solidFill>
                  <a:srgbClr val="FF0000"/>
                </a:solidFill>
              </a:rPr>
              <a:t>RM * (1-tax) </a:t>
            </a:r>
            <a:r>
              <a:rPr lang="en-US" sz="2000" b="1" dirty="0">
                <a:solidFill>
                  <a:srgbClr val="FF0000"/>
                </a:solidFill>
              </a:rPr>
              <a:t>– </a:t>
            </a:r>
            <a:r>
              <a:rPr lang="en-US" sz="2000" b="1" dirty="0" smtClean="0">
                <a:solidFill>
                  <a:srgbClr val="FF0000"/>
                </a:solidFill>
              </a:rPr>
              <a:t>TSR * COC</a:t>
            </a:r>
            <a:r>
              <a:rPr lang="en-US" sz="2000" b="1" baseline="-25000" dirty="0" smtClean="0">
                <a:solidFill>
                  <a:srgbClr val="FF0000"/>
                </a:solidFill>
              </a:rPr>
              <a:t>SCR </a:t>
            </a:r>
            <a:r>
              <a:rPr lang="en-US" sz="2000" b="1" dirty="0" smtClean="0">
                <a:solidFill>
                  <a:srgbClr val="FF0000"/>
                </a:solidFill>
              </a:rPr>
              <a:t>- COC</a:t>
            </a:r>
            <a:r>
              <a:rPr lang="en-US" sz="2000" b="1" baseline="-25000" dirty="0" smtClean="0">
                <a:solidFill>
                  <a:srgbClr val="FF0000"/>
                </a:solidFill>
              </a:rPr>
              <a:t>RM</a:t>
            </a:r>
            <a:endParaRPr lang="en-US" sz="2000" b="1" baseline="-25000" dirty="0">
              <a:solidFill>
                <a:srgbClr val="FF0000"/>
              </a:solidFill>
            </a:endParaRPr>
          </a:p>
          <a:p>
            <a:pPr marL="0" indent="0">
              <a:buNone/>
            </a:pPr>
            <a:endParaRPr lang="en-US" sz="2000" dirty="0" smtClean="0"/>
          </a:p>
          <a:p>
            <a:pPr marL="0" indent="0">
              <a:buNone/>
            </a:pPr>
            <a:r>
              <a:rPr lang="en-US" sz="2000" dirty="0" smtClean="0"/>
              <a:t>Projection of SCRs for non-</a:t>
            </a:r>
            <a:r>
              <a:rPr lang="en-US" sz="2000" dirty="0" err="1" smtClean="0"/>
              <a:t>hedgeable</a:t>
            </a:r>
            <a:r>
              <a:rPr lang="en-US" sz="2000" dirty="0" smtClean="0"/>
              <a:t> risks </a:t>
            </a:r>
            <a:r>
              <a:rPr lang="en-US" sz="2000" dirty="0"/>
              <a:t>may be able to be </a:t>
            </a:r>
            <a:r>
              <a:rPr lang="en-US" sz="2000" dirty="0" smtClean="0"/>
              <a:t>derived from risk margin calculation</a:t>
            </a:r>
          </a:p>
        </p:txBody>
      </p:sp>
    </p:spTree>
    <p:extLst>
      <p:ext uri="{BB962C8B-B14F-4D97-AF65-F5344CB8AC3E}">
        <p14:creationId xmlns:p14="http://schemas.microsoft.com/office/powerpoint/2010/main" val="17228975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H</a:t>
            </a:r>
            <a:r>
              <a:rPr lang="en-US" dirty="0" err="1" smtClean="0"/>
              <a:t>edgeable</a:t>
            </a:r>
            <a:r>
              <a:rPr lang="en-US" dirty="0" smtClean="0"/>
              <a:t> risks</a:t>
            </a:r>
            <a:endParaRPr lang="en-GB"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414324"/>
                <a:ext cx="8229600" cy="4525963"/>
              </a:xfrm>
            </p:spPr>
            <p:txBody>
              <a:bodyPr>
                <a:normAutofit/>
              </a:bodyPr>
              <a:lstStyle/>
              <a:p>
                <a:r>
                  <a:rPr lang="en-US" sz="2000" dirty="0" smtClean="0"/>
                  <a:t>Assume </a:t>
                </a:r>
                <a:r>
                  <a:rPr lang="en-US" sz="2000" dirty="0" err="1" smtClean="0"/>
                  <a:t>hedgeable</a:t>
                </a:r>
                <a:r>
                  <a:rPr lang="en-US" sz="2000" dirty="0" smtClean="0"/>
                  <a:t> risks taken because risks expected to be more than compensated by increased returns</a:t>
                </a:r>
              </a:p>
              <a:p>
                <a:r>
                  <a:rPr lang="en-US" sz="2000" dirty="0" smtClean="0"/>
                  <a:t>Decision </a:t>
                </a:r>
                <a:r>
                  <a:rPr lang="en-US" sz="2000" dirty="0"/>
                  <a:t>depends on shareholder’s risk appetite</a:t>
                </a:r>
                <a:r>
                  <a:rPr lang="en-US" sz="2100" dirty="0"/>
                  <a:t> </a:t>
                </a:r>
                <a:r>
                  <a:rPr lang="en-US" sz="2000" dirty="0" smtClean="0"/>
                  <a:t>and own assessment of risks and required returns</a:t>
                </a:r>
              </a:p>
              <a:p>
                <a:r>
                  <a:rPr lang="en-US" sz="2000" dirty="0" smtClean="0"/>
                  <a:t>Then impact on S</a:t>
                </a:r>
                <a:r>
                  <a:rPr lang="en-US" dirty="0" smtClean="0"/>
                  <a:t>2</a:t>
                </a:r>
                <a:r>
                  <a:rPr lang="en-US" sz="2000" dirty="0" smtClean="0"/>
                  <a:t>AV of investing in risky assets, R </a:t>
                </a:r>
              </a:p>
              <a:p>
                <a:pPr marL="0" indent="0">
                  <a:buNone/>
                </a:pPr>
                <a:endParaRPr lang="en-US" sz="2000" dirty="0" smtClean="0"/>
              </a:p>
              <a:p>
                <a:pPr marL="0" indent="0">
                  <a:buNone/>
                </a:pPr>
                <a:r>
                  <a:rPr lang="en-US" sz="2000" dirty="0" smtClean="0"/>
                  <a:t>= NPV(total risky assets)@RDR * (net of tax return above risk free – capital charge for risky assets)</a:t>
                </a:r>
              </a:p>
              <a:p>
                <a:pPr marL="0" indent="0">
                  <a:buNone/>
                </a:pPr>
                <a:endParaRPr lang="en-US" sz="2000" dirty="0" smtClean="0"/>
              </a:p>
              <a:p>
                <a:pPr marL="0" indent="0">
                  <a:buNone/>
                </a:pPr>
                <a:r>
                  <a:rPr lang="en-US" sz="2000" dirty="0" smtClean="0"/>
                  <a:t>= NPV(total </a:t>
                </a:r>
                <a:r>
                  <a:rPr lang="en-US" sz="2000" dirty="0"/>
                  <a:t>risky assets)@RDR</a:t>
                </a:r>
                <a14:m>
                  <m:oMath xmlns:m="http://schemas.openxmlformats.org/officeDocument/2006/math">
                    <m:r>
                      <a:rPr lang="en-GB" sz="2000" b="0" i="0" smtClean="0">
                        <a:latin typeface="Cambria Math" panose="02040503050406030204" pitchFamily="18" charset="0"/>
                      </a:rPr>
                      <m:t> </m:t>
                    </m:r>
                  </m:oMath>
                </a14:m>
                <a:r>
                  <a:rPr lang="en-GB" sz="2000" b="0" i="0" dirty="0" smtClean="0">
                    <a:latin typeface="Cambria Math" panose="02040503050406030204" pitchFamily="18" charset="0"/>
                  </a:rPr>
                  <a:t>* </a:t>
                </a:r>
              </a:p>
              <a:p>
                <a:pPr marL="0" indent="0">
                  <a:buNone/>
                </a:pPr>
                <a:r>
                  <a:rPr lang="en-GB" sz="2000" dirty="0"/>
                  <a:t>{excess returns on risky assets above risk free * (1-tax) – </a:t>
                </a:r>
              </a:p>
              <a:p>
                <a:pPr marL="0" indent="0">
                  <a:buNone/>
                </a:pPr>
                <a:r>
                  <a:rPr lang="en-GB" sz="2000" dirty="0"/>
                  <a:t>(RDR – risk free*(1-tax</a:t>
                </a:r>
                <a:r>
                  <a:rPr lang="en-GB" sz="2000" dirty="0" smtClean="0"/>
                  <a:t>)) * </a:t>
                </a:r>
                <a:r>
                  <a:rPr lang="en-GB" sz="2000" dirty="0"/>
                  <a:t>additional capital as % of risky assets * TSR}</a:t>
                </a:r>
              </a:p>
              <a:p>
                <a:pPr marL="0" indent="0">
                  <a:buNone/>
                </a:pPr>
                <a:endParaRPr lang="en-US" sz="2000"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414324"/>
                <a:ext cx="8229600" cy="4525963"/>
              </a:xfrm>
              <a:blipFill rotWithShape="0">
                <a:blip r:embed="rId2"/>
                <a:stretch>
                  <a:fillRect l="-741" t="-539" r="-222"/>
                </a:stretch>
              </a:blipFill>
            </p:spPr>
            <p:txBody>
              <a:bodyPr/>
              <a:lstStyle/>
              <a:p>
                <a:r>
                  <a:rPr lang="en-GB">
                    <a:noFill/>
                  </a:rPr>
                  <a:t> </a:t>
                </a:r>
              </a:p>
            </p:txBody>
          </p:sp>
        </mc:Fallback>
      </mc:AlternateContent>
    </p:spTree>
    <p:extLst>
      <p:ext uri="{BB962C8B-B14F-4D97-AF65-F5344CB8AC3E}">
        <p14:creationId xmlns:p14="http://schemas.microsoft.com/office/powerpoint/2010/main" val="10250560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Hedgeable</a:t>
            </a:r>
            <a:r>
              <a:rPr lang="en-US" dirty="0" smtClean="0"/>
              <a:t> risks (2)</a:t>
            </a:r>
            <a:endParaRPr lang="en-GB" dirty="0"/>
          </a:p>
        </p:txBody>
      </p:sp>
      <p:sp>
        <p:nvSpPr>
          <p:cNvPr id="3" name="Content Placeholder 2"/>
          <p:cNvSpPr>
            <a:spLocks noGrp="1"/>
          </p:cNvSpPr>
          <p:nvPr>
            <p:ph idx="1"/>
          </p:nvPr>
        </p:nvSpPr>
        <p:spPr>
          <a:xfrm>
            <a:off x="457200" y="1414324"/>
            <a:ext cx="8229600" cy="4525963"/>
          </a:xfrm>
        </p:spPr>
        <p:txBody>
          <a:bodyPr>
            <a:normAutofit/>
          </a:bodyPr>
          <a:lstStyle/>
          <a:p>
            <a:pPr>
              <a:lnSpc>
                <a:spcPct val="110000"/>
              </a:lnSpc>
            </a:pPr>
            <a:r>
              <a:rPr lang="en-GB" sz="2000" dirty="0" smtClean="0"/>
              <a:t>By allowing value to be created (or destroyed) through holding risky assets we have made important departure from market-consistent methodology:</a:t>
            </a:r>
          </a:p>
          <a:p>
            <a:pPr lvl="1"/>
            <a:r>
              <a:rPr lang="en-GB" sz="2000" b="0" i="0" dirty="0" smtClean="0">
                <a:latin typeface="Arial" panose="020B0604020202020204" pitchFamily="34" charset="0"/>
                <a:cs typeface="Arial" panose="020B0604020202020204" pitchFamily="34" charset="0"/>
              </a:rPr>
              <a:t>Market-consistency =&gt; additional return expected on assets cancelled by additional risk (market price reflects market view of risk)</a:t>
            </a:r>
          </a:p>
          <a:p>
            <a:pPr lvl="1"/>
            <a:r>
              <a:rPr lang="en-GB" sz="2000" dirty="0" smtClean="0">
                <a:latin typeface="Arial" panose="020B0604020202020204" pitchFamily="34" charset="0"/>
                <a:cs typeface="Arial" panose="020B0604020202020204" pitchFamily="34" charset="0"/>
              </a:rPr>
              <a:t>S</a:t>
            </a:r>
            <a:r>
              <a:rPr lang="en-GB" dirty="0" smtClean="0">
                <a:latin typeface="Arial" panose="020B0604020202020204" pitchFamily="34" charset="0"/>
                <a:cs typeface="Arial" panose="020B0604020202020204" pitchFamily="34" charset="0"/>
              </a:rPr>
              <a:t>2</a:t>
            </a:r>
            <a:r>
              <a:rPr lang="en-GB" sz="2000" dirty="0" smtClean="0">
                <a:latin typeface="Arial" panose="020B0604020202020204" pitchFamily="34" charset="0"/>
                <a:cs typeface="Arial" panose="020B0604020202020204" pitchFamily="34" charset="0"/>
              </a:rPr>
              <a:t>AV =&gt; reflects investor’s view of additional return, with risk reflected through capital and shareholders’ required rate of return</a:t>
            </a:r>
          </a:p>
          <a:p>
            <a:r>
              <a:rPr lang="en-GB" sz="2000" b="0" i="0" dirty="0" smtClean="0">
                <a:latin typeface="Arial" panose="020B0604020202020204" pitchFamily="34" charset="0"/>
                <a:cs typeface="Arial" panose="020B0604020202020204" pitchFamily="34" charset="0"/>
              </a:rPr>
              <a:t>Assumptions that excess returns and additional capital remain constant </a:t>
            </a:r>
            <a:r>
              <a:rPr lang="en-GB" sz="2000" dirty="0">
                <a:latin typeface="Arial" panose="020B0604020202020204" pitchFamily="34" charset="0"/>
                <a:cs typeface="Arial" panose="020B0604020202020204" pitchFamily="34" charset="0"/>
              </a:rPr>
              <a:t>proportions of risky </a:t>
            </a:r>
            <a:r>
              <a:rPr lang="en-GB" sz="2000" b="0" i="0" dirty="0" smtClean="0">
                <a:latin typeface="Arial" panose="020B0604020202020204" pitchFamily="34" charset="0"/>
                <a:cs typeface="Arial" panose="020B0604020202020204" pitchFamily="34" charset="0"/>
              </a:rPr>
              <a:t>assets can be refined. </a:t>
            </a:r>
          </a:p>
          <a:p>
            <a:r>
              <a:rPr lang="en-GB" sz="2000" dirty="0">
                <a:latin typeface="Arial" panose="020B0604020202020204" pitchFamily="34" charset="0"/>
                <a:cs typeface="Arial" panose="020B0604020202020204" pitchFamily="34" charset="0"/>
              </a:rPr>
              <a:t>Additional capital may be impacted by diversification benefit and LACDT</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37065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8542" y="469490"/>
            <a:ext cx="8229600" cy="4525963"/>
          </a:xfrm>
        </p:spPr>
        <p:txBody>
          <a:bodyPr>
            <a:normAutofit/>
          </a:bodyPr>
          <a:lstStyle/>
          <a:p>
            <a:pPr marL="0" indent="0">
              <a:buNone/>
            </a:pPr>
            <a:r>
              <a:rPr lang="en-US" sz="2400" dirty="0" smtClean="0"/>
              <a:t>Pirate: </a:t>
            </a:r>
            <a:r>
              <a:rPr lang="en-US" sz="2400" i="1" dirty="0" smtClean="0"/>
              <a:t>“Absorbent and yellow and porous is he.”</a:t>
            </a:r>
          </a:p>
          <a:p>
            <a:pPr marL="0" indent="0">
              <a:buNone/>
            </a:pPr>
            <a:r>
              <a:rPr lang="en-US" sz="2000" dirty="0" smtClean="0"/>
              <a:t>[The importance of LACTP and LACDT]</a:t>
            </a:r>
            <a:endParaRPr lang="en-GB" sz="20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1493" y="1607575"/>
            <a:ext cx="5482481" cy="4540510"/>
          </a:xfrm>
          <a:prstGeom prst="rect">
            <a:avLst/>
          </a:prstGeom>
        </p:spPr>
      </p:pic>
    </p:spTree>
    <p:extLst>
      <p:ext uri="{BB962C8B-B14F-4D97-AF65-F5344CB8AC3E}">
        <p14:creationId xmlns:p14="http://schemas.microsoft.com/office/powerpoint/2010/main" val="23673204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E" sz="4000" b="1" dirty="0"/>
              <a:t>Disclaimer</a:t>
            </a:r>
            <a:endParaRPr lang="en-GB" sz="4000" dirty="0"/>
          </a:p>
        </p:txBody>
      </p:sp>
      <p:sp>
        <p:nvSpPr>
          <p:cNvPr id="3" name="Content Placeholder 2"/>
          <p:cNvSpPr>
            <a:spLocks noGrp="1"/>
          </p:cNvSpPr>
          <p:nvPr>
            <p:ph idx="1"/>
          </p:nvPr>
        </p:nvSpPr>
        <p:spPr/>
        <p:txBody>
          <a:bodyPr>
            <a:normAutofit/>
          </a:bodyPr>
          <a:lstStyle/>
          <a:p>
            <a:pPr marL="0" lvl="0" indent="0" algn="ctr">
              <a:lnSpc>
                <a:spcPct val="150000"/>
              </a:lnSpc>
              <a:buNone/>
            </a:pPr>
            <a:r>
              <a:rPr lang="en-IE" sz="2400" b="1" dirty="0">
                <a:solidFill>
                  <a:prstClr val="black"/>
                </a:solidFill>
                <a:latin typeface="Calibri"/>
              </a:rPr>
              <a:t>The views expressed in this presentation are those of the authors, </a:t>
            </a:r>
          </a:p>
          <a:p>
            <a:pPr marL="0" lvl="0" indent="0" algn="ctr">
              <a:lnSpc>
                <a:spcPct val="150000"/>
              </a:lnSpc>
              <a:buNone/>
            </a:pPr>
            <a:r>
              <a:rPr lang="en-IE" sz="2400" b="1" dirty="0">
                <a:solidFill>
                  <a:prstClr val="black"/>
                </a:solidFill>
                <a:latin typeface="Calibri"/>
              </a:rPr>
              <a:t>Ed Morgan and Jeremy Kent,</a:t>
            </a:r>
          </a:p>
          <a:p>
            <a:pPr marL="0" lvl="0" indent="0" algn="ctr">
              <a:lnSpc>
                <a:spcPct val="150000"/>
              </a:lnSpc>
              <a:buNone/>
            </a:pPr>
            <a:r>
              <a:rPr lang="en-IE" sz="2400" b="1" dirty="0">
                <a:solidFill>
                  <a:prstClr val="black"/>
                </a:solidFill>
                <a:latin typeface="Calibri"/>
              </a:rPr>
              <a:t>of the paper and not necessarily of the </a:t>
            </a:r>
            <a:endParaRPr lang="en-IE" sz="2400" b="1" dirty="0" smtClean="0">
              <a:solidFill>
                <a:prstClr val="black"/>
              </a:solidFill>
              <a:latin typeface="Calibri"/>
            </a:endParaRPr>
          </a:p>
          <a:p>
            <a:pPr marL="0" indent="0" algn="ctr">
              <a:lnSpc>
                <a:spcPct val="150000"/>
              </a:lnSpc>
              <a:buNone/>
            </a:pPr>
            <a:r>
              <a:rPr lang="en-IE" sz="2400" b="1" dirty="0" smtClean="0">
                <a:solidFill>
                  <a:prstClr val="black"/>
                </a:solidFill>
                <a:latin typeface="Calibri"/>
              </a:rPr>
              <a:t>Staple Inn Actuarial Society or</a:t>
            </a:r>
            <a:r>
              <a:rPr lang="en-IE" sz="2400" b="1" dirty="0" smtClean="0">
                <a:solidFill>
                  <a:srgbClr val="0000CC"/>
                </a:solidFill>
                <a:latin typeface="Calibri"/>
              </a:rPr>
              <a:t> </a:t>
            </a:r>
            <a:r>
              <a:rPr lang="en-IE" sz="2400" b="1" dirty="0" err="1">
                <a:solidFill>
                  <a:prstClr val="black"/>
                </a:solidFill>
                <a:latin typeface="Calibri"/>
              </a:rPr>
              <a:t>Milliman</a:t>
            </a:r>
            <a:endParaRPr lang="en-GB" sz="2400" b="1" dirty="0">
              <a:solidFill>
                <a:prstClr val="black"/>
              </a:solidFill>
              <a:latin typeface="Calibri"/>
            </a:endParaRPr>
          </a:p>
        </p:txBody>
      </p:sp>
    </p:spTree>
    <p:extLst>
      <p:ext uri="{BB962C8B-B14F-4D97-AF65-F5344CB8AC3E}">
        <p14:creationId xmlns:p14="http://schemas.microsoft.com/office/powerpoint/2010/main" val="6016666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dirty="0" smtClean="0"/>
              <a:t>articipating business</a:t>
            </a:r>
            <a:endParaRPr lang="en-GB"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457200" y="1237343"/>
                <a:ext cx="8229600" cy="4525963"/>
              </a:xfrm>
            </p:spPr>
            <p:txBody>
              <a:bodyPr>
                <a:normAutofit/>
              </a:bodyPr>
              <a:lstStyle/>
              <a:p>
                <a:r>
                  <a:rPr lang="en-GB" sz="2000" dirty="0" smtClean="0"/>
                  <a:t>Need to allow for:</a:t>
                </a:r>
              </a:p>
              <a:p>
                <a:pPr lvl="1"/>
                <a:r>
                  <a:rPr lang="en-GB" sz="2000" b="0" i="0" dirty="0" smtClean="0">
                    <a:latin typeface="Arial" panose="020B0604020202020204" pitchFamily="34" charset="0"/>
                    <a:cs typeface="Arial" panose="020B0604020202020204" pitchFamily="34" charset="0"/>
                  </a:rPr>
                  <a:t>Profit </a:t>
                </a:r>
                <a:r>
                  <a:rPr lang="en-GB" sz="2000" dirty="0">
                    <a:latin typeface="Arial" panose="020B0604020202020204" pitchFamily="34" charset="0"/>
                    <a:cs typeface="Arial" panose="020B0604020202020204" pitchFamily="34" charset="0"/>
                  </a:rPr>
                  <a:t>participation for policyholders</a:t>
                </a:r>
              </a:p>
              <a:p>
                <a:pPr lvl="1"/>
                <a:r>
                  <a:rPr lang="en-GB" sz="2000" dirty="0">
                    <a:latin typeface="Arial" panose="020B0604020202020204" pitchFamily="34" charset="0"/>
                    <a:cs typeface="Arial" panose="020B0604020202020204" pitchFamily="34" charset="0"/>
                  </a:rPr>
                  <a:t>Loss Absorbing Capacity of Technical Provisions (LACTP)</a:t>
                </a:r>
              </a:p>
              <a:p>
                <a:pPr lvl="1"/>
                <a:r>
                  <a:rPr lang="en-GB" sz="2000" dirty="0">
                    <a:latin typeface="Arial" panose="020B0604020202020204" pitchFamily="34" charset="0"/>
                    <a:cs typeface="Arial" panose="020B0604020202020204" pitchFamily="34" charset="0"/>
                  </a:rPr>
                  <a:t>Financial </a:t>
                </a:r>
                <a:r>
                  <a:rPr lang="en-GB" sz="2000" dirty="0" smtClean="0">
                    <a:latin typeface="Arial" panose="020B0604020202020204" pitchFamily="34" charset="0"/>
                    <a:cs typeface="Arial" panose="020B0604020202020204" pitchFamily="34" charset="0"/>
                  </a:rPr>
                  <a:t>options </a:t>
                </a:r>
                <a:r>
                  <a:rPr lang="en-GB" sz="2000" dirty="0">
                    <a:latin typeface="Arial" panose="020B0604020202020204" pitchFamily="34" charset="0"/>
                    <a:cs typeface="Arial" panose="020B0604020202020204" pitchFamily="34" charset="0"/>
                  </a:rPr>
                  <a:t>and guarantees</a:t>
                </a:r>
              </a:p>
              <a:p>
                <a:r>
                  <a:rPr lang="en-GB" sz="2000" b="0" i="0" dirty="0" smtClean="0">
                    <a:latin typeface="Arial" panose="020B0604020202020204" pitchFamily="34" charset="0"/>
                    <a:cs typeface="Arial" panose="020B0604020202020204" pitchFamily="34" charset="0"/>
                  </a:rPr>
                  <a:t>If we assume</a:t>
                </a:r>
                <a:r>
                  <a:rPr lang="en-GB" sz="2000" dirty="0">
                    <a:latin typeface="Arial" panose="020B0604020202020204" pitchFamily="34" charset="0"/>
                    <a:cs typeface="Arial" panose="020B0604020202020204" pitchFamily="34" charset="0"/>
                  </a:rPr>
                  <a:t> </a:t>
                </a:r>
                <a:r>
                  <a:rPr lang="en-GB" sz="2000" dirty="0" smtClean="0">
                    <a:latin typeface="Arial" panose="020B0604020202020204" pitchFamily="34" charset="0"/>
                    <a:cs typeface="Arial" panose="020B0604020202020204" pitchFamily="34" charset="0"/>
                  </a:rPr>
                  <a:t>continental type profit sharing business then </a:t>
                </a:r>
                <a:r>
                  <a:rPr lang="en-US" sz="2000" dirty="0" smtClean="0"/>
                  <a:t>impact </a:t>
                </a:r>
                <a:r>
                  <a:rPr lang="en-US" sz="2000" dirty="0"/>
                  <a:t>on S</a:t>
                </a:r>
                <a:r>
                  <a:rPr lang="en-US" dirty="0"/>
                  <a:t>2</a:t>
                </a:r>
                <a:r>
                  <a:rPr lang="en-US" sz="2000" dirty="0"/>
                  <a:t>AV of investing in risky assets, </a:t>
                </a:r>
                <a:r>
                  <a:rPr lang="en-US" sz="2000" dirty="0" smtClean="0"/>
                  <a:t>R, becomes:</a:t>
                </a:r>
                <a:endParaRPr lang="en-US" sz="2000" dirty="0"/>
              </a:p>
              <a:p>
                <a:pPr marL="0" indent="0">
                  <a:buNone/>
                </a:pPr>
                <a:endParaRPr lang="en-US" sz="2000" dirty="0" smtClean="0"/>
              </a:p>
              <a:p>
                <a:pPr marL="0" indent="0">
                  <a:buNone/>
                </a:pPr>
                <a:r>
                  <a:rPr lang="en-US" sz="2000" dirty="0" smtClean="0"/>
                  <a:t>NPV(total </a:t>
                </a:r>
                <a:r>
                  <a:rPr lang="en-US" sz="2000" dirty="0"/>
                  <a:t>risky assets)@RDR</a:t>
                </a:r>
                <a14:m>
                  <m:oMath xmlns:m="http://schemas.openxmlformats.org/officeDocument/2006/math">
                    <m:r>
                      <a:rPr lang="en-GB" sz="2000">
                        <a:latin typeface="Cambria Math" panose="02040503050406030204" pitchFamily="18" charset="0"/>
                      </a:rPr>
                      <m:t> </m:t>
                    </m:r>
                  </m:oMath>
                </a14:m>
                <a:r>
                  <a:rPr lang="en-GB" sz="2000" dirty="0">
                    <a:latin typeface="Cambria Math" panose="02040503050406030204" pitchFamily="18" charset="0"/>
                  </a:rPr>
                  <a:t>* </a:t>
                </a:r>
                <a:endParaRPr lang="en-GB" sz="2000" dirty="0" smtClean="0">
                  <a:latin typeface="Cambria Math" panose="02040503050406030204" pitchFamily="18" charset="0"/>
                </a:endParaRPr>
              </a:p>
              <a:p>
                <a:pPr marL="0" indent="0">
                  <a:buNone/>
                </a:pPr>
                <a:r>
                  <a:rPr lang="en-GB" sz="2000" dirty="0"/>
                  <a:t>{excess returns on risky assets above risk free * shareholders’ proportion of additional returns * (1-tax) – </a:t>
                </a:r>
              </a:p>
              <a:p>
                <a:pPr marL="0" indent="0">
                  <a:buNone/>
                </a:pPr>
                <a:r>
                  <a:rPr lang="en-GB" sz="2000" dirty="0"/>
                  <a:t>(RDR – risk free * (1-tax)) * additional capital as % of risky assets * (1 –LACTP %</a:t>
                </a:r>
                <a:r>
                  <a:rPr lang="en-GB" sz="2000" baseline="30000" dirty="0"/>
                  <a:t>1</a:t>
                </a:r>
                <a:r>
                  <a:rPr lang="en-GB" sz="2000" dirty="0"/>
                  <a:t> ) * TSR}</a:t>
                </a:r>
              </a:p>
              <a:p>
                <a:pPr marL="0" indent="0">
                  <a:buNone/>
                </a:pPr>
                <a:endParaRPr lang="en-US" sz="2000" dirty="0" smtClean="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457200" y="1237343"/>
                <a:ext cx="8229600" cy="4525963"/>
              </a:xfrm>
              <a:blipFill rotWithShape="0">
                <a:blip r:embed="rId2"/>
                <a:stretch>
                  <a:fillRect l="-741" t="-674" r="-1333"/>
                </a:stretch>
              </a:blipFill>
            </p:spPr>
            <p:txBody>
              <a:bodyPr/>
              <a:lstStyle/>
              <a:p>
                <a:r>
                  <a:rPr lang="en-GB">
                    <a:noFill/>
                  </a:rPr>
                  <a:t> </a:t>
                </a:r>
              </a:p>
            </p:txBody>
          </p:sp>
        </mc:Fallback>
      </mc:AlternateContent>
      <p:sp>
        <p:nvSpPr>
          <p:cNvPr id="4" name="TextBox 3"/>
          <p:cNvSpPr txBox="1"/>
          <p:nvPr/>
        </p:nvSpPr>
        <p:spPr>
          <a:xfrm>
            <a:off x="324464" y="5771428"/>
            <a:ext cx="6202018" cy="369332"/>
          </a:xfrm>
          <a:prstGeom prst="rect">
            <a:avLst/>
          </a:prstGeom>
          <a:noFill/>
        </p:spPr>
        <p:txBody>
          <a:bodyPr wrap="square" rtlCol="0">
            <a:spAutoFit/>
          </a:bodyPr>
          <a:lstStyle/>
          <a:p>
            <a:r>
              <a:rPr lang="en-GB" baseline="30000" dirty="0"/>
              <a:t>1</a:t>
            </a:r>
            <a:r>
              <a:rPr lang="en-GB" dirty="0"/>
              <a:t> % of additional capital</a:t>
            </a:r>
          </a:p>
        </p:txBody>
      </p:sp>
    </p:spTree>
    <p:extLst>
      <p:ext uri="{BB962C8B-B14F-4D97-AF65-F5344CB8AC3E}">
        <p14:creationId xmlns:p14="http://schemas.microsoft.com/office/powerpoint/2010/main" val="14730804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GB" dirty="0"/>
          </a:p>
        </p:txBody>
      </p:sp>
      <p:sp>
        <p:nvSpPr>
          <p:cNvPr id="3" name="Content Placeholder 2"/>
          <p:cNvSpPr>
            <a:spLocks noGrp="1"/>
          </p:cNvSpPr>
          <p:nvPr>
            <p:ph idx="1"/>
          </p:nvPr>
        </p:nvSpPr>
        <p:spPr>
          <a:xfrm>
            <a:off x="457200" y="1414324"/>
            <a:ext cx="8229600" cy="4525963"/>
          </a:xfrm>
        </p:spPr>
        <p:txBody>
          <a:bodyPr>
            <a:normAutofit/>
          </a:bodyPr>
          <a:lstStyle/>
          <a:p>
            <a:pPr marL="0" indent="0">
              <a:buNone/>
            </a:pPr>
            <a:r>
              <a:rPr lang="en-GB" sz="2000" dirty="0" smtClean="0"/>
              <a:t>Assume the following profit sharing formula:</a:t>
            </a:r>
          </a:p>
          <a:p>
            <a:r>
              <a:rPr lang="en-GB" sz="2000" dirty="0" smtClean="0"/>
              <a:t>Policyholder return = max(earned rate * 80% , min </a:t>
            </a:r>
            <a:r>
              <a:rPr lang="en-GB" sz="2000" dirty="0" err="1" smtClean="0"/>
              <a:t>gtee</a:t>
            </a:r>
            <a:r>
              <a:rPr lang="en-GB" sz="2000" dirty="0" smtClean="0"/>
              <a:t>)</a:t>
            </a:r>
          </a:p>
          <a:p>
            <a:pPr marL="0" indent="0">
              <a:buNone/>
            </a:pPr>
            <a:endParaRPr lang="en-US" sz="2000" dirty="0" smtClean="0"/>
          </a:p>
        </p:txBody>
      </p:sp>
      <p:graphicFrame>
        <p:nvGraphicFramePr>
          <p:cNvPr id="8" name="Chart 7"/>
          <p:cNvGraphicFramePr>
            <a:graphicFrameLocks/>
          </p:cNvGraphicFramePr>
          <p:nvPr>
            <p:extLst>
              <p:ext uri="{D42A27DB-BD31-4B8C-83A1-F6EECF244321}">
                <p14:modId xmlns:p14="http://schemas.microsoft.com/office/powerpoint/2010/main" val="4159021541"/>
              </p:ext>
            </p:extLst>
          </p:nvPr>
        </p:nvGraphicFramePr>
        <p:xfrm>
          <a:off x="1093303" y="2440028"/>
          <a:ext cx="6133407" cy="366580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409460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(2)</a:t>
            </a:r>
            <a:endParaRPr lang="en-GB" dirty="0"/>
          </a:p>
        </p:txBody>
      </p:sp>
      <p:sp>
        <p:nvSpPr>
          <p:cNvPr id="3" name="Content Placeholder 2"/>
          <p:cNvSpPr>
            <a:spLocks noGrp="1"/>
          </p:cNvSpPr>
          <p:nvPr>
            <p:ph idx="1"/>
          </p:nvPr>
        </p:nvSpPr>
        <p:spPr>
          <a:xfrm>
            <a:off x="457200" y="1414324"/>
            <a:ext cx="8229600" cy="4525963"/>
          </a:xfrm>
        </p:spPr>
        <p:txBody>
          <a:bodyPr>
            <a:normAutofit/>
          </a:bodyPr>
          <a:lstStyle/>
          <a:p>
            <a:pPr marL="0" indent="0">
              <a:buNone/>
            </a:pPr>
            <a:r>
              <a:rPr lang="en-US" sz="2000" dirty="0" smtClean="0"/>
              <a:t> </a:t>
            </a:r>
          </a:p>
          <a:p>
            <a:endParaRPr lang="en-US" sz="2000" dirty="0" smtClean="0"/>
          </a:p>
        </p:txBody>
      </p:sp>
      <p:sp>
        <p:nvSpPr>
          <p:cNvPr id="5" name="Content Placeholder 2"/>
          <p:cNvSpPr txBox="1">
            <a:spLocks/>
          </p:cNvSpPr>
          <p:nvPr/>
        </p:nvSpPr>
        <p:spPr>
          <a:xfrm>
            <a:off x="609600" y="1490524"/>
            <a:ext cx="82296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1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sz="2000" dirty="0" smtClean="0"/>
              <a:t>Fix guarantee at 1%, and vary % in risky assets:</a:t>
            </a:r>
          </a:p>
          <a:p>
            <a:pPr marL="0" indent="0">
              <a:buFont typeface="Arial"/>
              <a:buNone/>
            </a:pPr>
            <a:endParaRPr lang="en-GB" sz="2000" dirty="0"/>
          </a:p>
          <a:p>
            <a:pPr marL="0" indent="0">
              <a:buFont typeface="Arial"/>
              <a:buNone/>
            </a:pPr>
            <a:endParaRPr lang="en-GB" sz="2000" dirty="0" smtClean="0"/>
          </a:p>
          <a:p>
            <a:pPr marL="0" indent="0">
              <a:buFont typeface="Arial"/>
              <a:buNone/>
            </a:pPr>
            <a:endParaRPr lang="en-US" sz="2000" dirty="0" smtClean="0"/>
          </a:p>
        </p:txBody>
      </p:sp>
      <p:graphicFrame>
        <p:nvGraphicFramePr>
          <p:cNvPr id="7" name="Chart 6"/>
          <p:cNvGraphicFramePr>
            <a:graphicFrameLocks/>
          </p:cNvGraphicFramePr>
          <p:nvPr>
            <p:extLst>
              <p:ext uri="{D42A27DB-BD31-4B8C-83A1-F6EECF244321}">
                <p14:modId xmlns:p14="http://schemas.microsoft.com/office/powerpoint/2010/main" val="2897456664"/>
              </p:ext>
            </p:extLst>
          </p:nvPr>
        </p:nvGraphicFramePr>
        <p:xfrm>
          <a:off x="1277124" y="2065021"/>
          <a:ext cx="6141315" cy="402766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202523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Comparison with other valuation methods</a:t>
            </a:r>
            <a:endParaRPr lang="en-GB" dirty="0"/>
          </a:p>
        </p:txBody>
      </p:sp>
    </p:spTree>
    <p:extLst>
      <p:ext uri="{BB962C8B-B14F-4D97-AF65-F5344CB8AC3E}">
        <p14:creationId xmlns:p14="http://schemas.microsoft.com/office/powerpoint/2010/main" val="14746705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8542" y="587477"/>
            <a:ext cx="8229600" cy="4525963"/>
          </a:xfrm>
        </p:spPr>
        <p:txBody>
          <a:bodyPr>
            <a:normAutofit/>
          </a:bodyPr>
          <a:lstStyle/>
          <a:p>
            <a:pPr marL="0" indent="0">
              <a:buNone/>
            </a:pPr>
            <a:r>
              <a:rPr lang="en-US" sz="2400" dirty="0" smtClean="0"/>
              <a:t>Mark Twain: </a:t>
            </a:r>
            <a:r>
              <a:rPr lang="en-US" sz="2400" i="1" dirty="0" smtClean="0"/>
              <a:t>“Comparison is the death of joy.”</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2103" y="1443646"/>
            <a:ext cx="6548284" cy="4364432"/>
          </a:xfrm>
          <a:prstGeom prst="rect">
            <a:avLst/>
          </a:prstGeom>
        </p:spPr>
      </p:pic>
    </p:spTree>
    <p:extLst>
      <p:ext uri="{BB962C8B-B14F-4D97-AF65-F5344CB8AC3E}">
        <p14:creationId xmlns:p14="http://schemas.microsoft.com/office/powerpoint/2010/main" val="33853413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Comparison with other valuation methods</a:t>
            </a:r>
            <a:endParaRPr lang="en-GB" dirty="0"/>
          </a:p>
        </p:txBody>
      </p:sp>
      <p:sp>
        <p:nvSpPr>
          <p:cNvPr id="3" name="Content Placeholder 2"/>
          <p:cNvSpPr>
            <a:spLocks noGrp="1"/>
          </p:cNvSpPr>
          <p:nvPr>
            <p:ph idx="1"/>
          </p:nvPr>
        </p:nvSpPr>
        <p:spPr>
          <a:xfrm>
            <a:off x="457200" y="1301254"/>
            <a:ext cx="8229600" cy="4525963"/>
          </a:xfrm>
        </p:spPr>
        <p:txBody>
          <a:bodyPr>
            <a:normAutofit/>
          </a:bodyPr>
          <a:lstStyle/>
          <a:p>
            <a:r>
              <a:rPr lang="en-GB" sz="2000" dirty="0" smtClean="0"/>
              <a:t>S</a:t>
            </a:r>
            <a:r>
              <a:rPr lang="en-GB" dirty="0" smtClean="0"/>
              <a:t>2</a:t>
            </a:r>
            <a:r>
              <a:rPr lang="en-GB" sz="2000" dirty="0" smtClean="0"/>
              <a:t>AV is similar to TEV, but with key differences:</a:t>
            </a:r>
          </a:p>
          <a:p>
            <a:pPr lvl="1"/>
            <a:r>
              <a:rPr lang="en-GB" sz="2000" dirty="0" smtClean="0"/>
              <a:t>Statutory accounting replaced by Solvency II</a:t>
            </a:r>
          </a:p>
          <a:p>
            <a:pPr lvl="1"/>
            <a:r>
              <a:rPr lang="en-GB" sz="2000" dirty="0" smtClean="0"/>
              <a:t>Required capital based on SCR, rather than </a:t>
            </a:r>
            <a:r>
              <a:rPr lang="en-GB" sz="2000" dirty="0"/>
              <a:t>SI solvency margin</a:t>
            </a:r>
          </a:p>
          <a:p>
            <a:pPr marL="457200" lvl="1" indent="0">
              <a:buNone/>
            </a:pPr>
            <a:endParaRPr lang="en-GB" sz="2000" dirty="0" smtClean="0"/>
          </a:p>
          <a:p>
            <a:r>
              <a:rPr lang="en-GB" sz="2000" dirty="0" smtClean="0"/>
              <a:t>S</a:t>
            </a:r>
            <a:r>
              <a:rPr lang="en-GB" dirty="0" smtClean="0"/>
              <a:t>2</a:t>
            </a:r>
            <a:r>
              <a:rPr lang="en-GB" sz="2000" dirty="0" smtClean="0"/>
              <a:t>AV is similar to forward-looking perspective under ORSA, but ORSA:</a:t>
            </a:r>
          </a:p>
          <a:p>
            <a:pPr lvl="1"/>
            <a:r>
              <a:rPr lang="en-GB" sz="2000" dirty="0" smtClean="0"/>
              <a:t>is not a valuation standard in itself</a:t>
            </a:r>
          </a:p>
          <a:p>
            <a:pPr lvl="1"/>
            <a:r>
              <a:rPr lang="en-GB" sz="2000" dirty="0"/>
              <a:t>d</a:t>
            </a:r>
            <a:r>
              <a:rPr lang="en-GB" sz="2000" dirty="0" smtClean="0"/>
              <a:t>oes not deal with issues such as cost of capital</a:t>
            </a:r>
          </a:p>
          <a:p>
            <a:pPr marL="457200" lvl="1" indent="0">
              <a:buNone/>
            </a:pPr>
            <a:r>
              <a:rPr lang="en-GB" sz="2000" dirty="0" smtClean="0"/>
              <a:t>However, such projections (extended out) could be used as a basis for S</a:t>
            </a:r>
            <a:r>
              <a:rPr lang="en-GB" dirty="0" smtClean="0"/>
              <a:t>2</a:t>
            </a:r>
            <a:r>
              <a:rPr lang="en-GB" sz="2000" dirty="0" smtClean="0"/>
              <a:t>AV</a:t>
            </a:r>
          </a:p>
          <a:p>
            <a:pPr marL="457200" lvl="1" indent="0">
              <a:buNone/>
            </a:pPr>
            <a:endParaRPr lang="en-GB" sz="2000" dirty="0" smtClean="0"/>
          </a:p>
        </p:txBody>
      </p:sp>
    </p:spTree>
    <p:extLst>
      <p:ext uri="{BB962C8B-B14F-4D97-AF65-F5344CB8AC3E}">
        <p14:creationId xmlns:p14="http://schemas.microsoft.com/office/powerpoint/2010/main" val="6468856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Comparison with other valuation methods</a:t>
            </a:r>
            <a:endParaRPr lang="en-GB" dirty="0"/>
          </a:p>
        </p:txBody>
      </p:sp>
      <p:sp>
        <p:nvSpPr>
          <p:cNvPr id="3" name="Content Placeholder 2"/>
          <p:cNvSpPr>
            <a:spLocks noGrp="1"/>
          </p:cNvSpPr>
          <p:nvPr>
            <p:ph idx="1"/>
          </p:nvPr>
        </p:nvSpPr>
        <p:spPr>
          <a:xfrm>
            <a:off x="457200" y="1109525"/>
            <a:ext cx="8229600" cy="4525963"/>
          </a:xfrm>
        </p:spPr>
        <p:txBody>
          <a:bodyPr>
            <a:normAutofit fontScale="85000" lnSpcReduction="10000"/>
          </a:bodyPr>
          <a:lstStyle/>
          <a:p>
            <a:pPr>
              <a:lnSpc>
                <a:spcPct val="120000"/>
              </a:lnSpc>
            </a:pPr>
            <a:r>
              <a:rPr lang="en-GB" sz="2000" dirty="0"/>
              <a:t>Compared with </a:t>
            </a:r>
            <a:r>
              <a:rPr lang="en-GB" sz="2000" dirty="0" smtClean="0"/>
              <a:t>MCEV and Solvency II (market-consistent)</a:t>
            </a:r>
            <a:endParaRPr lang="en-GB" sz="2000" dirty="0"/>
          </a:p>
          <a:p>
            <a:pPr lvl="1">
              <a:lnSpc>
                <a:spcPct val="120000"/>
              </a:lnSpc>
            </a:pPr>
            <a:r>
              <a:rPr lang="en-GB" sz="2000" dirty="0" smtClean="0"/>
              <a:t>S</a:t>
            </a:r>
            <a:r>
              <a:rPr lang="en-GB" sz="1500" dirty="0" smtClean="0"/>
              <a:t>2</a:t>
            </a:r>
            <a:r>
              <a:rPr lang="en-GB" sz="2000" dirty="0" smtClean="0"/>
              <a:t>AV departs from market consistency by allowing for expected real-world investment returns and cost of holding capital for market risks; but we believe this more closely reflects decision-making frameworks</a:t>
            </a:r>
          </a:p>
          <a:p>
            <a:pPr lvl="1">
              <a:lnSpc>
                <a:spcPct val="120000"/>
              </a:lnSpc>
            </a:pPr>
            <a:r>
              <a:rPr lang="en-GB" sz="2000" dirty="0" smtClean="0"/>
              <a:t>MCEV </a:t>
            </a:r>
            <a:r>
              <a:rPr lang="en-GB" sz="2000" dirty="0"/>
              <a:t>only charges “frictional costs” for required capital, together with CRNHR for non-</a:t>
            </a:r>
            <a:r>
              <a:rPr lang="en-GB" sz="2000" dirty="0" err="1"/>
              <a:t>hedgeable</a:t>
            </a:r>
            <a:r>
              <a:rPr lang="en-GB" sz="2000" dirty="0"/>
              <a:t> risks; SII makes no charge for </a:t>
            </a:r>
            <a:r>
              <a:rPr lang="en-GB" sz="2000" dirty="0" err="1"/>
              <a:t>hedgeable</a:t>
            </a:r>
            <a:r>
              <a:rPr lang="en-GB" sz="2000" dirty="0"/>
              <a:t> risks, and 6% charge for non-</a:t>
            </a:r>
            <a:r>
              <a:rPr lang="en-GB" sz="2000" dirty="0" err="1"/>
              <a:t>hedgeable</a:t>
            </a:r>
            <a:endParaRPr lang="en-GB" sz="2000" dirty="0"/>
          </a:p>
          <a:p>
            <a:pPr lvl="1">
              <a:lnSpc>
                <a:spcPct val="120000"/>
              </a:lnSpc>
              <a:buFont typeface="Symbol" panose="05050102010706020507" pitchFamily="18" charset="2"/>
              <a:buChar char="Þ"/>
            </a:pPr>
            <a:r>
              <a:rPr lang="en-GB" sz="2000" dirty="0" smtClean="0"/>
              <a:t>S</a:t>
            </a:r>
            <a:r>
              <a:rPr lang="en-GB" sz="1500" dirty="0" smtClean="0"/>
              <a:t>2</a:t>
            </a:r>
            <a:r>
              <a:rPr lang="en-GB" sz="2000" dirty="0" smtClean="0"/>
              <a:t>AV </a:t>
            </a:r>
            <a:r>
              <a:rPr lang="en-GB" sz="2000" dirty="0"/>
              <a:t>allows for COC on un-hedged </a:t>
            </a:r>
            <a:r>
              <a:rPr lang="en-GB" sz="2000" dirty="0" err="1"/>
              <a:t>hedgeable</a:t>
            </a:r>
            <a:r>
              <a:rPr lang="en-GB" sz="2000" dirty="0"/>
              <a:t> risks, and on non-</a:t>
            </a:r>
            <a:r>
              <a:rPr lang="en-GB" sz="2000" dirty="0" err="1"/>
              <a:t>hedgeable</a:t>
            </a:r>
            <a:r>
              <a:rPr lang="en-GB" sz="2000" dirty="0"/>
              <a:t> risks (to extent COC differs from that in Risk Margin </a:t>
            </a:r>
            <a:r>
              <a:rPr lang="en-GB" sz="2000" dirty="0" smtClean="0"/>
              <a:t>calculation)</a:t>
            </a:r>
          </a:p>
          <a:p>
            <a:pPr lvl="1">
              <a:lnSpc>
                <a:spcPct val="120000"/>
              </a:lnSpc>
            </a:pPr>
            <a:r>
              <a:rPr lang="en-GB" sz="2000" dirty="0" smtClean="0"/>
              <a:t>MCEV </a:t>
            </a:r>
            <a:r>
              <a:rPr lang="en-GB" sz="2000" dirty="0"/>
              <a:t>(and SII balance sheet) not really forward-looking</a:t>
            </a:r>
          </a:p>
          <a:p>
            <a:pPr lvl="1">
              <a:lnSpc>
                <a:spcPct val="120000"/>
              </a:lnSpc>
            </a:pPr>
            <a:r>
              <a:rPr lang="en-GB" sz="2000" dirty="0" smtClean="0"/>
              <a:t>MCEV </a:t>
            </a:r>
            <a:r>
              <a:rPr lang="en-GB" sz="2000" dirty="0"/>
              <a:t>only “covered business”; S</a:t>
            </a:r>
            <a:r>
              <a:rPr lang="en-GB" sz="1500" dirty="0"/>
              <a:t>2</a:t>
            </a:r>
            <a:r>
              <a:rPr lang="en-GB" sz="2000" dirty="0"/>
              <a:t>AV (and SII) covers all types of </a:t>
            </a:r>
            <a:r>
              <a:rPr lang="en-GB" sz="2000" dirty="0" smtClean="0"/>
              <a:t>insurance</a:t>
            </a:r>
          </a:p>
          <a:p>
            <a:pPr lvl="1">
              <a:lnSpc>
                <a:spcPct val="120000"/>
              </a:lnSpc>
            </a:pPr>
            <a:r>
              <a:rPr lang="en-GB" sz="2000" dirty="0" smtClean="0"/>
              <a:t>MCEV methodology and assumptions may differ from SII (e.g. contract boundaries, risk-free rates, CRNHR cost of capital), but MCEV Principles© do now allow companies to align these</a:t>
            </a:r>
          </a:p>
        </p:txBody>
      </p:sp>
      <p:sp>
        <p:nvSpPr>
          <p:cNvPr id="4" name="TextBox 3"/>
          <p:cNvSpPr txBox="1"/>
          <p:nvPr/>
        </p:nvSpPr>
        <p:spPr>
          <a:xfrm>
            <a:off x="556591" y="5830957"/>
            <a:ext cx="7898296" cy="307777"/>
          </a:xfrm>
          <a:prstGeom prst="rect">
            <a:avLst/>
          </a:prstGeom>
          <a:noFill/>
        </p:spPr>
        <p:txBody>
          <a:bodyPr wrap="square" rtlCol="0">
            <a:spAutoFit/>
          </a:bodyPr>
          <a:lstStyle/>
          <a:p>
            <a:r>
              <a:rPr lang="en-GB" sz="1400" dirty="0" smtClean="0"/>
              <a:t>Copyright© </a:t>
            </a:r>
            <a:r>
              <a:rPr lang="en-GB" sz="1400" dirty="0" err="1" smtClean="0"/>
              <a:t>Stitchting</a:t>
            </a:r>
            <a:r>
              <a:rPr lang="en-GB" sz="1400" dirty="0" smtClean="0"/>
              <a:t> CFO Forum Foundation 2008</a:t>
            </a:r>
            <a:endParaRPr lang="en-GB" sz="1400" dirty="0"/>
          </a:p>
        </p:txBody>
      </p:sp>
    </p:spTree>
    <p:extLst>
      <p:ext uri="{BB962C8B-B14F-4D97-AF65-F5344CB8AC3E}">
        <p14:creationId xmlns:p14="http://schemas.microsoft.com/office/powerpoint/2010/main" val="31974677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Further considerations</a:t>
            </a:r>
            <a:endParaRPr lang="en-GB" dirty="0"/>
          </a:p>
        </p:txBody>
      </p:sp>
    </p:spTree>
    <p:extLst>
      <p:ext uri="{BB962C8B-B14F-4D97-AF65-F5344CB8AC3E}">
        <p14:creationId xmlns:p14="http://schemas.microsoft.com/office/powerpoint/2010/main" val="10962625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9212" y="508821"/>
            <a:ext cx="8332839" cy="1467464"/>
          </a:xfrm>
        </p:spPr>
        <p:txBody>
          <a:bodyPr>
            <a:normAutofit/>
          </a:bodyPr>
          <a:lstStyle/>
          <a:p>
            <a:pPr marL="0" indent="0">
              <a:buNone/>
            </a:pPr>
            <a:r>
              <a:rPr lang="en-US" sz="2400" dirty="0" smtClean="0"/>
              <a:t>Warren Buffet: </a:t>
            </a:r>
            <a:r>
              <a:rPr lang="en-US" sz="2400" i="1" dirty="0" smtClean="0"/>
              <a:t>“Price is what you pay, value is what you get”</a:t>
            </a:r>
            <a:endParaRPr lang="en-GB" sz="2400" i="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0653" y="1256379"/>
            <a:ext cx="7085205" cy="4711949"/>
          </a:xfrm>
          <a:prstGeom prst="rect">
            <a:avLst/>
          </a:prstGeom>
        </p:spPr>
      </p:pic>
    </p:spTree>
    <p:extLst>
      <p:ext uri="{BB962C8B-B14F-4D97-AF65-F5344CB8AC3E}">
        <p14:creationId xmlns:p14="http://schemas.microsoft.com/office/powerpoint/2010/main" val="170792022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Further considerations</a:t>
            </a:r>
            <a:endParaRPr lang="en-GB" dirty="0"/>
          </a:p>
        </p:txBody>
      </p:sp>
      <p:sp>
        <p:nvSpPr>
          <p:cNvPr id="3" name="Content Placeholder 2"/>
          <p:cNvSpPr>
            <a:spLocks noGrp="1"/>
          </p:cNvSpPr>
          <p:nvPr>
            <p:ph idx="1"/>
          </p:nvPr>
        </p:nvSpPr>
        <p:spPr>
          <a:xfrm>
            <a:off x="457200" y="1215542"/>
            <a:ext cx="8229600" cy="4525963"/>
          </a:xfrm>
        </p:spPr>
        <p:txBody>
          <a:bodyPr>
            <a:normAutofit lnSpcReduction="10000"/>
          </a:bodyPr>
          <a:lstStyle/>
          <a:p>
            <a:r>
              <a:rPr lang="en-GB" sz="2000" dirty="0" smtClean="0"/>
              <a:t>There may be constraints on profits being distributable other than Solvency II, for instance:</a:t>
            </a:r>
          </a:p>
          <a:p>
            <a:pPr lvl="1"/>
            <a:r>
              <a:rPr lang="en-GB" sz="2000" dirty="0"/>
              <a:t>Formal or informal limits on dividends (e.g. related to </a:t>
            </a:r>
            <a:r>
              <a:rPr lang="en-GB" sz="2000" dirty="0" smtClean="0"/>
              <a:t>local </a:t>
            </a:r>
            <a:r>
              <a:rPr lang="en-GB" sz="2000" dirty="0"/>
              <a:t>statutory or IFRS profits)</a:t>
            </a:r>
          </a:p>
          <a:p>
            <a:pPr lvl="1"/>
            <a:r>
              <a:rPr lang="en-GB" sz="2100" dirty="0"/>
              <a:t>Other asset </a:t>
            </a:r>
            <a:r>
              <a:rPr lang="en-GB" sz="2000" dirty="0" smtClean="0"/>
              <a:t>coverage requirements</a:t>
            </a:r>
          </a:p>
          <a:p>
            <a:pPr lvl="1"/>
            <a:r>
              <a:rPr lang="en-GB" sz="2000" dirty="0" smtClean="0"/>
              <a:t>Non-liquid assets</a:t>
            </a:r>
          </a:p>
          <a:p>
            <a:pPr lvl="1"/>
            <a:r>
              <a:rPr lang="en-GB" sz="2000" dirty="0" smtClean="0"/>
              <a:t>Other shareholders/joint ventures</a:t>
            </a:r>
            <a:endParaRPr lang="en-GB" sz="2000" dirty="0"/>
          </a:p>
          <a:p>
            <a:pPr marL="0" indent="0">
              <a:buNone/>
            </a:pPr>
            <a:endParaRPr lang="en-GB" sz="2000" dirty="0" smtClean="0"/>
          </a:p>
          <a:p>
            <a:r>
              <a:rPr lang="en-GB" sz="2000" dirty="0" smtClean="0"/>
              <a:t>Other, Solvency II related factors include:</a:t>
            </a:r>
          </a:p>
          <a:p>
            <a:pPr lvl="1"/>
            <a:r>
              <a:rPr lang="en-GB" sz="2000" dirty="0" smtClean="0"/>
              <a:t>Eligibility of capital/</a:t>
            </a:r>
            <a:r>
              <a:rPr lang="en-GB" sz="2000" dirty="0" err="1" smtClean="0"/>
              <a:t>tiering</a:t>
            </a:r>
            <a:endParaRPr lang="en-GB" sz="2000" dirty="0" smtClean="0"/>
          </a:p>
          <a:p>
            <a:pPr lvl="1"/>
            <a:r>
              <a:rPr lang="en-GB" sz="2000" dirty="0" smtClean="0"/>
              <a:t>Ring-fenced funds</a:t>
            </a:r>
          </a:p>
          <a:p>
            <a:pPr lvl="1"/>
            <a:r>
              <a:rPr lang="en-GB" sz="2000" dirty="0" smtClean="0"/>
              <a:t>Group requirements</a:t>
            </a:r>
          </a:p>
          <a:p>
            <a:pPr lvl="1"/>
            <a:r>
              <a:rPr lang="en-GB" sz="2000" dirty="0" smtClean="0"/>
              <a:t>Transitional measures</a:t>
            </a:r>
            <a:endParaRPr lang="en-GB" sz="2000" dirty="0"/>
          </a:p>
          <a:p>
            <a:pPr marL="457200" lvl="1" indent="0">
              <a:buNone/>
            </a:pPr>
            <a:endParaRPr lang="en-GB" sz="2000" dirty="0" smtClean="0"/>
          </a:p>
        </p:txBody>
      </p:sp>
    </p:spTree>
    <p:extLst>
      <p:ext uri="{BB962C8B-B14F-4D97-AF65-F5344CB8AC3E}">
        <p14:creationId xmlns:p14="http://schemas.microsoft.com/office/powerpoint/2010/main" val="32425686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GB" dirty="0"/>
          </a:p>
        </p:txBody>
      </p:sp>
      <p:sp>
        <p:nvSpPr>
          <p:cNvPr id="3" name="Content Placeholder 2"/>
          <p:cNvSpPr>
            <a:spLocks noGrp="1"/>
          </p:cNvSpPr>
          <p:nvPr>
            <p:ph idx="1"/>
          </p:nvPr>
        </p:nvSpPr>
        <p:spPr/>
        <p:txBody>
          <a:bodyPr>
            <a:normAutofit/>
          </a:bodyPr>
          <a:lstStyle/>
          <a:p>
            <a:r>
              <a:rPr lang="en-US" sz="2400" dirty="0"/>
              <a:t>Introduction</a:t>
            </a:r>
          </a:p>
          <a:p>
            <a:r>
              <a:rPr lang="en-US" sz="2400" dirty="0"/>
              <a:t>Development of S</a:t>
            </a:r>
            <a:r>
              <a:rPr lang="en-US" sz="1800" dirty="0"/>
              <a:t>2</a:t>
            </a:r>
            <a:r>
              <a:rPr lang="en-US" sz="2400" dirty="0"/>
              <a:t>AV</a:t>
            </a:r>
          </a:p>
          <a:p>
            <a:r>
              <a:rPr lang="en-US" sz="2400" dirty="0" smtClean="0"/>
              <a:t>Comparison </a:t>
            </a:r>
            <a:r>
              <a:rPr lang="en-US" sz="2400" dirty="0"/>
              <a:t>with other valuation </a:t>
            </a:r>
            <a:r>
              <a:rPr lang="en-US" sz="2400" dirty="0" smtClean="0"/>
              <a:t>methods</a:t>
            </a:r>
          </a:p>
          <a:p>
            <a:r>
              <a:rPr lang="en-US" sz="2400" dirty="0"/>
              <a:t>Further considerations</a:t>
            </a:r>
          </a:p>
          <a:p>
            <a:r>
              <a:rPr lang="en-US" sz="2400" dirty="0" smtClean="0"/>
              <a:t>New </a:t>
            </a:r>
            <a:r>
              <a:rPr lang="en-US" sz="2400" dirty="0"/>
              <a:t>business value and </a:t>
            </a:r>
            <a:r>
              <a:rPr lang="en-US" sz="2400" dirty="0" smtClean="0"/>
              <a:t>profitability</a:t>
            </a:r>
          </a:p>
          <a:p>
            <a:r>
              <a:rPr lang="en-US" sz="2400" dirty="0" smtClean="0"/>
              <a:t>Conclusions</a:t>
            </a:r>
            <a:endParaRPr lang="en-US" sz="2400" dirty="0"/>
          </a:p>
          <a:p>
            <a:pPr marL="0" indent="0">
              <a:buNone/>
            </a:pPr>
            <a:endParaRPr lang="en-GB" sz="2200" dirty="0">
              <a:solidFill>
                <a:srgbClr val="FF0000"/>
              </a:solidFill>
            </a:endParaRPr>
          </a:p>
        </p:txBody>
      </p:sp>
    </p:spTree>
    <p:extLst>
      <p:ext uri="{BB962C8B-B14F-4D97-AF65-F5344CB8AC3E}">
        <p14:creationId xmlns:p14="http://schemas.microsoft.com/office/powerpoint/2010/main" val="380239713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Further considerations (2)</a:t>
            </a:r>
            <a:endParaRPr lang="en-GB" dirty="0"/>
          </a:p>
        </p:txBody>
      </p:sp>
      <p:sp>
        <p:nvSpPr>
          <p:cNvPr id="3" name="Content Placeholder 2"/>
          <p:cNvSpPr>
            <a:spLocks noGrp="1"/>
          </p:cNvSpPr>
          <p:nvPr>
            <p:ph idx="1"/>
          </p:nvPr>
        </p:nvSpPr>
        <p:spPr>
          <a:xfrm>
            <a:off x="457200" y="1215542"/>
            <a:ext cx="8229600" cy="4525963"/>
          </a:xfrm>
        </p:spPr>
        <p:txBody>
          <a:bodyPr>
            <a:normAutofit/>
          </a:bodyPr>
          <a:lstStyle/>
          <a:p>
            <a:pPr marL="400050"/>
            <a:r>
              <a:rPr lang="en-GB" sz="2000" dirty="0"/>
              <a:t>However, we </a:t>
            </a:r>
            <a:r>
              <a:rPr lang="en-GB" sz="2000" dirty="0" smtClean="0"/>
              <a:t>believe </a:t>
            </a:r>
            <a:r>
              <a:rPr lang="en-GB" sz="2000" dirty="0"/>
              <a:t>generally Solvency II will be the over-riding driver of distributable profits in the mid to long term</a:t>
            </a:r>
          </a:p>
          <a:p>
            <a:pPr marL="57150" indent="0">
              <a:buNone/>
            </a:pPr>
            <a:endParaRPr lang="en-GB" sz="2000" dirty="0"/>
          </a:p>
          <a:p>
            <a:pPr marL="0" indent="0">
              <a:buNone/>
            </a:pPr>
            <a:r>
              <a:rPr lang="en-US" sz="2000" dirty="0"/>
              <a:t>=&gt; Better to base valuation on Solvency II metrics (than, say, local statutory profits) and adjust target solvency ratio or make other on-top adjustments</a:t>
            </a:r>
          </a:p>
          <a:p>
            <a:pPr marL="0" indent="0">
              <a:buNone/>
            </a:pPr>
            <a:endParaRPr lang="en-GB" sz="2000" dirty="0" smtClean="0"/>
          </a:p>
          <a:p>
            <a:r>
              <a:rPr lang="en-GB" sz="2000" dirty="0"/>
              <a:t>In an M&amp;A </a:t>
            </a:r>
            <a:r>
              <a:rPr lang="en-GB" sz="2000" dirty="0" smtClean="0"/>
              <a:t>context could be synergies with existing</a:t>
            </a:r>
            <a:r>
              <a:rPr lang="en-GB" sz="2000" dirty="0"/>
              <a:t> operations </a:t>
            </a:r>
            <a:r>
              <a:rPr lang="en-GB" sz="2000" dirty="0" smtClean="0"/>
              <a:t>(e.g. diversification benefits in SCR calculation)</a:t>
            </a:r>
          </a:p>
          <a:p>
            <a:r>
              <a:rPr lang="en-US" sz="2000" dirty="0" smtClean="0"/>
              <a:t>Some may object to a real-world view; but this paper is aimed at those with such a view (e.g. investors). Note that forward-looking projections under ORSA take a similar view</a:t>
            </a:r>
          </a:p>
        </p:txBody>
      </p:sp>
    </p:spTree>
    <p:extLst>
      <p:ext uri="{BB962C8B-B14F-4D97-AF65-F5344CB8AC3E}">
        <p14:creationId xmlns:p14="http://schemas.microsoft.com/office/powerpoint/2010/main" val="36462755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t>
            </a:r>
            <a:r>
              <a:rPr lang="en-US" sz="1800" dirty="0" smtClean="0"/>
              <a:t>2</a:t>
            </a:r>
            <a:r>
              <a:rPr lang="en-US" dirty="0" smtClean="0"/>
              <a:t>AV in real-life M&amp;A</a:t>
            </a:r>
            <a:endParaRPr lang="en-GB" dirty="0">
              <a:solidFill>
                <a:srgbClr val="FF0000"/>
              </a:solidFill>
            </a:endParaRPr>
          </a:p>
        </p:txBody>
      </p:sp>
      <p:sp>
        <p:nvSpPr>
          <p:cNvPr id="3" name="Content Placeholder 2"/>
          <p:cNvSpPr>
            <a:spLocks noGrp="1"/>
          </p:cNvSpPr>
          <p:nvPr>
            <p:ph idx="1"/>
          </p:nvPr>
        </p:nvSpPr>
        <p:spPr>
          <a:xfrm>
            <a:off x="457200" y="1109525"/>
            <a:ext cx="8229600" cy="4525963"/>
          </a:xfrm>
        </p:spPr>
        <p:txBody>
          <a:bodyPr>
            <a:normAutofit/>
          </a:bodyPr>
          <a:lstStyle/>
          <a:p>
            <a:endParaRPr lang="en-GB" sz="2000" dirty="0" smtClean="0">
              <a:solidFill>
                <a:srgbClr val="FF0000"/>
              </a:solidFill>
            </a:endParaRPr>
          </a:p>
          <a:p>
            <a:endParaRPr lang="en-GB" sz="2000" dirty="0"/>
          </a:p>
          <a:p>
            <a:endParaRPr lang="en-GB" sz="2000" dirty="0" smtClean="0"/>
          </a:p>
          <a:p>
            <a:pPr marL="0" indent="0">
              <a:buNone/>
            </a:pPr>
            <a:endParaRPr lang="en-GB" sz="2000" dirty="0"/>
          </a:p>
        </p:txBody>
      </p:sp>
      <p:sp>
        <p:nvSpPr>
          <p:cNvPr id="10" name="Content Placeholder 2"/>
          <p:cNvSpPr txBox="1">
            <a:spLocks/>
          </p:cNvSpPr>
          <p:nvPr/>
        </p:nvSpPr>
        <p:spPr>
          <a:xfrm>
            <a:off x="609600" y="1109524"/>
            <a:ext cx="82296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1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GB" sz="2000" dirty="0"/>
          </a:p>
        </p:txBody>
      </p:sp>
      <p:sp>
        <p:nvSpPr>
          <p:cNvPr id="5" name="Rectangle 4"/>
          <p:cNvSpPr/>
          <p:nvPr/>
        </p:nvSpPr>
        <p:spPr bwMode="gray">
          <a:xfrm>
            <a:off x="609600" y="1135058"/>
            <a:ext cx="4079631" cy="773723"/>
          </a:xfrm>
          <a:prstGeom prst="rect">
            <a:avLst/>
          </a:prstGeom>
          <a:ln/>
        </p:spPr>
        <p:style>
          <a:lnRef idx="1">
            <a:schemeClr val="dk1"/>
          </a:lnRef>
          <a:fillRef idx="3">
            <a:schemeClr val="dk1"/>
          </a:fillRef>
          <a:effectRef idx="2">
            <a:schemeClr val="dk1"/>
          </a:effectRef>
          <a:fontRef idx="minor">
            <a:schemeClr val="lt1"/>
          </a:fontRef>
        </p:style>
        <p:txBody>
          <a:bodyPr rot="0" spcFirstLastPara="0" vertOverflow="overflow" horzOverflow="overflow" vert="horz" wrap="square" lIns="211015" tIns="42203" rIns="84406" bIns="42203" numCol="1" spcCol="0" rtlCol="0" fromWordArt="0" anchor="ctr" anchorCtr="0" forceAA="0" compatLnSpc="1">
            <a:prstTxWarp prst="textNoShape">
              <a:avLst/>
            </a:prstTxWarp>
            <a:noAutofit/>
          </a:bodyPr>
          <a:lstStyle/>
          <a:p>
            <a:pPr>
              <a:lnSpc>
                <a:spcPct val="90000"/>
              </a:lnSpc>
            </a:pPr>
            <a:r>
              <a:rPr lang="en-US" sz="1800" dirty="0" smtClean="0"/>
              <a:t>Own Funds</a:t>
            </a:r>
            <a:endParaRPr lang="en-US" sz="1800" dirty="0"/>
          </a:p>
        </p:txBody>
      </p:sp>
      <p:sp>
        <p:nvSpPr>
          <p:cNvPr id="6" name="Rectangle 5"/>
          <p:cNvSpPr/>
          <p:nvPr/>
        </p:nvSpPr>
        <p:spPr bwMode="gray">
          <a:xfrm>
            <a:off x="4970589" y="1135057"/>
            <a:ext cx="4079631" cy="773723"/>
          </a:xfrm>
          <a:prstGeom prst="rect">
            <a:avLst/>
          </a:prstGeom>
          <a:ln/>
        </p:spPr>
        <p:style>
          <a:lnRef idx="1">
            <a:schemeClr val="dk1"/>
          </a:lnRef>
          <a:fillRef idx="3">
            <a:schemeClr val="dk1"/>
          </a:fillRef>
          <a:effectRef idx="2">
            <a:schemeClr val="dk1"/>
          </a:effectRef>
          <a:fontRef idx="minor">
            <a:schemeClr val="lt1"/>
          </a:fontRef>
        </p:style>
        <p:txBody>
          <a:bodyPr rot="0" spcFirstLastPara="0" vertOverflow="overflow" horzOverflow="overflow" vert="horz" wrap="square" lIns="211015" tIns="42203" rIns="84406" bIns="42203" numCol="1" spcCol="0" rtlCol="0" fromWordArt="0" anchor="ctr" anchorCtr="0" forceAA="0" compatLnSpc="1">
            <a:prstTxWarp prst="textNoShape">
              <a:avLst/>
            </a:prstTxWarp>
            <a:noAutofit/>
          </a:bodyPr>
          <a:lstStyle/>
          <a:p>
            <a:pPr>
              <a:lnSpc>
                <a:spcPct val="90000"/>
              </a:lnSpc>
            </a:pPr>
            <a:r>
              <a:rPr lang="en-US" sz="1800" dirty="0" smtClean="0"/>
              <a:t>Cost of capital for non-</a:t>
            </a:r>
            <a:r>
              <a:rPr lang="en-US" sz="1800" dirty="0" err="1" smtClean="0"/>
              <a:t>hedgeable</a:t>
            </a:r>
            <a:r>
              <a:rPr lang="en-US" sz="1800" dirty="0" smtClean="0"/>
              <a:t> risks</a:t>
            </a:r>
            <a:endParaRPr lang="en-US" sz="1800" dirty="0"/>
          </a:p>
        </p:txBody>
      </p:sp>
      <p:sp>
        <p:nvSpPr>
          <p:cNvPr id="7" name="Rectangle 6"/>
          <p:cNvSpPr/>
          <p:nvPr/>
        </p:nvSpPr>
        <p:spPr bwMode="gray">
          <a:xfrm>
            <a:off x="609599" y="1934314"/>
            <a:ext cx="4079632" cy="1343475"/>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8812" tIns="168812" rIns="168812" bIns="168812" numCol="1" spcCol="0" rtlCol="0" fromWordArt="0" anchor="t" anchorCtr="0" forceAA="0" compatLnSpc="1">
            <a:prstTxWarp prst="textNoShape">
              <a:avLst/>
            </a:prstTxWarp>
            <a:noAutofit/>
          </a:bodyPr>
          <a:lstStyle/>
          <a:p>
            <a:pPr marL="168817" indent="-168817" algn="l">
              <a:spcBef>
                <a:spcPts val="1108"/>
              </a:spcBef>
              <a:buFont typeface="Arial" panose="020B0604020202020204" pitchFamily="34" charset="0"/>
              <a:buChar char="–"/>
            </a:pPr>
            <a:r>
              <a:rPr lang="en-US" sz="1600" b="0" dirty="0" smtClean="0">
                <a:solidFill>
                  <a:schemeClr val="tx1"/>
                </a:solidFill>
              </a:rPr>
              <a:t>Adjust own funds to get economic value (e.g. ineligible OF, sub-debt)</a:t>
            </a:r>
            <a:endParaRPr lang="en-US" sz="1600" b="0" dirty="0">
              <a:solidFill>
                <a:schemeClr val="tx1"/>
              </a:solidFill>
            </a:endParaRPr>
          </a:p>
          <a:p>
            <a:pPr marL="168817" indent="-168817" algn="l">
              <a:spcBef>
                <a:spcPts val="1108"/>
              </a:spcBef>
              <a:buFont typeface="Arial" panose="020B0604020202020204" pitchFamily="34" charset="0"/>
              <a:buChar char="–"/>
            </a:pPr>
            <a:r>
              <a:rPr lang="en-US" sz="1600" b="0" dirty="0" smtClean="0">
                <a:solidFill>
                  <a:schemeClr val="tx1"/>
                </a:solidFill>
              </a:rPr>
              <a:t>Minimum info: Solvency II balance sheet and details of own </a:t>
            </a:r>
            <a:r>
              <a:rPr lang="en-US" sz="1600" b="0" dirty="0">
                <a:solidFill>
                  <a:schemeClr val="tx1"/>
                </a:solidFill>
              </a:rPr>
              <a:t>f</a:t>
            </a:r>
            <a:r>
              <a:rPr lang="en-US" sz="1600" b="0" dirty="0" smtClean="0">
                <a:solidFill>
                  <a:schemeClr val="tx1"/>
                </a:solidFill>
              </a:rPr>
              <a:t>unds</a:t>
            </a:r>
            <a:endParaRPr lang="en-US" sz="1600" b="0" dirty="0">
              <a:solidFill>
                <a:schemeClr val="tx1"/>
              </a:solidFill>
            </a:endParaRPr>
          </a:p>
        </p:txBody>
      </p:sp>
      <p:sp>
        <p:nvSpPr>
          <p:cNvPr id="8" name="Rectangle 7"/>
          <p:cNvSpPr/>
          <p:nvPr/>
        </p:nvSpPr>
        <p:spPr bwMode="gray">
          <a:xfrm>
            <a:off x="4970588" y="1908780"/>
            <a:ext cx="4079632" cy="1369009"/>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8812" tIns="168812" rIns="168812" bIns="168812" numCol="1" spcCol="0" rtlCol="0" fromWordArt="0" anchor="t" anchorCtr="0" forceAA="0" compatLnSpc="1">
            <a:prstTxWarp prst="textNoShape">
              <a:avLst/>
            </a:prstTxWarp>
            <a:noAutofit/>
          </a:bodyPr>
          <a:lstStyle/>
          <a:p>
            <a:pPr marL="168817" indent="-168817" algn="l">
              <a:spcBef>
                <a:spcPts val="1108"/>
              </a:spcBef>
              <a:buFont typeface="Arial" panose="020B0604020202020204" pitchFamily="34" charset="0"/>
              <a:buChar char="–"/>
            </a:pPr>
            <a:r>
              <a:rPr lang="en-US" sz="1600" b="0" dirty="0" smtClean="0">
                <a:solidFill>
                  <a:schemeClr val="tx1"/>
                </a:solidFill>
              </a:rPr>
              <a:t>Adjust for: investor’s required rate of return, target capital (% of SCR), tax</a:t>
            </a:r>
            <a:endParaRPr lang="en-US" sz="1600" b="0" dirty="0">
              <a:solidFill>
                <a:schemeClr val="tx1"/>
              </a:solidFill>
            </a:endParaRPr>
          </a:p>
          <a:p>
            <a:pPr marL="168817" indent="-168817" algn="l">
              <a:spcBef>
                <a:spcPts val="1108"/>
              </a:spcBef>
              <a:buFont typeface="Arial" panose="020B0604020202020204" pitchFamily="34" charset="0"/>
              <a:buChar char="–"/>
            </a:pPr>
            <a:r>
              <a:rPr lang="en-US" sz="1600" b="0" dirty="0" smtClean="0">
                <a:solidFill>
                  <a:schemeClr val="tx1"/>
                </a:solidFill>
              </a:rPr>
              <a:t>Minimum info: underlying calculation of Risk Margin</a:t>
            </a:r>
            <a:endParaRPr lang="en-US" sz="1600" b="0" dirty="0">
              <a:solidFill>
                <a:schemeClr val="tx1"/>
              </a:solidFill>
            </a:endParaRPr>
          </a:p>
        </p:txBody>
      </p:sp>
      <p:sp>
        <p:nvSpPr>
          <p:cNvPr id="9" name="Rectangle 8"/>
          <p:cNvSpPr/>
          <p:nvPr/>
        </p:nvSpPr>
        <p:spPr bwMode="gray">
          <a:xfrm>
            <a:off x="621321" y="3253500"/>
            <a:ext cx="4079631" cy="773723"/>
          </a:xfrm>
          <a:prstGeom prst="rect">
            <a:avLst/>
          </a:prstGeom>
          <a:ln/>
        </p:spPr>
        <p:style>
          <a:lnRef idx="1">
            <a:schemeClr val="dk1"/>
          </a:lnRef>
          <a:fillRef idx="3">
            <a:schemeClr val="dk1"/>
          </a:fillRef>
          <a:effectRef idx="2">
            <a:schemeClr val="dk1"/>
          </a:effectRef>
          <a:fontRef idx="minor">
            <a:schemeClr val="lt1"/>
          </a:fontRef>
        </p:style>
        <p:txBody>
          <a:bodyPr rot="0" spcFirstLastPara="0" vertOverflow="overflow" horzOverflow="overflow" vert="horz" wrap="square" lIns="211015" tIns="42203" rIns="84406" bIns="42203" numCol="1" spcCol="0" rtlCol="0" fromWordArt="0" anchor="ctr" anchorCtr="0" forceAA="0" compatLnSpc="1">
            <a:prstTxWarp prst="textNoShape">
              <a:avLst/>
            </a:prstTxWarp>
            <a:noAutofit/>
          </a:bodyPr>
          <a:lstStyle/>
          <a:p>
            <a:pPr>
              <a:lnSpc>
                <a:spcPct val="90000"/>
              </a:lnSpc>
            </a:pPr>
            <a:r>
              <a:rPr lang="en-US" sz="1800" dirty="0" err="1" smtClean="0"/>
              <a:t>Hedgeable</a:t>
            </a:r>
            <a:r>
              <a:rPr lang="en-US" sz="1800" dirty="0" smtClean="0"/>
              <a:t> risks</a:t>
            </a:r>
            <a:endParaRPr lang="en-US" sz="1800" dirty="0"/>
          </a:p>
        </p:txBody>
      </p:sp>
      <p:sp>
        <p:nvSpPr>
          <p:cNvPr id="11" name="Rectangle 10"/>
          <p:cNvSpPr/>
          <p:nvPr/>
        </p:nvSpPr>
        <p:spPr bwMode="gray">
          <a:xfrm>
            <a:off x="609600" y="4105972"/>
            <a:ext cx="4079631" cy="2030271"/>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8812" tIns="168812" rIns="168812" bIns="168812" numCol="1" spcCol="0" rtlCol="0" fromWordArt="0" anchor="t" anchorCtr="0" forceAA="0" compatLnSpc="1">
            <a:prstTxWarp prst="textNoShape">
              <a:avLst/>
            </a:prstTxWarp>
            <a:noAutofit/>
          </a:bodyPr>
          <a:lstStyle/>
          <a:p>
            <a:pPr marL="168817" indent="-168817" algn="l">
              <a:spcBef>
                <a:spcPts val="1108"/>
              </a:spcBef>
              <a:buFont typeface="Arial" panose="020B0604020202020204" pitchFamily="34" charset="0"/>
              <a:buChar char="–"/>
            </a:pPr>
            <a:r>
              <a:rPr lang="en-US" sz="1600" b="0" dirty="0" smtClean="0">
                <a:solidFill>
                  <a:schemeClr val="tx1"/>
                </a:solidFill>
              </a:rPr>
              <a:t>Adjust for: shareholders’ share of uplift less cost of capital</a:t>
            </a:r>
            <a:endParaRPr lang="en-US" sz="1600" b="0" dirty="0">
              <a:solidFill>
                <a:schemeClr val="tx1"/>
              </a:solidFill>
            </a:endParaRPr>
          </a:p>
          <a:p>
            <a:pPr marL="168817" indent="-168817" algn="l">
              <a:spcBef>
                <a:spcPts val="1108"/>
              </a:spcBef>
              <a:buFont typeface="Arial" panose="020B0604020202020204" pitchFamily="34" charset="0"/>
              <a:buChar char="–"/>
            </a:pPr>
            <a:r>
              <a:rPr lang="en-US" sz="1600" b="0" dirty="0" smtClean="0">
                <a:solidFill>
                  <a:schemeClr val="tx1"/>
                </a:solidFill>
              </a:rPr>
              <a:t>Minimum info: underlying calculation of Risk Margin; SCR built up from sub-modules; asset values by type; DTA/DTL; mix of guarantees and profit sharing mechanism for par business  </a:t>
            </a:r>
            <a:endParaRPr lang="en-US" sz="1600" b="0" dirty="0">
              <a:solidFill>
                <a:schemeClr val="tx1"/>
              </a:solidFill>
            </a:endParaRPr>
          </a:p>
        </p:txBody>
      </p:sp>
      <p:sp>
        <p:nvSpPr>
          <p:cNvPr id="12" name="Rectangle 11"/>
          <p:cNvSpPr/>
          <p:nvPr/>
        </p:nvSpPr>
        <p:spPr bwMode="gray">
          <a:xfrm>
            <a:off x="4982311" y="3253500"/>
            <a:ext cx="4079631" cy="773723"/>
          </a:xfrm>
          <a:prstGeom prst="rect">
            <a:avLst/>
          </a:prstGeom>
          <a:ln/>
        </p:spPr>
        <p:style>
          <a:lnRef idx="1">
            <a:schemeClr val="dk1"/>
          </a:lnRef>
          <a:fillRef idx="3">
            <a:schemeClr val="dk1"/>
          </a:fillRef>
          <a:effectRef idx="2">
            <a:schemeClr val="dk1"/>
          </a:effectRef>
          <a:fontRef idx="minor">
            <a:schemeClr val="lt1"/>
          </a:fontRef>
        </p:style>
        <p:txBody>
          <a:bodyPr rot="0" spcFirstLastPara="0" vertOverflow="overflow" horzOverflow="overflow" vert="horz" wrap="square" lIns="211015" tIns="42203" rIns="84406" bIns="42203" numCol="1" spcCol="0" rtlCol="0" fromWordArt="0" anchor="ctr" anchorCtr="0" forceAA="0" compatLnSpc="1">
            <a:prstTxWarp prst="textNoShape">
              <a:avLst/>
            </a:prstTxWarp>
            <a:noAutofit/>
          </a:bodyPr>
          <a:lstStyle/>
          <a:p>
            <a:pPr>
              <a:lnSpc>
                <a:spcPct val="90000"/>
              </a:lnSpc>
            </a:pPr>
            <a:r>
              <a:rPr lang="en-US" sz="1800" dirty="0" smtClean="0"/>
              <a:t>Franchise value</a:t>
            </a:r>
            <a:endParaRPr lang="en-US" sz="1800" dirty="0"/>
          </a:p>
        </p:txBody>
      </p:sp>
      <p:sp>
        <p:nvSpPr>
          <p:cNvPr id="13" name="Rectangle 12"/>
          <p:cNvSpPr/>
          <p:nvPr/>
        </p:nvSpPr>
        <p:spPr bwMode="gray">
          <a:xfrm>
            <a:off x="4970589" y="4105972"/>
            <a:ext cx="4079631" cy="2030271"/>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8812" tIns="168812" rIns="168812" bIns="168812" numCol="1" spcCol="0" rtlCol="0" fromWordArt="0" anchor="t" anchorCtr="0" forceAA="0" compatLnSpc="1">
            <a:prstTxWarp prst="textNoShape">
              <a:avLst/>
            </a:prstTxWarp>
            <a:noAutofit/>
          </a:bodyPr>
          <a:lstStyle/>
          <a:p>
            <a:pPr marL="168817" indent="-168817" algn="l">
              <a:spcBef>
                <a:spcPts val="1108"/>
              </a:spcBef>
              <a:buFont typeface="Arial" panose="020B0604020202020204" pitchFamily="34" charset="0"/>
              <a:buChar char="–"/>
            </a:pPr>
            <a:r>
              <a:rPr lang="en-US" sz="1600" b="0" dirty="0" smtClean="0">
                <a:solidFill>
                  <a:schemeClr val="tx1"/>
                </a:solidFill>
              </a:rPr>
              <a:t>One year’s NBV and multiplier</a:t>
            </a:r>
            <a:endParaRPr lang="en-US" sz="1600" b="0" dirty="0">
              <a:solidFill>
                <a:schemeClr val="tx1"/>
              </a:solidFill>
            </a:endParaRPr>
          </a:p>
          <a:p>
            <a:pPr marL="168817" indent="-168817" algn="l">
              <a:spcBef>
                <a:spcPts val="1108"/>
              </a:spcBef>
              <a:buFont typeface="Arial" panose="020B0604020202020204" pitchFamily="34" charset="0"/>
              <a:buChar char="–"/>
            </a:pPr>
            <a:r>
              <a:rPr lang="en-US" sz="1600" b="0" dirty="0" smtClean="0">
                <a:solidFill>
                  <a:schemeClr val="tx1"/>
                </a:solidFill>
              </a:rPr>
              <a:t>Minimum info: information on key new business products (e.g. loadings </a:t>
            </a:r>
            <a:r>
              <a:rPr lang="en-US" sz="1600" b="0" dirty="0" err="1" smtClean="0">
                <a:solidFill>
                  <a:schemeClr val="tx1"/>
                </a:solidFill>
              </a:rPr>
              <a:t>etc</a:t>
            </a:r>
            <a:r>
              <a:rPr lang="en-US" sz="1600" b="0" dirty="0" smtClean="0">
                <a:solidFill>
                  <a:schemeClr val="tx1"/>
                </a:solidFill>
              </a:rPr>
              <a:t>) </a:t>
            </a:r>
            <a:r>
              <a:rPr lang="en-US" sz="1600" b="0" u="sng" dirty="0" smtClean="0">
                <a:solidFill>
                  <a:schemeClr val="tx1"/>
                </a:solidFill>
              </a:rPr>
              <a:t>or</a:t>
            </a:r>
            <a:r>
              <a:rPr lang="en-US" sz="1600" b="0" dirty="0" smtClean="0">
                <a:solidFill>
                  <a:schemeClr val="tx1"/>
                </a:solidFill>
              </a:rPr>
              <a:t> NBV on an MCEV or similar basis; details of contract boundaries; projected new business volumes</a:t>
            </a:r>
            <a:endParaRPr lang="en-US" sz="1600" b="0" dirty="0">
              <a:solidFill>
                <a:schemeClr val="tx1"/>
              </a:solidFill>
            </a:endParaRPr>
          </a:p>
        </p:txBody>
      </p:sp>
    </p:spTree>
    <p:extLst>
      <p:ext uri="{BB962C8B-B14F-4D97-AF65-F5344CB8AC3E}">
        <p14:creationId xmlns:p14="http://schemas.microsoft.com/office/powerpoint/2010/main" val="6411516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t>
            </a:r>
            <a:r>
              <a:rPr lang="en-US" sz="1800" dirty="0" smtClean="0"/>
              <a:t>2</a:t>
            </a:r>
            <a:r>
              <a:rPr lang="en-US" dirty="0" smtClean="0"/>
              <a:t>AV in real-life M&amp;A (2)</a:t>
            </a:r>
            <a:endParaRPr lang="en-GB" dirty="0"/>
          </a:p>
        </p:txBody>
      </p:sp>
      <p:sp>
        <p:nvSpPr>
          <p:cNvPr id="3" name="Content Placeholder 2"/>
          <p:cNvSpPr>
            <a:spLocks noGrp="1"/>
          </p:cNvSpPr>
          <p:nvPr>
            <p:ph idx="1"/>
          </p:nvPr>
        </p:nvSpPr>
        <p:spPr>
          <a:xfrm>
            <a:off x="457200" y="1109525"/>
            <a:ext cx="8229600" cy="4525963"/>
          </a:xfrm>
        </p:spPr>
        <p:txBody>
          <a:bodyPr>
            <a:normAutofit/>
          </a:bodyPr>
          <a:lstStyle/>
          <a:p>
            <a:endParaRPr lang="en-GB" sz="1900" dirty="0"/>
          </a:p>
          <a:p>
            <a:endParaRPr lang="en-GB" sz="1900" dirty="0"/>
          </a:p>
          <a:p>
            <a:endParaRPr lang="en-GB" sz="1900" dirty="0"/>
          </a:p>
          <a:p>
            <a:pPr marL="0" indent="0">
              <a:buNone/>
            </a:pPr>
            <a:endParaRPr lang="en-GB" sz="1900" dirty="0"/>
          </a:p>
        </p:txBody>
      </p:sp>
      <p:sp>
        <p:nvSpPr>
          <p:cNvPr id="10" name="Content Placeholder 2"/>
          <p:cNvSpPr txBox="1">
            <a:spLocks/>
          </p:cNvSpPr>
          <p:nvPr/>
        </p:nvSpPr>
        <p:spPr>
          <a:xfrm>
            <a:off x="457200" y="1233419"/>
            <a:ext cx="82296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1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2000" dirty="0"/>
              <a:t>It might be felt that the calculations required for S</a:t>
            </a:r>
            <a:r>
              <a:rPr lang="en-GB" sz="1500" dirty="0"/>
              <a:t>2</a:t>
            </a:r>
            <a:r>
              <a:rPr lang="en-GB" sz="2000" dirty="0"/>
              <a:t>AV are complex, and other, existing methods might be more appropriate. However</a:t>
            </a:r>
            <a:r>
              <a:rPr lang="en-GB" sz="2000" dirty="0" smtClean="0"/>
              <a:t>:</a:t>
            </a:r>
          </a:p>
          <a:p>
            <a:pPr marL="0" indent="0">
              <a:buNone/>
            </a:pPr>
            <a:endParaRPr lang="en-GB" sz="2000" dirty="0"/>
          </a:p>
          <a:p>
            <a:r>
              <a:rPr lang="en-GB" sz="2000" dirty="0"/>
              <a:t>Many of the key results can be obtained from the Solvency II balance sheet, SCR and some basic underlying calculations</a:t>
            </a:r>
          </a:p>
          <a:p>
            <a:r>
              <a:rPr lang="en-GB" sz="2000" dirty="0"/>
              <a:t>Different levels of sophistication can be applied, depending on the data available, timescales </a:t>
            </a:r>
            <a:r>
              <a:rPr lang="en-GB" sz="2000" dirty="0" err="1"/>
              <a:t>etc</a:t>
            </a:r>
            <a:endParaRPr lang="en-GB" sz="2000" dirty="0"/>
          </a:p>
          <a:p>
            <a:r>
              <a:rPr lang="en-GB" sz="2000" dirty="0"/>
              <a:t>S</a:t>
            </a:r>
            <a:r>
              <a:rPr lang="en-GB" sz="1500" dirty="0"/>
              <a:t>2</a:t>
            </a:r>
            <a:r>
              <a:rPr lang="en-GB" sz="2000" dirty="0"/>
              <a:t>AV allows different components of the value to be considered separately, and hence the possible impact of post-transaction actions to be assessed</a:t>
            </a:r>
          </a:p>
          <a:p>
            <a:r>
              <a:rPr lang="en-GB" sz="2000" dirty="0"/>
              <a:t>As we have discussed, other methods simply do not provide a good view of distributable </a:t>
            </a:r>
            <a:r>
              <a:rPr lang="en-GB" sz="2000" dirty="0" smtClean="0"/>
              <a:t>profits</a:t>
            </a:r>
            <a:endParaRPr lang="en-GB" sz="2000" dirty="0"/>
          </a:p>
        </p:txBody>
      </p:sp>
    </p:spTree>
    <p:extLst>
      <p:ext uri="{BB962C8B-B14F-4D97-AF65-F5344CB8AC3E}">
        <p14:creationId xmlns:p14="http://schemas.microsoft.com/office/powerpoint/2010/main" val="34202850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t>
            </a:r>
            <a:r>
              <a:rPr lang="en-US" sz="1800" dirty="0" smtClean="0"/>
              <a:t>2</a:t>
            </a:r>
            <a:r>
              <a:rPr lang="en-US" dirty="0" smtClean="0"/>
              <a:t>AV in real-life M&amp;A (3)</a:t>
            </a:r>
            <a:endParaRPr lang="en-GB" dirty="0"/>
          </a:p>
        </p:txBody>
      </p:sp>
      <p:sp>
        <p:nvSpPr>
          <p:cNvPr id="3" name="Content Placeholder 2"/>
          <p:cNvSpPr>
            <a:spLocks noGrp="1"/>
          </p:cNvSpPr>
          <p:nvPr>
            <p:ph idx="1"/>
          </p:nvPr>
        </p:nvSpPr>
        <p:spPr>
          <a:xfrm>
            <a:off x="457200" y="1109525"/>
            <a:ext cx="8229600" cy="4525963"/>
          </a:xfrm>
        </p:spPr>
        <p:txBody>
          <a:bodyPr>
            <a:normAutofit/>
          </a:bodyPr>
          <a:lstStyle/>
          <a:p>
            <a:endParaRPr lang="en-GB" sz="1900" dirty="0"/>
          </a:p>
          <a:p>
            <a:endParaRPr lang="en-GB" sz="1900" dirty="0"/>
          </a:p>
          <a:p>
            <a:endParaRPr lang="en-GB" sz="1900" dirty="0"/>
          </a:p>
          <a:p>
            <a:pPr marL="0" indent="0">
              <a:buNone/>
            </a:pPr>
            <a:endParaRPr lang="en-GB" sz="1900" dirty="0"/>
          </a:p>
        </p:txBody>
      </p:sp>
      <p:sp>
        <p:nvSpPr>
          <p:cNvPr id="10" name="Content Placeholder 2"/>
          <p:cNvSpPr txBox="1">
            <a:spLocks/>
          </p:cNvSpPr>
          <p:nvPr/>
        </p:nvSpPr>
        <p:spPr>
          <a:xfrm>
            <a:off x="457200" y="1233419"/>
            <a:ext cx="82296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1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2000" dirty="0" smtClean="0"/>
              <a:t>Projections </a:t>
            </a:r>
            <a:r>
              <a:rPr lang="en-GB" sz="2000" dirty="0"/>
              <a:t>likely to be available (such as from business plans) will have various issues:</a:t>
            </a:r>
          </a:p>
          <a:p>
            <a:pPr lvl="1"/>
            <a:r>
              <a:rPr lang="en-GB" sz="2000" dirty="0"/>
              <a:t>Limited projection period (e.g. 3 – 5 years)</a:t>
            </a:r>
          </a:p>
          <a:p>
            <a:pPr lvl="1"/>
            <a:r>
              <a:rPr lang="en-GB" sz="2000" dirty="0"/>
              <a:t>Based on some measure such as IFRS which doesn’t help determine distributable profits in a Solvency II world</a:t>
            </a:r>
          </a:p>
          <a:p>
            <a:pPr lvl="1"/>
            <a:r>
              <a:rPr lang="en-GB" sz="2000" dirty="0"/>
              <a:t>Underlying approximations and potential inconsistencies in calculations</a:t>
            </a:r>
          </a:p>
          <a:p>
            <a:pPr lvl="1"/>
            <a:r>
              <a:rPr lang="en-GB" sz="2000" dirty="0"/>
              <a:t>Even the projections underlying ORSA (which would be expected to show projected own funds and SCR) are likely to be based on approximate methods (e.g. risk-driver approaches) and, again, will have a limited projection period.</a:t>
            </a:r>
          </a:p>
          <a:p>
            <a:pPr marL="0" indent="0">
              <a:buNone/>
            </a:pPr>
            <a:endParaRPr lang="en-GB" sz="2000" dirty="0"/>
          </a:p>
        </p:txBody>
      </p:sp>
    </p:spTree>
    <p:extLst>
      <p:ext uri="{BB962C8B-B14F-4D97-AF65-F5344CB8AC3E}">
        <p14:creationId xmlns:p14="http://schemas.microsoft.com/office/powerpoint/2010/main" val="22147480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t>
            </a:r>
            <a:r>
              <a:rPr lang="en-US" sz="1800" dirty="0" smtClean="0"/>
              <a:t>2</a:t>
            </a:r>
            <a:r>
              <a:rPr lang="en-US" dirty="0" smtClean="0"/>
              <a:t>AV in real-life M&amp;A (4) – miscellaneous issues</a:t>
            </a:r>
            <a:endParaRPr lang="en-GB" dirty="0"/>
          </a:p>
        </p:txBody>
      </p:sp>
      <p:sp>
        <p:nvSpPr>
          <p:cNvPr id="3" name="Content Placeholder 2"/>
          <p:cNvSpPr>
            <a:spLocks noGrp="1"/>
          </p:cNvSpPr>
          <p:nvPr>
            <p:ph idx="1"/>
          </p:nvPr>
        </p:nvSpPr>
        <p:spPr>
          <a:xfrm>
            <a:off x="457200" y="1109525"/>
            <a:ext cx="8229600" cy="4525963"/>
          </a:xfrm>
        </p:spPr>
        <p:txBody>
          <a:bodyPr>
            <a:normAutofit/>
          </a:bodyPr>
          <a:lstStyle/>
          <a:p>
            <a:endParaRPr lang="en-GB" sz="1900" dirty="0"/>
          </a:p>
          <a:p>
            <a:endParaRPr lang="en-GB" sz="1900" dirty="0"/>
          </a:p>
          <a:p>
            <a:endParaRPr lang="en-GB" sz="1900" dirty="0"/>
          </a:p>
          <a:p>
            <a:pPr marL="0" indent="0">
              <a:buNone/>
            </a:pPr>
            <a:endParaRPr lang="en-GB" sz="1900" dirty="0"/>
          </a:p>
        </p:txBody>
      </p:sp>
      <p:sp>
        <p:nvSpPr>
          <p:cNvPr id="10" name="Content Placeholder 2"/>
          <p:cNvSpPr txBox="1">
            <a:spLocks/>
          </p:cNvSpPr>
          <p:nvPr/>
        </p:nvSpPr>
        <p:spPr>
          <a:xfrm>
            <a:off x="457200" y="1233419"/>
            <a:ext cx="82296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1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GB" sz="2000" dirty="0"/>
              <a:t>The standard formula doesn’t allow for all risks (e.g. sovereign debt)</a:t>
            </a:r>
          </a:p>
          <a:p>
            <a:pPr lvl="1"/>
            <a:r>
              <a:rPr lang="en-GB" sz="2000" dirty="0"/>
              <a:t>Typically this will be allowed for approximately </a:t>
            </a:r>
            <a:r>
              <a:rPr lang="en-GB" sz="2000" dirty="0" smtClean="0"/>
              <a:t>via target capital</a:t>
            </a:r>
            <a:endParaRPr lang="en-GB" sz="2000" strike="sngStrike" dirty="0">
              <a:solidFill>
                <a:srgbClr val="FF0000"/>
              </a:solidFill>
            </a:endParaRPr>
          </a:p>
          <a:p>
            <a:pPr lvl="0"/>
            <a:r>
              <a:rPr lang="en-GB" sz="2000" dirty="0"/>
              <a:t>Transitional measures</a:t>
            </a:r>
          </a:p>
          <a:p>
            <a:pPr lvl="0"/>
            <a:r>
              <a:rPr lang="en-GB" sz="2000" dirty="0" smtClean="0"/>
              <a:t>Simplicity / conservativism  </a:t>
            </a:r>
          </a:p>
          <a:p>
            <a:pPr lvl="1"/>
            <a:r>
              <a:rPr lang="en-GB" sz="2000" dirty="0" smtClean="0"/>
              <a:t>This </a:t>
            </a:r>
            <a:r>
              <a:rPr lang="en-GB" sz="2000" dirty="0"/>
              <a:t>is an issue for any </a:t>
            </a:r>
            <a:r>
              <a:rPr lang="en-GB" sz="2000" dirty="0" smtClean="0"/>
              <a:t>measures </a:t>
            </a:r>
            <a:r>
              <a:rPr lang="en-GB" sz="2000" dirty="0"/>
              <a:t>of value. </a:t>
            </a:r>
          </a:p>
          <a:p>
            <a:pPr lvl="0"/>
            <a:r>
              <a:rPr lang="en-GB" sz="2000" dirty="0"/>
              <a:t>Impact of tax</a:t>
            </a:r>
          </a:p>
          <a:p>
            <a:pPr lvl="1"/>
            <a:r>
              <a:rPr lang="en-GB" sz="2000" dirty="0"/>
              <a:t>Potentially complex regardless of the valuation method</a:t>
            </a:r>
          </a:p>
          <a:p>
            <a:pPr lvl="0"/>
            <a:r>
              <a:rPr lang="en-GB" sz="2000" dirty="0" smtClean="0"/>
              <a:t>Other </a:t>
            </a:r>
            <a:r>
              <a:rPr lang="en-GB" sz="2000" dirty="0"/>
              <a:t>constraints on distribution of surplus such as local statutory accounting etc. This may be allowed for via target capital </a:t>
            </a:r>
          </a:p>
          <a:p>
            <a:pPr lvl="0"/>
            <a:r>
              <a:rPr lang="en-GB" sz="2000" dirty="0" smtClean="0"/>
              <a:t>Standard </a:t>
            </a:r>
            <a:r>
              <a:rPr lang="en-GB" sz="2000" dirty="0"/>
              <a:t>formula vs alternatives like internal models and USPs</a:t>
            </a:r>
          </a:p>
        </p:txBody>
      </p:sp>
    </p:spTree>
    <p:extLst>
      <p:ext uri="{BB962C8B-B14F-4D97-AF65-F5344CB8AC3E}">
        <p14:creationId xmlns:p14="http://schemas.microsoft.com/office/powerpoint/2010/main" val="9580420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New business value and profitability</a:t>
            </a:r>
            <a:endParaRPr lang="en-GB" dirty="0"/>
          </a:p>
        </p:txBody>
      </p:sp>
    </p:spTree>
    <p:extLst>
      <p:ext uri="{BB962C8B-B14F-4D97-AF65-F5344CB8AC3E}">
        <p14:creationId xmlns:p14="http://schemas.microsoft.com/office/powerpoint/2010/main" val="11220721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8542" y="587477"/>
            <a:ext cx="8229600" cy="4525963"/>
          </a:xfrm>
        </p:spPr>
        <p:txBody>
          <a:bodyPr>
            <a:normAutofit/>
          </a:bodyPr>
          <a:lstStyle/>
          <a:p>
            <a:pPr marL="0" indent="0">
              <a:buNone/>
            </a:pPr>
            <a:r>
              <a:rPr lang="en-US" sz="2400" dirty="0" smtClean="0"/>
              <a:t>Moby: </a:t>
            </a:r>
            <a:r>
              <a:rPr lang="en-GB" sz="2400" i="1" dirty="0" smtClean="0"/>
              <a:t>“There </a:t>
            </a:r>
            <a:r>
              <a:rPr lang="en-GB" sz="2400" i="1" dirty="0"/>
              <a:t>should almost be subjective emotional criteria for evaluating work, instead of just </a:t>
            </a:r>
            <a:r>
              <a:rPr lang="en-GB" sz="2400" i="1" dirty="0" smtClean="0"/>
              <a:t>profitability”</a:t>
            </a:r>
            <a:r>
              <a:rPr lang="en-GB" sz="2400" i="1" dirty="0"/>
              <a:t/>
            </a:r>
            <a:br>
              <a:rPr lang="en-GB" sz="2400" i="1" dirty="0"/>
            </a:br>
            <a:endParaRPr lang="en-US" sz="2400" i="1"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747" y="1821305"/>
            <a:ext cx="6575520" cy="3945313"/>
          </a:xfrm>
          <a:prstGeom prst="rect">
            <a:avLst/>
          </a:prstGeom>
        </p:spPr>
      </p:pic>
    </p:spTree>
    <p:extLst>
      <p:ext uri="{BB962C8B-B14F-4D97-AF65-F5344CB8AC3E}">
        <p14:creationId xmlns:p14="http://schemas.microsoft.com/office/powerpoint/2010/main" val="42588026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 to S</a:t>
            </a:r>
            <a:r>
              <a:rPr lang="en-US" sz="1800" dirty="0" smtClean="0"/>
              <a:t>2</a:t>
            </a:r>
            <a:r>
              <a:rPr lang="en-US" dirty="0" smtClean="0"/>
              <a:t>NBV</a:t>
            </a:r>
            <a:endParaRPr lang="en-GB" dirty="0"/>
          </a:p>
        </p:txBody>
      </p:sp>
      <p:sp>
        <p:nvSpPr>
          <p:cNvPr id="3" name="Content Placeholder 2"/>
          <p:cNvSpPr>
            <a:spLocks noGrp="1"/>
          </p:cNvSpPr>
          <p:nvPr>
            <p:ph idx="1"/>
          </p:nvPr>
        </p:nvSpPr>
        <p:spPr>
          <a:xfrm>
            <a:off x="457200" y="1301254"/>
            <a:ext cx="8229600" cy="4525963"/>
          </a:xfrm>
        </p:spPr>
        <p:txBody>
          <a:bodyPr>
            <a:normAutofit/>
          </a:bodyPr>
          <a:lstStyle/>
          <a:p>
            <a:r>
              <a:rPr lang="en-GB" sz="2000" dirty="0" smtClean="0"/>
              <a:t>Our method:</a:t>
            </a:r>
          </a:p>
          <a:p>
            <a:pPr lvl="1"/>
            <a:r>
              <a:rPr lang="en-GB" sz="2000" dirty="0" smtClean="0"/>
              <a:t>Reflects marginal capital required for NB, together with cost of holding that capital: </a:t>
            </a:r>
          </a:p>
          <a:p>
            <a:pPr lvl="2"/>
            <a:r>
              <a:rPr lang="en-GB" sz="2000" dirty="0"/>
              <a:t>b</a:t>
            </a:r>
            <a:r>
              <a:rPr lang="en-GB" sz="2000" dirty="0" smtClean="0"/>
              <a:t>ased on shareholders’ required rate of return</a:t>
            </a:r>
          </a:p>
          <a:p>
            <a:pPr lvl="2"/>
            <a:r>
              <a:rPr lang="en-GB" sz="2000" dirty="0" smtClean="0"/>
              <a:t>including for market risks</a:t>
            </a:r>
          </a:p>
          <a:p>
            <a:pPr lvl="1"/>
            <a:r>
              <a:rPr lang="en-GB" sz="2000" dirty="0"/>
              <a:t>Considers marginal impact of NB on SII OF</a:t>
            </a:r>
          </a:p>
          <a:p>
            <a:pPr lvl="1"/>
            <a:r>
              <a:rPr lang="en-GB" sz="2000" dirty="0" smtClean="0"/>
              <a:t>Considers projected real-world view</a:t>
            </a:r>
          </a:p>
          <a:p>
            <a:pPr lvl="1"/>
            <a:r>
              <a:rPr lang="en-GB" sz="2000" dirty="0" smtClean="0"/>
              <a:t>Allows appropriate assessment of impact of different product designs and other management decisions</a:t>
            </a:r>
          </a:p>
          <a:p>
            <a:pPr lvl="1"/>
            <a:r>
              <a:rPr lang="en-GB" sz="2000" dirty="0" smtClean="0"/>
              <a:t>Applicable to life, non-life, health</a:t>
            </a:r>
          </a:p>
          <a:p>
            <a:pPr marL="457200" lvl="1" indent="0">
              <a:buNone/>
            </a:pPr>
            <a:endParaRPr lang="en-GB" sz="2000" dirty="0" smtClean="0"/>
          </a:p>
          <a:p>
            <a:pPr marL="457200" lvl="1" indent="0">
              <a:buNone/>
            </a:pPr>
            <a:r>
              <a:rPr lang="en-GB" sz="2000" dirty="0" smtClean="0"/>
              <a:t>=&gt; Framework for robust decisions around new business</a:t>
            </a:r>
          </a:p>
        </p:txBody>
      </p:sp>
    </p:spTree>
    <p:extLst>
      <p:ext uri="{BB962C8B-B14F-4D97-AF65-F5344CB8AC3E}">
        <p14:creationId xmlns:p14="http://schemas.microsoft.com/office/powerpoint/2010/main" val="42144283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 to S</a:t>
            </a:r>
            <a:r>
              <a:rPr lang="en-US" sz="1800" dirty="0" smtClean="0"/>
              <a:t>2</a:t>
            </a:r>
            <a:r>
              <a:rPr lang="en-US" dirty="0" smtClean="0"/>
              <a:t>NBV (2)</a:t>
            </a:r>
            <a:endParaRPr lang="en-GB" dirty="0"/>
          </a:p>
        </p:txBody>
      </p:sp>
      <p:sp>
        <p:nvSpPr>
          <p:cNvPr id="3" name="Content Placeholder 2"/>
          <p:cNvSpPr>
            <a:spLocks noGrp="1"/>
          </p:cNvSpPr>
          <p:nvPr>
            <p:ph idx="1"/>
          </p:nvPr>
        </p:nvSpPr>
        <p:spPr>
          <a:xfrm>
            <a:off x="457200" y="1301254"/>
            <a:ext cx="8229600" cy="4525963"/>
          </a:xfrm>
        </p:spPr>
        <p:txBody>
          <a:bodyPr>
            <a:normAutofit/>
          </a:bodyPr>
          <a:lstStyle/>
          <a:p>
            <a:r>
              <a:rPr lang="en-US" sz="2000" dirty="0"/>
              <a:t>S</a:t>
            </a:r>
            <a:r>
              <a:rPr lang="en-US" dirty="0"/>
              <a:t>2</a:t>
            </a:r>
            <a:r>
              <a:rPr lang="en-US" sz="2000" dirty="0"/>
              <a:t>NBV = NPV of expected future distributable profits on SII basis, discounted at shareholders’ required rate of return</a:t>
            </a:r>
          </a:p>
          <a:p>
            <a:r>
              <a:rPr lang="en-GB" sz="2000" dirty="0" smtClean="0"/>
              <a:t>This is </a:t>
            </a:r>
            <a:r>
              <a:rPr lang="en-GB" sz="2000" b="1" dirty="0" smtClean="0"/>
              <a:t>marginal</a:t>
            </a:r>
            <a:r>
              <a:rPr lang="en-GB" sz="2000" dirty="0" smtClean="0"/>
              <a:t> impact of writing new business, e.g.:</a:t>
            </a:r>
          </a:p>
          <a:p>
            <a:pPr lvl="1"/>
            <a:r>
              <a:rPr lang="en-GB" sz="2000" dirty="0"/>
              <a:t>Diversification benefit </a:t>
            </a:r>
            <a:r>
              <a:rPr lang="en-GB" sz="2000" dirty="0" smtClean="0"/>
              <a:t>with capital on existing business</a:t>
            </a:r>
          </a:p>
          <a:p>
            <a:pPr lvl="1"/>
            <a:r>
              <a:rPr lang="en-GB" sz="2000" dirty="0" smtClean="0"/>
              <a:t>Impact on ALM position (e.g. pooled fund)</a:t>
            </a:r>
          </a:p>
          <a:p>
            <a:pPr lvl="1"/>
            <a:r>
              <a:rPr lang="en-GB" sz="2000" dirty="0" smtClean="0"/>
              <a:t>Tax position</a:t>
            </a:r>
          </a:p>
          <a:p>
            <a:pPr lvl="1"/>
            <a:r>
              <a:rPr lang="en-GB" sz="2000" dirty="0" smtClean="0"/>
              <a:t>Spreading of overhead expenses</a:t>
            </a:r>
            <a:endParaRPr lang="en-US" sz="2000" dirty="0"/>
          </a:p>
          <a:p>
            <a:r>
              <a:rPr lang="en-GB" sz="2000" dirty="0" smtClean="0"/>
              <a:t>Standalone view can introduce material distortions</a:t>
            </a:r>
          </a:p>
          <a:p>
            <a:r>
              <a:rPr lang="en-GB" sz="2000" dirty="0" smtClean="0"/>
              <a:t>New business consistent with SII contract boundaries</a:t>
            </a:r>
          </a:p>
          <a:p>
            <a:r>
              <a:rPr lang="en-US" sz="2000" dirty="0"/>
              <a:t>Framework is consistent with S</a:t>
            </a:r>
            <a:r>
              <a:rPr lang="en-US" dirty="0"/>
              <a:t>2</a:t>
            </a:r>
            <a:r>
              <a:rPr lang="en-US" sz="2000" dirty="0"/>
              <a:t>AV</a:t>
            </a:r>
          </a:p>
          <a:p>
            <a:pPr marL="0" indent="0">
              <a:buNone/>
            </a:pPr>
            <a:endParaRPr lang="en-GB" sz="2000" dirty="0" smtClean="0"/>
          </a:p>
        </p:txBody>
      </p:sp>
    </p:spTree>
    <p:extLst>
      <p:ext uri="{BB962C8B-B14F-4D97-AF65-F5344CB8AC3E}">
        <p14:creationId xmlns:p14="http://schemas.microsoft.com/office/powerpoint/2010/main" val="7446923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 to S</a:t>
            </a:r>
            <a:r>
              <a:rPr lang="en-US" sz="1800" dirty="0" smtClean="0"/>
              <a:t>2</a:t>
            </a:r>
            <a:r>
              <a:rPr lang="en-US" dirty="0" smtClean="0"/>
              <a:t>NBV (3)</a:t>
            </a:r>
            <a:endParaRPr lang="en-GB" dirty="0"/>
          </a:p>
        </p:txBody>
      </p:sp>
      <p:sp>
        <p:nvSpPr>
          <p:cNvPr id="3" name="Content Placeholder 2"/>
          <p:cNvSpPr>
            <a:spLocks noGrp="1"/>
          </p:cNvSpPr>
          <p:nvPr>
            <p:ph idx="1"/>
          </p:nvPr>
        </p:nvSpPr>
        <p:spPr>
          <a:xfrm>
            <a:off x="457200" y="1109525"/>
            <a:ext cx="8229600" cy="4525963"/>
          </a:xfrm>
        </p:spPr>
        <p:txBody>
          <a:bodyPr>
            <a:normAutofit/>
          </a:bodyPr>
          <a:lstStyle/>
          <a:p>
            <a:r>
              <a:rPr lang="en-US" sz="2000" b="1" dirty="0" smtClean="0">
                <a:solidFill>
                  <a:srgbClr val="FF0000"/>
                </a:solidFill>
              </a:rPr>
              <a:t>S</a:t>
            </a:r>
            <a:r>
              <a:rPr lang="en-US" b="1" dirty="0" smtClean="0">
                <a:solidFill>
                  <a:srgbClr val="FF0000"/>
                </a:solidFill>
              </a:rPr>
              <a:t>2</a:t>
            </a:r>
            <a:r>
              <a:rPr lang="en-US" sz="2000" b="1" dirty="0" smtClean="0">
                <a:solidFill>
                  <a:srgbClr val="FF0000"/>
                </a:solidFill>
              </a:rPr>
              <a:t>NBV = </a:t>
            </a:r>
          </a:p>
          <a:p>
            <a:pPr lvl="1"/>
            <a:r>
              <a:rPr lang="en-US" sz="2000" b="1" dirty="0" smtClean="0">
                <a:solidFill>
                  <a:srgbClr val="FF0000"/>
                </a:solidFill>
              </a:rPr>
              <a:t>Initial OF (OF</a:t>
            </a:r>
            <a:r>
              <a:rPr lang="en-US" sz="2000" b="1" baseline="-25000" dirty="0" smtClean="0">
                <a:solidFill>
                  <a:srgbClr val="FF0000"/>
                </a:solidFill>
              </a:rPr>
              <a:t>NB</a:t>
            </a:r>
            <a:r>
              <a:rPr lang="en-US" sz="2000" b="1" dirty="0" smtClean="0">
                <a:solidFill>
                  <a:srgbClr val="FF0000"/>
                </a:solidFill>
              </a:rPr>
              <a:t>)</a:t>
            </a:r>
          </a:p>
          <a:p>
            <a:pPr lvl="1"/>
            <a:r>
              <a:rPr lang="en-US" sz="2000" b="1" i="1" dirty="0" smtClean="0">
                <a:solidFill>
                  <a:srgbClr val="FF0000"/>
                </a:solidFill>
              </a:rPr>
              <a:t>Less</a:t>
            </a:r>
            <a:r>
              <a:rPr lang="en-US" sz="2000" b="1" dirty="0" smtClean="0">
                <a:solidFill>
                  <a:srgbClr val="FF0000"/>
                </a:solidFill>
              </a:rPr>
              <a:t> COC from non-</a:t>
            </a:r>
            <a:r>
              <a:rPr lang="en-US" sz="2000" b="1" dirty="0" err="1" smtClean="0">
                <a:solidFill>
                  <a:srgbClr val="FF0000"/>
                </a:solidFill>
              </a:rPr>
              <a:t>hedgeable</a:t>
            </a:r>
            <a:r>
              <a:rPr lang="en-US" sz="2000" b="1" dirty="0" smtClean="0">
                <a:solidFill>
                  <a:srgbClr val="FF0000"/>
                </a:solidFill>
              </a:rPr>
              <a:t> risks (compared with RM)</a:t>
            </a:r>
          </a:p>
          <a:p>
            <a:pPr lvl="1"/>
            <a:r>
              <a:rPr lang="en-US" sz="2000" b="1" i="1" dirty="0" smtClean="0">
                <a:solidFill>
                  <a:srgbClr val="FF0000"/>
                </a:solidFill>
              </a:rPr>
              <a:t>Plus</a:t>
            </a:r>
            <a:r>
              <a:rPr lang="en-US" sz="2000" b="1" dirty="0" smtClean="0">
                <a:solidFill>
                  <a:srgbClr val="FF0000"/>
                </a:solidFill>
              </a:rPr>
              <a:t> impact of taking </a:t>
            </a:r>
            <a:r>
              <a:rPr lang="en-US" sz="2000" b="1" dirty="0" err="1" smtClean="0">
                <a:solidFill>
                  <a:srgbClr val="FF0000"/>
                </a:solidFill>
              </a:rPr>
              <a:t>hedgeable</a:t>
            </a:r>
            <a:r>
              <a:rPr lang="en-US" sz="2000" b="1" dirty="0" smtClean="0">
                <a:solidFill>
                  <a:srgbClr val="FF0000"/>
                </a:solidFill>
              </a:rPr>
              <a:t> risks</a:t>
            </a:r>
            <a:endParaRPr lang="en-US" sz="2000" b="1" i="1" dirty="0" smtClean="0">
              <a:solidFill>
                <a:srgbClr val="FF0000"/>
              </a:solidFill>
            </a:endParaRPr>
          </a:p>
          <a:p>
            <a:r>
              <a:rPr lang="en-GB" sz="2000" dirty="0" smtClean="0"/>
              <a:t>Under certain conditions:</a:t>
            </a:r>
            <a:endParaRPr lang="en-GB" sz="2000" dirty="0" smtClean="0">
              <a:solidFill>
                <a:srgbClr val="FF0000"/>
              </a:solidFill>
            </a:endParaRPr>
          </a:p>
          <a:p>
            <a:pPr marL="0" indent="0">
              <a:buNone/>
            </a:pPr>
            <a:r>
              <a:rPr lang="en-GB" sz="2000" b="1" dirty="0" smtClean="0">
                <a:solidFill>
                  <a:srgbClr val="FF0000"/>
                </a:solidFill>
              </a:rPr>
              <a:t>	S</a:t>
            </a:r>
            <a:r>
              <a:rPr lang="en-GB" b="1" dirty="0" smtClean="0">
                <a:solidFill>
                  <a:srgbClr val="FF0000"/>
                </a:solidFill>
              </a:rPr>
              <a:t>2</a:t>
            </a:r>
            <a:r>
              <a:rPr lang="en-GB" sz="2000" b="1" dirty="0" smtClean="0">
                <a:solidFill>
                  <a:srgbClr val="FF0000"/>
                </a:solidFill>
              </a:rPr>
              <a:t>NBV </a:t>
            </a:r>
            <a:r>
              <a:rPr lang="en-GB" sz="2000" b="1" dirty="0">
                <a:solidFill>
                  <a:srgbClr val="FF0000"/>
                </a:solidFill>
              </a:rPr>
              <a:t>= </a:t>
            </a:r>
            <a:r>
              <a:rPr lang="en-GB" sz="2000" b="1" dirty="0" smtClean="0">
                <a:solidFill>
                  <a:srgbClr val="FF0000"/>
                </a:solidFill>
              </a:rPr>
              <a:t>OF</a:t>
            </a:r>
            <a:r>
              <a:rPr lang="en-GB" b="1" dirty="0" smtClean="0">
                <a:solidFill>
                  <a:srgbClr val="FF0000"/>
                </a:solidFill>
              </a:rPr>
              <a:t>NB</a:t>
            </a:r>
          </a:p>
          <a:p>
            <a:r>
              <a:rPr lang="en-GB" sz="2000" dirty="0"/>
              <a:t>Impact of </a:t>
            </a:r>
            <a:r>
              <a:rPr lang="en-GB" sz="2000" dirty="0" smtClean="0"/>
              <a:t>taking </a:t>
            </a:r>
            <a:r>
              <a:rPr lang="en-GB" sz="2000" dirty="0" err="1" smtClean="0"/>
              <a:t>hedgeable</a:t>
            </a:r>
            <a:r>
              <a:rPr lang="en-GB" sz="2000" dirty="0" smtClean="0"/>
              <a:t> risks includes:</a:t>
            </a:r>
          </a:p>
          <a:p>
            <a:pPr lvl="1"/>
            <a:r>
              <a:rPr lang="en-GB" sz="2000" dirty="0" smtClean="0"/>
              <a:t>Cost of additional capital </a:t>
            </a:r>
          </a:p>
          <a:p>
            <a:pPr lvl="1"/>
            <a:r>
              <a:rPr lang="en-GB" sz="2000" dirty="0" smtClean="0"/>
              <a:t>Additional real-world returns above risk-free</a:t>
            </a:r>
          </a:p>
          <a:p>
            <a:pPr lvl="1"/>
            <a:r>
              <a:rPr lang="en-GB" sz="2000" dirty="0" smtClean="0"/>
              <a:t>Impact on value of liabilities (e.g. TVFOG)</a:t>
            </a:r>
          </a:p>
          <a:p>
            <a:r>
              <a:rPr lang="en-US" sz="2000" b="1" dirty="0">
                <a:solidFill>
                  <a:srgbClr val="FF0000"/>
                </a:solidFill>
              </a:rPr>
              <a:t>S</a:t>
            </a:r>
            <a:r>
              <a:rPr lang="en-US" sz="1500" b="1" dirty="0">
                <a:solidFill>
                  <a:srgbClr val="FF0000"/>
                </a:solidFill>
              </a:rPr>
              <a:t>2</a:t>
            </a:r>
            <a:r>
              <a:rPr lang="en-US" sz="2000" b="1" dirty="0">
                <a:solidFill>
                  <a:srgbClr val="FF0000"/>
                </a:solidFill>
              </a:rPr>
              <a:t>NBV margin = S</a:t>
            </a:r>
            <a:r>
              <a:rPr lang="en-US" sz="1500" b="1" dirty="0">
                <a:solidFill>
                  <a:srgbClr val="FF0000"/>
                </a:solidFill>
              </a:rPr>
              <a:t>2</a:t>
            </a:r>
            <a:r>
              <a:rPr lang="en-US" sz="2000" b="1" dirty="0">
                <a:solidFill>
                  <a:srgbClr val="FF0000"/>
                </a:solidFill>
              </a:rPr>
              <a:t>NBV / PVNBP</a:t>
            </a:r>
            <a:endParaRPr lang="en-GB" sz="2000" b="1" dirty="0"/>
          </a:p>
          <a:p>
            <a:pPr lvl="1"/>
            <a:endParaRPr lang="en-GB" sz="2000" dirty="0"/>
          </a:p>
        </p:txBody>
      </p:sp>
    </p:spTree>
    <p:extLst>
      <p:ext uri="{BB962C8B-B14F-4D97-AF65-F5344CB8AC3E}">
        <p14:creationId xmlns:p14="http://schemas.microsoft.com/office/powerpoint/2010/main" val="27613391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Introduction</a:t>
            </a:r>
            <a:endParaRPr lang="en-GB" dirty="0"/>
          </a:p>
        </p:txBody>
      </p:sp>
    </p:spTree>
    <p:extLst>
      <p:ext uri="{BB962C8B-B14F-4D97-AF65-F5344CB8AC3E}">
        <p14:creationId xmlns:p14="http://schemas.microsoft.com/office/powerpoint/2010/main" val="405829548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Product design and risk management </a:t>
            </a:r>
            <a:endParaRPr lang="en-GB" dirty="0"/>
          </a:p>
        </p:txBody>
      </p:sp>
      <p:sp>
        <p:nvSpPr>
          <p:cNvPr id="3" name="Content Placeholder 2"/>
          <p:cNvSpPr>
            <a:spLocks noGrp="1"/>
          </p:cNvSpPr>
          <p:nvPr>
            <p:ph idx="1"/>
          </p:nvPr>
        </p:nvSpPr>
        <p:spPr>
          <a:xfrm>
            <a:off x="457200" y="1109525"/>
            <a:ext cx="8229600" cy="4525963"/>
          </a:xfrm>
        </p:spPr>
        <p:txBody>
          <a:bodyPr>
            <a:normAutofit fontScale="55000" lnSpcReduction="20000"/>
          </a:bodyPr>
          <a:lstStyle/>
          <a:p>
            <a:pPr>
              <a:lnSpc>
                <a:spcPct val="120000"/>
              </a:lnSpc>
            </a:pPr>
            <a:r>
              <a:rPr lang="en-GB" sz="3200" dirty="0" smtClean="0"/>
              <a:t>SII attempts to reflect actual risks taken in capital requirements (although Pillar I Standard Formula doesn’t reflect all risks)</a:t>
            </a:r>
          </a:p>
          <a:p>
            <a:pPr>
              <a:lnSpc>
                <a:spcPct val="120000"/>
              </a:lnSpc>
            </a:pPr>
            <a:r>
              <a:rPr lang="en-GB" sz="3200" dirty="0" smtClean="0"/>
              <a:t>Market-consistent approaches to NB profitability don’t allow appropriately for taking market risks, shareholders’ return on capital, or potential upside from management </a:t>
            </a:r>
            <a:r>
              <a:rPr lang="en-GB" sz="3200" dirty="0"/>
              <a:t>decisions </a:t>
            </a:r>
            <a:endParaRPr lang="en-GB" sz="3200" dirty="0" smtClean="0"/>
          </a:p>
          <a:p>
            <a:pPr lvl="1">
              <a:lnSpc>
                <a:spcPct val="120000"/>
              </a:lnSpc>
            </a:pPr>
            <a:r>
              <a:rPr lang="en-GB" sz="2900" dirty="0"/>
              <a:t>I</a:t>
            </a:r>
            <a:r>
              <a:rPr lang="en-GB" sz="2900" dirty="0" smtClean="0"/>
              <a:t>n </a:t>
            </a:r>
            <a:r>
              <a:rPr lang="en-GB" sz="2900" dirty="0"/>
              <a:t>fact in products with asymmetries in liabilities leading to TVFOG a completely de-risked strategy will usually give the highest value of new business under </a:t>
            </a:r>
            <a:r>
              <a:rPr lang="en-GB" sz="2900" dirty="0" smtClean="0"/>
              <a:t>MCEV</a:t>
            </a:r>
            <a:endParaRPr lang="en-GB" sz="2900" dirty="0"/>
          </a:p>
          <a:p>
            <a:pPr>
              <a:lnSpc>
                <a:spcPct val="120000"/>
              </a:lnSpc>
            </a:pPr>
            <a:r>
              <a:rPr lang="en-GB" sz="3200" dirty="0" smtClean="0"/>
              <a:t>Under S</a:t>
            </a:r>
            <a:r>
              <a:rPr lang="en-GB" sz="2500" dirty="0" smtClean="0"/>
              <a:t>2</a:t>
            </a:r>
            <a:r>
              <a:rPr lang="en-GB" sz="3200" dirty="0" smtClean="0"/>
              <a:t>NBV various factors influence value, including:</a:t>
            </a:r>
          </a:p>
          <a:p>
            <a:pPr lvl="1">
              <a:lnSpc>
                <a:spcPct val="120000"/>
              </a:lnSpc>
            </a:pPr>
            <a:r>
              <a:rPr lang="en-GB" sz="2900" dirty="0" smtClean="0"/>
              <a:t>Product design and pricing (including policyholder options and guarantees)</a:t>
            </a:r>
          </a:p>
          <a:p>
            <a:pPr lvl="1">
              <a:lnSpc>
                <a:spcPct val="120000"/>
              </a:lnSpc>
            </a:pPr>
            <a:r>
              <a:rPr lang="en-GB" sz="2900" dirty="0" smtClean="0"/>
              <a:t>Management actions</a:t>
            </a:r>
          </a:p>
          <a:p>
            <a:pPr lvl="1">
              <a:lnSpc>
                <a:spcPct val="120000"/>
              </a:lnSpc>
            </a:pPr>
            <a:r>
              <a:rPr lang="en-GB" sz="2900" dirty="0" smtClean="0"/>
              <a:t>Policyholder behaviour</a:t>
            </a:r>
          </a:p>
          <a:p>
            <a:pPr lvl="1">
              <a:lnSpc>
                <a:spcPct val="120000"/>
              </a:lnSpc>
            </a:pPr>
            <a:r>
              <a:rPr lang="en-GB" sz="2900" dirty="0" smtClean="0"/>
              <a:t>Existing SII balance sheet</a:t>
            </a:r>
          </a:p>
          <a:p>
            <a:pPr lvl="1">
              <a:lnSpc>
                <a:spcPct val="120000"/>
              </a:lnSpc>
            </a:pPr>
            <a:r>
              <a:rPr lang="en-GB" sz="2900" dirty="0" smtClean="0"/>
              <a:t>Assumed volume and mix of new business</a:t>
            </a:r>
          </a:p>
          <a:p>
            <a:pPr lvl="1">
              <a:lnSpc>
                <a:spcPct val="120000"/>
              </a:lnSpc>
            </a:pPr>
            <a:r>
              <a:rPr lang="en-GB" sz="2900" dirty="0" smtClean="0"/>
              <a:t>Prevailing economic conditions</a:t>
            </a:r>
          </a:p>
          <a:p>
            <a:pPr lvl="1">
              <a:lnSpc>
                <a:spcPct val="120000"/>
              </a:lnSpc>
            </a:pPr>
            <a:endParaRPr lang="en-GB" sz="2000" dirty="0"/>
          </a:p>
        </p:txBody>
      </p:sp>
    </p:spTree>
    <p:extLst>
      <p:ext uri="{BB962C8B-B14F-4D97-AF65-F5344CB8AC3E}">
        <p14:creationId xmlns:p14="http://schemas.microsoft.com/office/powerpoint/2010/main" val="12306875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Life Par example</a:t>
            </a:r>
            <a:endParaRPr lang="en-GB" dirty="0"/>
          </a:p>
        </p:txBody>
      </p:sp>
      <p:sp>
        <p:nvSpPr>
          <p:cNvPr id="3" name="Content Placeholder 2"/>
          <p:cNvSpPr>
            <a:spLocks noGrp="1"/>
          </p:cNvSpPr>
          <p:nvPr>
            <p:ph idx="1"/>
          </p:nvPr>
        </p:nvSpPr>
        <p:spPr>
          <a:xfrm>
            <a:off x="457200" y="1109525"/>
            <a:ext cx="8229600" cy="4525963"/>
          </a:xfrm>
        </p:spPr>
        <p:txBody>
          <a:bodyPr>
            <a:normAutofit/>
          </a:bodyPr>
          <a:lstStyle/>
          <a:p>
            <a:pPr marL="0" indent="0">
              <a:buNone/>
            </a:pPr>
            <a:r>
              <a:rPr lang="en-GB" sz="2000" dirty="0" smtClean="0"/>
              <a:t>Simplified example, profit sharing based on book value returns, standalone basis</a:t>
            </a:r>
          </a:p>
          <a:p>
            <a:endParaRPr lang="en-US" sz="2000" dirty="0" smtClean="0">
              <a:solidFill>
                <a:srgbClr val="FF0000"/>
              </a:solidFill>
            </a:endParaRPr>
          </a:p>
          <a:p>
            <a:r>
              <a:rPr lang="en-US" sz="2000" dirty="0"/>
              <a:t>Base case: minimum guarantee 1</a:t>
            </a:r>
            <a:r>
              <a:rPr lang="en-US" sz="2000" dirty="0" smtClean="0"/>
              <a:t>% p.a.; </a:t>
            </a:r>
            <a:r>
              <a:rPr lang="en-US" sz="2000" dirty="0"/>
              <a:t>minimum margin 1%; 100% profit sharing </a:t>
            </a:r>
            <a:r>
              <a:rPr lang="en-US" sz="2000" dirty="0" smtClean="0"/>
              <a:t>(for returns above min guarantee + margin)</a:t>
            </a:r>
          </a:p>
          <a:p>
            <a:r>
              <a:rPr lang="en-US" sz="2000" dirty="0" smtClean="0"/>
              <a:t>Case A: minimum guarantee 0% instead of 1%</a:t>
            </a:r>
          </a:p>
          <a:p>
            <a:r>
              <a:rPr lang="en-US" sz="2000" dirty="0" smtClean="0"/>
              <a:t>Case B: profit sharing based on 80% of investment returns, with no minimum </a:t>
            </a:r>
            <a:r>
              <a:rPr lang="en-US" sz="2000" dirty="0"/>
              <a:t>margin (but still subject to 1% guarantee)</a:t>
            </a:r>
          </a:p>
          <a:p>
            <a:r>
              <a:rPr lang="en-US" sz="2000" dirty="0" smtClean="0"/>
              <a:t>Case C: negative bonuses allowed (subject to minimum guaranteed interest rate being payable on maturity or surrender)</a:t>
            </a:r>
          </a:p>
          <a:p>
            <a:r>
              <a:rPr lang="en-US" sz="2000" dirty="0" smtClean="0"/>
              <a:t>Case D: market value adjustment of 50% of unrealized asset losses on surrender</a:t>
            </a:r>
            <a:endParaRPr lang="en-GB" sz="2000" dirty="0"/>
          </a:p>
          <a:p>
            <a:endParaRPr lang="en-GB" sz="2000" dirty="0"/>
          </a:p>
          <a:p>
            <a:endParaRPr lang="en-GB" sz="2000" dirty="0" smtClean="0"/>
          </a:p>
          <a:p>
            <a:pPr marL="0" indent="0">
              <a:buNone/>
            </a:pPr>
            <a:endParaRPr lang="en-GB" sz="2000" dirty="0"/>
          </a:p>
        </p:txBody>
      </p:sp>
    </p:spTree>
    <p:extLst>
      <p:ext uri="{BB962C8B-B14F-4D97-AF65-F5344CB8AC3E}">
        <p14:creationId xmlns:p14="http://schemas.microsoft.com/office/powerpoint/2010/main" val="18408305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Life Par example (2)</a:t>
            </a:r>
            <a:endParaRPr lang="en-GB" dirty="0"/>
          </a:p>
        </p:txBody>
      </p:sp>
      <p:sp>
        <p:nvSpPr>
          <p:cNvPr id="3" name="Content Placeholder 2"/>
          <p:cNvSpPr>
            <a:spLocks noGrp="1"/>
          </p:cNvSpPr>
          <p:nvPr>
            <p:ph idx="1"/>
          </p:nvPr>
        </p:nvSpPr>
        <p:spPr>
          <a:xfrm>
            <a:off x="457200" y="1109525"/>
            <a:ext cx="8229600" cy="4525963"/>
          </a:xfrm>
        </p:spPr>
        <p:txBody>
          <a:bodyPr>
            <a:normAutofit/>
          </a:bodyPr>
          <a:lstStyle/>
          <a:p>
            <a:endParaRPr lang="en-GB" sz="2000" dirty="0"/>
          </a:p>
          <a:p>
            <a:endParaRPr lang="en-GB" sz="2000" dirty="0" smtClean="0"/>
          </a:p>
          <a:p>
            <a:pPr marL="0" indent="0">
              <a:buNone/>
            </a:pPr>
            <a:endParaRPr lang="en-GB" sz="2000" dirty="0"/>
          </a:p>
        </p:txBody>
      </p:sp>
      <p:graphicFrame>
        <p:nvGraphicFramePr>
          <p:cNvPr id="6" name="Chart 5"/>
          <p:cNvGraphicFramePr>
            <a:graphicFrameLocks/>
          </p:cNvGraphicFramePr>
          <p:nvPr>
            <p:extLst>
              <p:ext uri="{D42A27DB-BD31-4B8C-83A1-F6EECF244321}">
                <p14:modId xmlns:p14="http://schemas.microsoft.com/office/powerpoint/2010/main" val="2234773025"/>
              </p:ext>
            </p:extLst>
          </p:nvPr>
        </p:nvGraphicFramePr>
        <p:xfrm>
          <a:off x="749039" y="1112952"/>
          <a:ext cx="7776396" cy="487098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251222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Life Par example (3)</a:t>
            </a:r>
            <a:endParaRPr lang="en-GB" dirty="0"/>
          </a:p>
        </p:txBody>
      </p:sp>
      <p:sp>
        <p:nvSpPr>
          <p:cNvPr id="3" name="Content Placeholder 2"/>
          <p:cNvSpPr>
            <a:spLocks noGrp="1"/>
          </p:cNvSpPr>
          <p:nvPr>
            <p:ph idx="1"/>
          </p:nvPr>
        </p:nvSpPr>
        <p:spPr>
          <a:xfrm>
            <a:off x="457200" y="1109525"/>
            <a:ext cx="8229600" cy="4525963"/>
          </a:xfrm>
        </p:spPr>
        <p:txBody>
          <a:bodyPr>
            <a:normAutofit/>
          </a:bodyPr>
          <a:lstStyle/>
          <a:p>
            <a:endParaRPr lang="en-GB" sz="2000" dirty="0" smtClean="0">
              <a:solidFill>
                <a:srgbClr val="FF0000"/>
              </a:solidFill>
            </a:endParaRPr>
          </a:p>
          <a:p>
            <a:endParaRPr lang="en-GB" sz="2000" dirty="0"/>
          </a:p>
          <a:p>
            <a:endParaRPr lang="en-GB" sz="2000" dirty="0" smtClean="0"/>
          </a:p>
          <a:p>
            <a:pPr marL="0" indent="0">
              <a:buNone/>
            </a:pPr>
            <a:endParaRPr lang="en-GB" sz="2000" dirty="0"/>
          </a:p>
        </p:txBody>
      </p:sp>
      <p:graphicFrame>
        <p:nvGraphicFramePr>
          <p:cNvPr id="7" name="Chart 6"/>
          <p:cNvGraphicFramePr>
            <a:graphicFrameLocks/>
          </p:cNvGraphicFramePr>
          <p:nvPr>
            <p:extLst>
              <p:ext uri="{D42A27DB-BD31-4B8C-83A1-F6EECF244321}">
                <p14:modId xmlns:p14="http://schemas.microsoft.com/office/powerpoint/2010/main" val="2994141563"/>
              </p:ext>
            </p:extLst>
          </p:nvPr>
        </p:nvGraphicFramePr>
        <p:xfrm>
          <a:off x="629477" y="1304366"/>
          <a:ext cx="6954664" cy="42085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569226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alpha val="21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Life Par example (4) – marginal basis for capital</a:t>
            </a:r>
            <a:endParaRPr lang="en-GB" dirty="0"/>
          </a:p>
        </p:txBody>
      </p:sp>
      <p:sp>
        <p:nvSpPr>
          <p:cNvPr id="3" name="Content Placeholder 2"/>
          <p:cNvSpPr>
            <a:spLocks noGrp="1"/>
          </p:cNvSpPr>
          <p:nvPr>
            <p:ph idx="1"/>
          </p:nvPr>
        </p:nvSpPr>
        <p:spPr>
          <a:xfrm>
            <a:off x="457200" y="1109525"/>
            <a:ext cx="8068235" cy="1205973"/>
          </a:xfrm>
        </p:spPr>
        <p:txBody>
          <a:bodyPr>
            <a:normAutofit/>
          </a:bodyPr>
          <a:lstStyle/>
          <a:p>
            <a:endParaRPr lang="en-GB" sz="2000" dirty="0" smtClean="0">
              <a:solidFill>
                <a:srgbClr val="FF0000"/>
              </a:solidFill>
            </a:endParaRPr>
          </a:p>
          <a:p>
            <a:endParaRPr lang="en-GB" sz="2000" dirty="0"/>
          </a:p>
          <a:p>
            <a:endParaRPr lang="en-GB" sz="2000" dirty="0" smtClean="0"/>
          </a:p>
          <a:p>
            <a:pPr marL="0" indent="0">
              <a:buNone/>
            </a:pPr>
            <a:endParaRPr lang="en-GB" sz="2000" dirty="0"/>
          </a:p>
        </p:txBody>
      </p:sp>
      <p:graphicFrame>
        <p:nvGraphicFramePr>
          <p:cNvPr id="5" name="Table 4"/>
          <p:cNvGraphicFramePr>
            <a:graphicFrameLocks noGrp="1"/>
          </p:cNvGraphicFramePr>
          <p:nvPr>
            <p:extLst>
              <p:ext uri="{D42A27DB-BD31-4B8C-83A1-F6EECF244321}">
                <p14:modId xmlns:p14="http://schemas.microsoft.com/office/powerpoint/2010/main" val="2182763593"/>
              </p:ext>
            </p:extLst>
          </p:nvPr>
        </p:nvGraphicFramePr>
        <p:xfrm>
          <a:off x="779640" y="2599767"/>
          <a:ext cx="7423353" cy="2251440"/>
        </p:xfrm>
        <a:graphic>
          <a:graphicData uri="http://schemas.openxmlformats.org/drawingml/2006/table">
            <a:tbl>
              <a:tblPr/>
              <a:tblGrid>
                <a:gridCol w="4456588">
                  <a:extLst>
                    <a:ext uri="{9D8B030D-6E8A-4147-A177-3AD203B41FA5}">
                      <a16:colId xmlns:a16="http://schemas.microsoft.com/office/drawing/2014/main" xmlns="" val="20000"/>
                    </a:ext>
                  </a:extLst>
                </a:gridCol>
                <a:gridCol w="1579425">
                  <a:extLst>
                    <a:ext uri="{9D8B030D-6E8A-4147-A177-3AD203B41FA5}">
                      <a16:colId xmlns:a16="http://schemas.microsoft.com/office/drawing/2014/main" xmlns="" val="20001"/>
                    </a:ext>
                  </a:extLst>
                </a:gridCol>
                <a:gridCol w="254672">
                  <a:extLst>
                    <a:ext uri="{9D8B030D-6E8A-4147-A177-3AD203B41FA5}">
                      <a16:colId xmlns:a16="http://schemas.microsoft.com/office/drawing/2014/main" xmlns="" val="20002"/>
                    </a:ext>
                  </a:extLst>
                </a:gridCol>
                <a:gridCol w="1132668">
                  <a:extLst>
                    <a:ext uri="{9D8B030D-6E8A-4147-A177-3AD203B41FA5}">
                      <a16:colId xmlns:a16="http://schemas.microsoft.com/office/drawing/2014/main" xmlns="" val="20003"/>
                    </a:ext>
                  </a:extLst>
                </a:gridCol>
              </a:tblGrid>
              <a:tr h="658110">
                <a:tc>
                  <a:txBody>
                    <a:bodyPr/>
                    <a:lstStyle/>
                    <a:p>
                      <a:pPr algn="l" fontAlgn="b"/>
                      <a:endParaRPr lang="en-GB" sz="1600" b="0" i="0" u="none" strike="noStrike" dirty="0">
                        <a:solidFill>
                          <a:srgbClr val="000000"/>
                        </a:solidFill>
                        <a:effectLst/>
                        <a:latin typeface="+mn-lt"/>
                      </a:endParaRPr>
                    </a:p>
                  </a:txBody>
                  <a:tcPr marL="0" marR="0" marT="0"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algn="ctr" fontAlgn="b"/>
                      <a:r>
                        <a:rPr lang="en-GB" sz="1600" b="0" i="0" u="none" strike="noStrike" dirty="0">
                          <a:solidFill>
                            <a:schemeClr val="bg1"/>
                          </a:solidFill>
                          <a:effectLst/>
                          <a:latin typeface="+mn-lt"/>
                        </a:rPr>
                        <a:t>S</a:t>
                      </a:r>
                      <a:r>
                        <a:rPr lang="en-GB" sz="1200" b="0" i="0" u="none" strike="noStrike" dirty="0">
                          <a:solidFill>
                            <a:schemeClr val="bg1"/>
                          </a:solidFill>
                          <a:effectLst/>
                          <a:latin typeface="+mn-lt"/>
                        </a:rPr>
                        <a:t>2</a:t>
                      </a:r>
                      <a:r>
                        <a:rPr lang="en-GB" sz="1600" b="0" i="0" u="none" strike="noStrike" dirty="0">
                          <a:solidFill>
                            <a:schemeClr val="bg1"/>
                          </a:solidFill>
                          <a:effectLst/>
                          <a:latin typeface="+mn-lt"/>
                        </a:rPr>
                        <a:t>NBV margin</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gridSpan="2">
                  <a:txBody>
                    <a:bodyPr/>
                    <a:lstStyle/>
                    <a:p>
                      <a:pPr algn="ctr" fontAlgn="b"/>
                      <a:r>
                        <a:rPr lang="en-GB" sz="1600" b="0" i="0" u="none" strike="noStrike" dirty="0">
                          <a:solidFill>
                            <a:schemeClr val="bg1"/>
                          </a:solidFill>
                          <a:effectLst/>
                          <a:latin typeface="+mn-lt"/>
                        </a:rPr>
                        <a:t>NPV (SCR) / NPV (TP)</a:t>
                      </a:r>
                    </a:p>
                  </a:txBody>
                  <a:tcPr marL="0" marR="0" marT="0" marB="0">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hMerge="1">
                  <a:txBody>
                    <a:bodyPr/>
                    <a:lstStyle/>
                    <a:p>
                      <a:endParaRPr lang="en-GB"/>
                    </a:p>
                  </a:txBody>
                  <a:tcPr/>
                </a:tc>
                <a:extLst>
                  <a:ext uri="{0D108BD9-81ED-4DB2-BD59-A6C34878D82A}">
                    <a16:rowId xmlns:a16="http://schemas.microsoft.com/office/drawing/2014/main" xmlns="" val="10000"/>
                  </a:ext>
                </a:extLst>
              </a:tr>
              <a:tr h="297330">
                <a:tc>
                  <a:txBody>
                    <a:bodyPr/>
                    <a:lstStyle/>
                    <a:p>
                      <a:pPr algn="l" fontAlgn="b"/>
                      <a:endParaRPr lang="en-GB" sz="1600" b="0" i="0" u="none" strike="noStrike" dirty="0">
                        <a:solidFill>
                          <a:srgbClr val="000000"/>
                        </a:solidFill>
                        <a:effectLst/>
                        <a:latin typeface="+mn-lt"/>
                      </a:endParaRPr>
                    </a:p>
                  </a:txBody>
                  <a:tcPr marL="0" marR="0" marT="0" marB="0">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tc>
                  <a:txBody>
                    <a:bodyPr/>
                    <a:lstStyle/>
                    <a:p>
                      <a:pPr algn="ctr" fontAlgn="b"/>
                      <a:r>
                        <a:rPr lang="en-GB" sz="1600" b="0" i="0" u="none" strike="noStrike" dirty="0">
                          <a:solidFill>
                            <a:srgbClr val="000000"/>
                          </a:solidFill>
                          <a:effectLst/>
                          <a:latin typeface="+mn-lt"/>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tc>
                  <a:txBody>
                    <a:bodyPr/>
                    <a:lstStyle/>
                    <a:p>
                      <a:pPr algn="ctr" fontAlgn="b"/>
                      <a:endParaRPr lang="en-GB" sz="1600" b="0" i="0" u="none" strike="noStrike" dirty="0">
                        <a:solidFill>
                          <a:srgbClr val="000000"/>
                        </a:solidFill>
                        <a:effectLst/>
                        <a:latin typeface="+mn-lt"/>
                      </a:endParaRPr>
                    </a:p>
                  </a:txBody>
                  <a:tcPr marL="0" marR="0" marT="0" marB="0">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tcPr>
                </a:tc>
                <a:tc>
                  <a:txBody>
                    <a:bodyPr/>
                    <a:lstStyle/>
                    <a:p>
                      <a:pPr algn="ctr" fontAlgn="b"/>
                      <a:endParaRPr lang="en-GB" sz="1600" b="0" i="0" u="none" strike="noStrike" dirty="0">
                        <a:solidFill>
                          <a:srgbClr val="000000"/>
                        </a:solidFill>
                        <a:effectLst/>
                        <a:latin typeface="+mn-lt"/>
                      </a:endParaRPr>
                    </a:p>
                  </a:txBody>
                  <a:tcPr marL="0" marR="0" marT="0" marB="0">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xmlns="" val="10001"/>
                  </a:ext>
                </a:extLst>
              </a:tr>
              <a:tr h="324000">
                <a:tc>
                  <a:txBody>
                    <a:bodyPr/>
                    <a:lstStyle/>
                    <a:p>
                      <a:pPr algn="l" fontAlgn="b"/>
                      <a:r>
                        <a:rPr lang="en-GB" sz="1600" b="0" i="0" u="none" strike="noStrike" dirty="0" smtClean="0">
                          <a:solidFill>
                            <a:srgbClr val="000000"/>
                          </a:solidFill>
                          <a:effectLst/>
                          <a:latin typeface="+mn-lt"/>
                        </a:rPr>
                        <a:t>Standalone</a:t>
                      </a:r>
                      <a:endParaRPr lang="en-GB" sz="1600" b="0" i="0" u="none" strike="noStrike" dirty="0">
                        <a:solidFill>
                          <a:srgbClr val="000000"/>
                        </a:solidFill>
                        <a:effectLst/>
                        <a:latin typeface="+mn-lt"/>
                      </a:endParaRPr>
                    </a:p>
                  </a:txBody>
                  <a:tcPr marL="0" marR="0" marT="0" marB="0">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1600" b="0" i="0" u="none" strike="noStrike" dirty="0">
                          <a:solidFill>
                            <a:srgbClr val="000000"/>
                          </a:solidFill>
                          <a:effectLst/>
                          <a:latin typeface="+mn-lt"/>
                        </a:rPr>
                        <a:t>-0.1%</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endParaRPr lang="en-GB" sz="1600" b="0" i="0" u="none" strike="noStrike" dirty="0">
                        <a:solidFill>
                          <a:srgbClr val="000000"/>
                        </a:solidFill>
                        <a:effectLst/>
                        <a:latin typeface="+mn-lt"/>
                      </a:endParaRPr>
                    </a:p>
                  </a:txBody>
                  <a:tcPr marL="0" marR="0" marT="0" marB="0">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GB" sz="1600" b="0" i="0" u="none" strike="noStrike" dirty="0">
                          <a:solidFill>
                            <a:srgbClr val="000000"/>
                          </a:solidFill>
                          <a:effectLst/>
                          <a:latin typeface="+mn-lt"/>
                        </a:rPr>
                        <a:t>5.0%</a:t>
                      </a:r>
                    </a:p>
                  </a:txBody>
                  <a:tcPr marL="0" marR="0" marT="0" marB="0">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xmlns="" val="10002"/>
                  </a:ext>
                </a:extLst>
              </a:tr>
              <a:tr h="324000">
                <a:tc>
                  <a:txBody>
                    <a:bodyPr/>
                    <a:lstStyle/>
                    <a:p>
                      <a:pPr algn="l" fontAlgn="b"/>
                      <a:r>
                        <a:rPr lang="en-GB" sz="1600" b="0" i="0" u="none" strike="noStrike" dirty="0" smtClean="0">
                          <a:solidFill>
                            <a:srgbClr val="000000"/>
                          </a:solidFill>
                          <a:effectLst/>
                          <a:latin typeface="+mn-lt"/>
                        </a:rPr>
                        <a:t>Marginal </a:t>
                      </a:r>
                      <a:r>
                        <a:rPr lang="en-GB" sz="1600" b="0" i="0" u="none" strike="noStrike" dirty="0">
                          <a:solidFill>
                            <a:srgbClr val="000000"/>
                          </a:solidFill>
                          <a:effectLst/>
                          <a:latin typeface="+mn-lt"/>
                        </a:rPr>
                        <a:t>- similar in-force life block</a:t>
                      </a:r>
                    </a:p>
                  </a:txBody>
                  <a:tcPr marL="0" marR="0" marT="0" marB="0">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1600" b="0" i="0" u="none" strike="noStrike" dirty="0">
                          <a:solidFill>
                            <a:srgbClr val="000000"/>
                          </a:solidFill>
                          <a:effectLst/>
                          <a:latin typeface="+mn-lt"/>
                        </a:rPr>
                        <a:t>-0.1%</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endParaRPr lang="en-GB" sz="1600" b="0" i="0" u="none" strike="noStrike" dirty="0">
                        <a:solidFill>
                          <a:srgbClr val="000000"/>
                        </a:solidFill>
                        <a:effectLst/>
                        <a:latin typeface="+mn-lt"/>
                      </a:endParaRPr>
                    </a:p>
                  </a:txBody>
                  <a:tcPr marL="0" marR="0" marT="0" marB="0">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GB" sz="1600" b="0" i="0" u="none" strike="noStrike" dirty="0">
                          <a:solidFill>
                            <a:srgbClr val="000000"/>
                          </a:solidFill>
                          <a:effectLst/>
                          <a:latin typeface="+mn-lt"/>
                        </a:rPr>
                        <a:t>4.9%</a:t>
                      </a:r>
                    </a:p>
                  </a:txBody>
                  <a:tcPr marL="0" marR="0" marT="0" marB="0">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xmlns="" val="10003"/>
                  </a:ext>
                </a:extLst>
              </a:tr>
              <a:tr h="324000">
                <a:tc>
                  <a:txBody>
                    <a:bodyPr/>
                    <a:lstStyle/>
                    <a:p>
                      <a:pPr algn="l" fontAlgn="b"/>
                      <a:r>
                        <a:rPr lang="en-GB" sz="1600" b="0" i="0" u="none" strike="noStrike" dirty="0" smtClean="0">
                          <a:solidFill>
                            <a:srgbClr val="000000"/>
                          </a:solidFill>
                          <a:effectLst/>
                          <a:latin typeface="+mn-lt"/>
                        </a:rPr>
                        <a:t>Marginal </a:t>
                      </a:r>
                      <a:r>
                        <a:rPr lang="en-GB" sz="1600" b="0" i="0" u="none" strike="noStrike" dirty="0">
                          <a:solidFill>
                            <a:srgbClr val="000000"/>
                          </a:solidFill>
                          <a:effectLst/>
                          <a:latin typeface="+mn-lt"/>
                        </a:rPr>
                        <a:t>- small, dissimilar in-force life block</a:t>
                      </a:r>
                    </a:p>
                  </a:txBody>
                  <a:tcPr marL="0" marR="0" marT="0" marB="0">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1600" b="0" i="0" u="none" strike="noStrike" dirty="0">
                          <a:solidFill>
                            <a:srgbClr val="000000"/>
                          </a:solidFill>
                          <a:effectLst/>
                          <a:latin typeface="+mn-lt"/>
                        </a:rPr>
                        <a:t>0.6%</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endParaRPr lang="en-GB" sz="1600" b="0" i="0" u="none" strike="noStrike" dirty="0">
                        <a:solidFill>
                          <a:srgbClr val="000000"/>
                        </a:solidFill>
                        <a:effectLst/>
                        <a:latin typeface="+mn-lt"/>
                      </a:endParaRPr>
                    </a:p>
                  </a:txBody>
                  <a:tcPr marL="0" marR="0" marT="0" marB="0">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GB" sz="1600" b="0" i="0" u="none" strike="noStrike" dirty="0">
                          <a:solidFill>
                            <a:srgbClr val="000000"/>
                          </a:solidFill>
                          <a:effectLst/>
                          <a:latin typeface="+mn-lt"/>
                        </a:rPr>
                        <a:t>3.6%</a:t>
                      </a:r>
                    </a:p>
                  </a:txBody>
                  <a:tcPr marL="0" marR="0" marT="0" marB="0">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xmlns="" val="10004"/>
                  </a:ext>
                </a:extLst>
              </a:tr>
              <a:tr h="324000">
                <a:tc>
                  <a:txBody>
                    <a:bodyPr/>
                    <a:lstStyle/>
                    <a:p>
                      <a:pPr algn="l" fontAlgn="b"/>
                      <a:r>
                        <a:rPr lang="en-GB" sz="1600" b="0" i="0" u="none" strike="noStrike" dirty="0" smtClean="0">
                          <a:solidFill>
                            <a:srgbClr val="000000"/>
                          </a:solidFill>
                          <a:effectLst/>
                          <a:latin typeface="+mn-lt"/>
                        </a:rPr>
                        <a:t>Marginal </a:t>
                      </a:r>
                      <a:r>
                        <a:rPr lang="en-GB" sz="1600" b="0" i="0" u="none" strike="noStrike" dirty="0">
                          <a:solidFill>
                            <a:srgbClr val="000000"/>
                          </a:solidFill>
                          <a:effectLst/>
                          <a:latin typeface="+mn-lt"/>
                        </a:rPr>
                        <a:t>- large, dissimilar in-force life block</a:t>
                      </a:r>
                    </a:p>
                  </a:txBody>
                  <a:tcPr marL="0" marR="0" marT="0" marB="0">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1.0%</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fontAlgn="b"/>
                      <a:endParaRPr lang="en-GB" sz="1600" b="0" i="0" u="none" strike="noStrike" dirty="0">
                        <a:solidFill>
                          <a:srgbClr val="000000"/>
                        </a:solidFill>
                        <a:effectLst/>
                        <a:latin typeface="+mn-lt"/>
                      </a:endParaRPr>
                    </a:p>
                  </a:txBody>
                  <a:tcPr marL="0" marR="0" marT="0" marB="0">
                    <a:lnL w="6350" cap="flat" cmpd="sng" algn="ctr">
                      <a:solidFill>
                        <a:srgbClr val="000000"/>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2.7%</a:t>
                      </a:r>
                    </a:p>
                  </a:txBody>
                  <a:tcPr marL="0" marR="0" marT="0" marB="0">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5"/>
                  </a:ext>
                </a:extLst>
              </a:tr>
            </a:tbl>
          </a:graphicData>
        </a:graphic>
      </p:graphicFrame>
      <p:sp>
        <p:nvSpPr>
          <p:cNvPr id="7" name="Content Placeholder 2"/>
          <p:cNvSpPr txBox="1">
            <a:spLocks/>
          </p:cNvSpPr>
          <p:nvPr/>
        </p:nvSpPr>
        <p:spPr>
          <a:xfrm>
            <a:off x="609600" y="1261926"/>
            <a:ext cx="7915835" cy="105357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1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sz="2000" dirty="0">
                <a:latin typeface="+mj-lt"/>
                <a:ea typeface="+mj-ea"/>
                <a:cs typeface="+mj-cs"/>
              </a:rPr>
              <a:t>Consider the impact, in respect of capital, of writing the new business together with thee example blocks of in-force life business with different characteristics:</a:t>
            </a:r>
          </a:p>
          <a:p>
            <a:pPr marL="0" indent="0">
              <a:buNone/>
            </a:pPr>
            <a:endParaRPr lang="en-GB" sz="2000" dirty="0" smtClean="0"/>
          </a:p>
          <a:p>
            <a:pPr marL="0" indent="0">
              <a:buNone/>
            </a:pPr>
            <a:endParaRPr lang="en-GB" sz="2000" dirty="0" smtClean="0"/>
          </a:p>
          <a:p>
            <a:pPr marL="0" indent="0">
              <a:buFont typeface="Arial"/>
              <a:buNone/>
            </a:pPr>
            <a:endParaRPr lang="en-GB" sz="2000" dirty="0"/>
          </a:p>
        </p:txBody>
      </p:sp>
    </p:spTree>
    <p:extLst>
      <p:ext uri="{BB962C8B-B14F-4D97-AF65-F5344CB8AC3E}">
        <p14:creationId xmlns:p14="http://schemas.microsoft.com/office/powerpoint/2010/main" val="40541324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Life Par example (5) – marginal basis for capital</a:t>
            </a:r>
            <a:endParaRPr lang="en-GB" dirty="0"/>
          </a:p>
        </p:txBody>
      </p:sp>
      <p:sp>
        <p:nvSpPr>
          <p:cNvPr id="3" name="Content Placeholder 2"/>
          <p:cNvSpPr>
            <a:spLocks noGrp="1"/>
          </p:cNvSpPr>
          <p:nvPr>
            <p:ph idx="1"/>
          </p:nvPr>
        </p:nvSpPr>
        <p:spPr>
          <a:xfrm>
            <a:off x="457200" y="1109525"/>
            <a:ext cx="8229600" cy="4525963"/>
          </a:xfrm>
        </p:spPr>
        <p:txBody>
          <a:bodyPr>
            <a:normAutofit/>
          </a:bodyPr>
          <a:lstStyle/>
          <a:p>
            <a:endParaRPr lang="en-GB" sz="2000" dirty="0" smtClean="0">
              <a:solidFill>
                <a:srgbClr val="FF0000"/>
              </a:solidFill>
            </a:endParaRPr>
          </a:p>
          <a:p>
            <a:endParaRPr lang="en-GB" sz="2000" dirty="0"/>
          </a:p>
          <a:p>
            <a:endParaRPr lang="en-GB" sz="2000" dirty="0" smtClean="0"/>
          </a:p>
          <a:p>
            <a:pPr marL="0" indent="0">
              <a:buNone/>
            </a:pPr>
            <a:endParaRPr lang="en-GB" sz="2000" dirty="0"/>
          </a:p>
        </p:txBody>
      </p:sp>
      <p:graphicFrame>
        <p:nvGraphicFramePr>
          <p:cNvPr id="6" name="Chart 5"/>
          <p:cNvGraphicFramePr>
            <a:graphicFrameLocks/>
          </p:cNvGraphicFramePr>
          <p:nvPr>
            <p:extLst>
              <p:ext uri="{D42A27DB-BD31-4B8C-83A1-F6EECF244321}">
                <p14:modId xmlns:p14="http://schemas.microsoft.com/office/powerpoint/2010/main" val="3271663317"/>
              </p:ext>
            </p:extLst>
          </p:nvPr>
        </p:nvGraphicFramePr>
        <p:xfrm>
          <a:off x="265043" y="1417637"/>
          <a:ext cx="8421757" cy="378854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813121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Life Par example (6) – marginal basis for capital</a:t>
            </a:r>
            <a:endParaRPr lang="en-GB" dirty="0"/>
          </a:p>
        </p:txBody>
      </p:sp>
      <p:sp>
        <p:nvSpPr>
          <p:cNvPr id="3" name="Content Placeholder 2"/>
          <p:cNvSpPr>
            <a:spLocks noGrp="1"/>
          </p:cNvSpPr>
          <p:nvPr>
            <p:ph idx="1"/>
          </p:nvPr>
        </p:nvSpPr>
        <p:spPr>
          <a:xfrm>
            <a:off x="457200" y="1109525"/>
            <a:ext cx="8229600" cy="3079017"/>
          </a:xfrm>
        </p:spPr>
        <p:txBody>
          <a:bodyPr>
            <a:normAutofit/>
          </a:bodyPr>
          <a:lstStyle/>
          <a:p>
            <a:endParaRPr lang="en-GB" sz="2000" dirty="0" smtClean="0">
              <a:solidFill>
                <a:srgbClr val="FF0000"/>
              </a:solidFill>
            </a:endParaRPr>
          </a:p>
          <a:p>
            <a:endParaRPr lang="en-GB" sz="2000" dirty="0"/>
          </a:p>
          <a:p>
            <a:endParaRPr lang="en-GB" sz="2000" dirty="0" smtClean="0"/>
          </a:p>
          <a:p>
            <a:pPr marL="0" indent="0">
              <a:buNone/>
            </a:pPr>
            <a:endParaRPr lang="en-GB" sz="2000" dirty="0"/>
          </a:p>
        </p:txBody>
      </p:sp>
      <p:graphicFrame>
        <p:nvGraphicFramePr>
          <p:cNvPr id="7" name="Chart 6"/>
          <p:cNvGraphicFramePr>
            <a:graphicFrameLocks/>
          </p:cNvGraphicFramePr>
          <p:nvPr>
            <p:extLst>
              <p:ext uri="{D42A27DB-BD31-4B8C-83A1-F6EECF244321}">
                <p14:modId xmlns:p14="http://schemas.microsoft.com/office/powerpoint/2010/main" val="3749039906"/>
              </p:ext>
            </p:extLst>
          </p:nvPr>
        </p:nvGraphicFramePr>
        <p:xfrm>
          <a:off x="118090" y="1419429"/>
          <a:ext cx="8568710" cy="3892951"/>
        </p:xfrm>
        <a:graphic>
          <a:graphicData uri="http://schemas.openxmlformats.org/drawingml/2006/chart">
            <c:chart xmlns:c="http://schemas.openxmlformats.org/drawingml/2006/chart" xmlns:r="http://schemas.openxmlformats.org/officeDocument/2006/relationships" r:id="rId2"/>
          </a:graphicData>
        </a:graphic>
      </p:graphicFrame>
      <p:sp>
        <p:nvSpPr>
          <p:cNvPr id="8" name="Content Placeholder 2"/>
          <p:cNvSpPr txBox="1">
            <a:spLocks/>
          </p:cNvSpPr>
          <p:nvPr/>
        </p:nvSpPr>
        <p:spPr>
          <a:xfrm>
            <a:off x="457200" y="5475233"/>
            <a:ext cx="8229600" cy="111908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1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2000" dirty="0" smtClean="0"/>
              <a:t>Further diversification benefit also achievable between BSCR modules (not shown)</a:t>
            </a:r>
          </a:p>
          <a:p>
            <a:pPr marL="57150" indent="0">
              <a:buNone/>
            </a:pPr>
            <a:endParaRPr lang="en-GB" sz="2000" dirty="0">
              <a:solidFill>
                <a:srgbClr val="FF0000"/>
              </a:solidFill>
            </a:endParaRPr>
          </a:p>
          <a:p>
            <a:pPr marL="457200" lvl="1" indent="0">
              <a:buNone/>
            </a:pPr>
            <a:endParaRPr lang="en-GB" sz="2000" dirty="0">
              <a:solidFill>
                <a:srgbClr val="FF0000"/>
              </a:solidFill>
            </a:endParaRPr>
          </a:p>
        </p:txBody>
      </p:sp>
    </p:spTree>
    <p:extLst>
      <p:ext uri="{BB962C8B-B14F-4D97-AF65-F5344CB8AC3E}">
        <p14:creationId xmlns:p14="http://schemas.microsoft.com/office/powerpoint/2010/main" val="4098499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Life Par example (7) – marginal basis, further aspects</a:t>
            </a:r>
            <a:endParaRPr lang="en-GB" dirty="0"/>
          </a:p>
        </p:txBody>
      </p:sp>
      <p:sp>
        <p:nvSpPr>
          <p:cNvPr id="3" name="Content Placeholder 2"/>
          <p:cNvSpPr>
            <a:spLocks noGrp="1"/>
          </p:cNvSpPr>
          <p:nvPr>
            <p:ph idx="1"/>
          </p:nvPr>
        </p:nvSpPr>
        <p:spPr>
          <a:xfrm>
            <a:off x="457200" y="1109525"/>
            <a:ext cx="8229600" cy="4525963"/>
          </a:xfrm>
        </p:spPr>
        <p:txBody>
          <a:bodyPr>
            <a:normAutofit/>
          </a:bodyPr>
          <a:lstStyle/>
          <a:p>
            <a:endParaRPr lang="en-GB" sz="2000" dirty="0" smtClean="0">
              <a:solidFill>
                <a:srgbClr val="FF0000"/>
              </a:solidFill>
            </a:endParaRPr>
          </a:p>
          <a:p>
            <a:endParaRPr lang="en-GB" sz="2000" dirty="0"/>
          </a:p>
          <a:p>
            <a:endParaRPr lang="en-GB" sz="2000" dirty="0" smtClean="0"/>
          </a:p>
          <a:p>
            <a:pPr marL="0" indent="0">
              <a:buNone/>
            </a:pPr>
            <a:endParaRPr lang="en-GB" sz="2000" dirty="0"/>
          </a:p>
        </p:txBody>
      </p:sp>
      <p:sp>
        <p:nvSpPr>
          <p:cNvPr id="10" name="Content Placeholder 2"/>
          <p:cNvSpPr txBox="1">
            <a:spLocks/>
          </p:cNvSpPr>
          <p:nvPr/>
        </p:nvSpPr>
        <p:spPr>
          <a:xfrm>
            <a:off x="609600" y="1261925"/>
            <a:ext cx="82296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1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2000" dirty="0" smtClean="0"/>
              <a:t>In our example, new business can be written in a pooled fund with in-force</a:t>
            </a:r>
          </a:p>
          <a:p>
            <a:r>
              <a:rPr lang="en-GB" sz="2000" dirty="0" smtClean="0"/>
              <a:t>Can have significant impact on ALM position, e.g. premium cash-flows reducing the need to sell assets to meet liability outgo</a:t>
            </a:r>
          </a:p>
          <a:p>
            <a:r>
              <a:rPr lang="en-GB" sz="2000" dirty="0" smtClean="0"/>
              <a:t>Impact of pooling returns to calculate profit sharing</a:t>
            </a:r>
          </a:p>
          <a:p>
            <a:r>
              <a:rPr lang="en-GB" sz="2000" dirty="0" smtClean="0"/>
              <a:t>If book value yields on in-force are higher than “new money yields” related to new business, can get:</a:t>
            </a:r>
          </a:p>
          <a:p>
            <a:pPr lvl="1"/>
            <a:r>
              <a:rPr lang="en-GB" sz="2000" dirty="0" smtClean="0"/>
              <a:t>Lower profit sharing on in-force (depending on guarantees) =&gt; positive impact on shareholder profits</a:t>
            </a:r>
          </a:p>
          <a:p>
            <a:pPr lvl="1"/>
            <a:r>
              <a:rPr lang="en-GB" sz="2000" dirty="0" smtClean="0"/>
              <a:t>Higher profit sharing on new business (depending on guarantees) =&gt; negative impact on shareholder profits</a:t>
            </a:r>
          </a:p>
          <a:p>
            <a:pPr marL="457200" lvl="1" indent="0">
              <a:buNone/>
            </a:pPr>
            <a:r>
              <a:rPr lang="en-GB" sz="2000" dirty="0" smtClean="0"/>
              <a:t>Overall impact on value dependent on relative level of yields and guarantees and can be positive or negative </a:t>
            </a:r>
            <a:endParaRPr lang="en-GB" sz="2000" dirty="0"/>
          </a:p>
        </p:txBody>
      </p:sp>
    </p:spTree>
    <p:extLst>
      <p:ext uri="{BB962C8B-B14F-4D97-AF65-F5344CB8AC3E}">
        <p14:creationId xmlns:p14="http://schemas.microsoft.com/office/powerpoint/2010/main" val="14659476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Non-life example</a:t>
            </a:r>
            <a:endParaRPr lang="en-GB" dirty="0"/>
          </a:p>
        </p:txBody>
      </p:sp>
      <p:sp>
        <p:nvSpPr>
          <p:cNvPr id="3" name="Content Placeholder 2"/>
          <p:cNvSpPr>
            <a:spLocks noGrp="1"/>
          </p:cNvSpPr>
          <p:nvPr>
            <p:ph idx="1"/>
          </p:nvPr>
        </p:nvSpPr>
        <p:spPr>
          <a:xfrm>
            <a:off x="457200" y="1109525"/>
            <a:ext cx="8229600" cy="4525963"/>
          </a:xfrm>
        </p:spPr>
        <p:txBody>
          <a:bodyPr>
            <a:normAutofit/>
          </a:bodyPr>
          <a:lstStyle/>
          <a:p>
            <a:endParaRPr lang="en-GB" sz="2000" dirty="0" smtClean="0">
              <a:solidFill>
                <a:srgbClr val="FF0000"/>
              </a:solidFill>
            </a:endParaRPr>
          </a:p>
          <a:p>
            <a:endParaRPr lang="en-GB" sz="2000" dirty="0"/>
          </a:p>
          <a:p>
            <a:endParaRPr lang="en-GB" sz="2000" dirty="0" smtClean="0"/>
          </a:p>
          <a:p>
            <a:pPr marL="0" indent="0">
              <a:buNone/>
            </a:pPr>
            <a:endParaRPr lang="en-GB" sz="2000" dirty="0"/>
          </a:p>
        </p:txBody>
      </p:sp>
      <p:sp>
        <p:nvSpPr>
          <p:cNvPr id="10" name="Content Placeholder 2"/>
          <p:cNvSpPr txBox="1">
            <a:spLocks/>
          </p:cNvSpPr>
          <p:nvPr/>
        </p:nvSpPr>
        <p:spPr>
          <a:xfrm>
            <a:off x="609600" y="1261926"/>
            <a:ext cx="8229600" cy="1477962"/>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1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1800" dirty="0" smtClean="0"/>
              <a:t>Assume two business lines:</a:t>
            </a:r>
          </a:p>
          <a:p>
            <a:pPr lvl="1"/>
            <a:r>
              <a:rPr lang="en-GB" sz="1800" dirty="0" smtClean="0"/>
              <a:t>Motor Other, i.e., excluding MTPL</a:t>
            </a:r>
          </a:p>
          <a:p>
            <a:pPr lvl="1"/>
            <a:r>
              <a:rPr lang="en-GB" sz="1800" dirty="0" smtClean="0"/>
              <a:t>GTPL</a:t>
            </a:r>
          </a:p>
          <a:p>
            <a:r>
              <a:rPr lang="en-GB" sz="1800" dirty="0"/>
              <a:t>No market risk taken</a:t>
            </a:r>
          </a:p>
          <a:p>
            <a:r>
              <a:rPr lang="en-GB" sz="1800" dirty="0"/>
              <a:t>Payment pattern has an impact on timing of capital </a:t>
            </a:r>
            <a:r>
              <a:rPr lang="en-GB" sz="1800" dirty="0" smtClean="0"/>
              <a:t>release:</a:t>
            </a:r>
            <a:endParaRPr lang="en-GB" sz="1800" dirty="0"/>
          </a:p>
          <a:p>
            <a:pPr marL="57150" indent="0">
              <a:buNone/>
            </a:pPr>
            <a:endParaRPr lang="en-GB" sz="1800" dirty="0">
              <a:solidFill>
                <a:srgbClr val="FF0000"/>
              </a:solidFill>
            </a:endParaRPr>
          </a:p>
          <a:p>
            <a:pPr marL="457200" lvl="1" indent="0">
              <a:buNone/>
            </a:pPr>
            <a:endParaRPr lang="en-GB" sz="1800" dirty="0">
              <a:solidFill>
                <a:srgbClr val="FF0000"/>
              </a:solidFill>
            </a:endParaRPr>
          </a:p>
        </p:txBody>
      </p:sp>
      <p:graphicFrame>
        <p:nvGraphicFramePr>
          <p:cNvPr id="6" name="Chart 5"/>
          <p:cNvGraphicFramePr>
            <a:graphicFrameLocks/>
          </p:cNvGraphicFramePr>
          <p:nvPr>
            <p:extLst>
              <p:ext uri="{D42A27DB-BD31-4B8C-83A1-F6EECF244321}">
                <p14:modId xmlns:p14="http://schemas.microsoft.com/office/powerpoint/2010/main" val="584908759"/>
              </p:ext>
            </p:extLst>
          </p:nvPr>
        </p:nvGraphicFramePr>
        <p:xfrm>
          <a:off x="1230480" y="2892289"/>
          <a:ext cx="5964563" cy="347265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0490798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Non-life example (2)</a:t>
            </a:r>
            <a:endParaRPr lang="en-GB" dirty="0"/>
          </a:p>
        </p:txBody>
      </p:sp>
      <p:sp>
        <p:nvSpPr>
          <p:cNvPr id="3" name="Content Placeholder 2"/>
          <p:cNvSpPr>
            <a:spLocks noGrp="1"/>
          </p:cNvSpPr>
          <p:nvPr>
            <p:ph idx="1"/>
          </p:nvPr>
        </p:nvSpPr>
        <p:spPr>
          <a:xfrm>
            <a:off x="457200" y="1109525"/>
            <a:ext cx="8229600" cy="4525963"/>
          </a:xfrm>
        </p:spPr>
        <p:txBody>
          <a:bodyPr>
            <a:normAutofit/>
          </a:bodyPr>
          <a:lstStyle/>
          <a:p>
            <a:endParaRPr lang="en-GB" sz="2000" dirty="0" smtClean="0">
              <a:solidFill>
                <a:srgbClr val="FF0000"/>
              </a:solidFill>
            </a:endParaRPr>
          </a:p>
          <a:p>
            <a:endParaRPr lang="en-GB" sz="2000" dirty="0"/>
          </a:p>
          <a:p>
            <a:endParaRPr lang="en-GB" sz="2000" dirty="0" smtClean="0"/>
          </a:p>
          <a:p>
            <a:pPr marL="0" indent="0">
              <a:buNone/>
            </a:pPr>
            <a:endParaRPr lang="en-GB" sz="2000" dirty="0"/>
          </a:p>
        </p:txBody>
      </p:sp>
      <p:sp>
        <p:nvSpPr>
          <p:cNvPr id="10" name="Content Placeholder 2"/>
          <p:cNvSpPr txBox="1">
            <a:spLocks/>
          </p:cNvSpPr>
          <p:nvPr/>
        </p:nvSpPr>
        <p:spPr>
          <a:xfrm>
            <a:off x="609600" y="1261925"/>
            <a:ext cx="82296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1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 indent="0">
              <a:buNone/>
            </a:pPr>
            <a:endParaRPr lang="en-GB" sz="2000" dirty="0">
              <a:solidFill>
                <a:srgbClr val="FF0000"/>
              </a:solidFill>
            </a:endParaRPr>
          </a:p>
          <a:p>
            <a:pPr marL="457200" lvl="1" indent="0">
              <a:buNone/>
            </a:pPr>
            <a:endParaRPr lang="en-GB" sz="2000" dirty="0">
              <a:solidFill>
                <a:srgbClr val="FF0000"/>
              </a:solidFill>
            </a:endParaRPr>
          </a:p>
        </p:txBody>
      </p:sp>
      <p:sp>
        <p:nvSpPr>
          <p:cNvPr id="8" name="Content Placeholder 2"/>
          <p:cNvSpPr txBox="1">
            <a:spLocks/>
          </p:cNvSpPr>
          <p:nvPr/>
        </p:nvSpPr>
        <p:spPr>
          <a:xfrm>
            <a:off x="304800" y="1395073"/>
            <a:ext cx="8229600" cy="90562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1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2000" dirty="0" smtClean="0"/>
              <a:t>Breakdown of S</a:t>
            </a:r>
            <a:r>
              <a:rPr lang="en-GB" dirty="0" smtClean="0"/>
              <a:t>2</a:t>
            </a:r>
            <a:r>
              <a:rPr lang="en-GB" sz="2000" dirty="0" smtClean="0"/>
              <a:t>NBV margin by business line</a:t>
            </a:r>
            <a:r>
              <a:rPr lang="en-GB" sz="1800" dirty="0" smtClean="0"/>
              <a:t>:</a:t>
            </a:r>
          </a:p>
          <a:p>
            <a:pPr marL="457200" lvl="1" indent="0">
              <a:buNone/>
            </a:pPr>
            <a:endParaRPr lang="en-GB" sz="1800" dirty="0">
              <a:solidFill>
                <a:srgbClr val="FF0000"/>
              </a:solidFill>
            </a:endParaRPr>
          </a:p>
        </p:txBody>
      </p:sp>
      <p:graphicFrame>
        <p:nvGraphicFramePr>
          <p:cNvPr id="9" name="Table 8"/>
          <p:cNvGraphicFramePr>
            <a:graphicFrameLocks noGrp="1"/>
          </p:cNvGraphicFramePr>
          <p:nvPr>
            <p:extLst>
              <p:ext uri="{D42A27DB-BD31-4B8C-83A1-F6EECF244321}">
                <p14:modId xmlns:p14="http://schemas.microsoft.com/office/powerpoint/2010/main" val="4267864929"/>
              </p:ext>
            </p:extLst>
          </p:nvPr>
        </p:nvGraphicFramePr>
        <p:xfrm>
          <a:off x="603087" y="2167546"/>
          <a:ext cx="8007513" cy="2122770"/>
        </p:xfrm>
        <a:graphic>
          <a:graphicData uri="http://schemas.openxmlformats.org/drawingml/2006/table">
            <a:tbl>
              <a:tblPr/>
              <a:tblGrid>
                <a:gridCol w="1687089">
                  <a:extLst>
                    <a:ext uri="{9D8B030D-6E8A-4147-A177-3AD203B41FA5}">
                      <a16:colId xmlns:a16="http://schemas.microsoft.com/office/drawing/2014/main" xmlns="" val="20000"/>
                    </a:ext>
                  </a:extLst>
                </a:gridCol>
                <a:gridCol w="1637950">
                  <a:extLst>
                    <a:ext uri="{9D8B030D-6E8A-4147-A177-3AD203B41FA5}">
                      <a16:colId xmlns:a16="http://schemas.microsoft.com/office/drawing/2014/main" xmlns="" val="20001"/>
                    </a:ext>
                  </a:extLst>
                </a:gridCol>
                <a:gridCol w="1398750"/>
                <a:gridCol w="1663724"/>
                <a:gridCol w="1620000">
                  <a:extLst>
                    <a:ext uri="{9D8B030D-6E8A-4147-A177-3AD203B41FA5}">
                      <a16:colId xmlns:a16="http://schemas.microsoft.com/office/drawing/2014/main" xmlns="" val="20002"/>
                    </a:ext>
                  </a:extLst>
                </a:gridCol>
              </a:tblGrid>
              <a:tr h="658110">
                <a:tc>
                  <a:txBody>
                    <a:bodyPr/>
                    <a:lstStyle/>
                    <a:p>
                      <a:pPr algn="l" fontAlgn="b"/>
                      <a:endParaRPr lang="en-GB" sz="1600" b="0" i="0" u="none" strike="noStrike" dirty="0">
                        <a:solidFill>
                          <a:srgbClr val="000000"/>
                        </a:solidFill>
                        <a:effectLst/>
                        <a:latin typeface="+mn-lt"/>
                      </a:endParaRPr>
                    </a:p>
                  </a:txBody>
                  <a:tcPr marL="0" marR="0" marT="0"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GB" sz="1400" b="0" i="0" u="none" strike="noStrike" dirty="0" smtClean="0">
                          <a:solidFill>
                            <a:schemeClr val="bg1"/>
                          </a:solidFill>
                          <a:effectLst/>
                          <a:latin typeface="+mn-lt"/>
                        </a:rPr>
                        <a:t>OF</a:t>
                      </a:r>
                      <a:r>
                        <a:rPr lang="en-GB" sz="1400" b="0" i="0" u="none" strike="noStrike" baseline="-25000" dirty="0" smtClean="0">
                          <a:solidFill>
                            <a:schemeClr val="bg1"/>
                          </a:solidFill>
                          <a:effectLst/>
                          <a:latin typeface="+mn-lt"/>
                        </a:rPr>
                        <a:t>NB </a:t>
                      </a:r>
                      <a:r>
                        <a:rPr lang="en-GB" sz="1400" b="0" i="0" u="none" strike="noStrike" dirty="0" smtClean="0">
                          <a:solidFill>
                            <a:schemeClr val="bg1"/>
                          </a:solidFill>
                          <a:effectLst/>
                          <a:latin typeface="+mn-lt"/>
                        </a:rPr>
                        <a:t>(before impact of RM</a:t>
                      </a:r>
                      <a:r>
                        <a:rPr lang="en-GB" sz="1400" b="0" i="0" u="none" strike="noStrike" baseline="-25000" dirty="0" smtClean="0">
                          <a:solidFill>
                            <a:schemeClr val="bg1"/>
                          </a:solidFill>
                          <a:effectLst/>
                          <a:latin typeface="+mn-lt"/>
                        </a:rPr>
                        <a:t>NB</a:t>
                      </a:r>
                      <a:r>
                        <a:rPr lang="en-GB" sz="1400" b="0" i="0" u="none" strike="noStrike" dirty="0" smtClean="0">
                          <a:solidFill>
                            <a:schemeClr val="bg1"/>
                          </a:solidFill>
                          <a:effectLst/>
                          <a:latin typeface="+mn-lt"/>
                        </a:rPr>
                        <a:t>*(1-tax))</a:t>
                      </a:r>
                    </a:p>
                    <a:p>
                      <a:pPr algn="ctr" fontAlgn="b"/>
                      <a:endParaRPr lang="en-GB" sz="1400" b="0" i="0" u="none" strike="noStrike" dirty="0">
                        <a:solidFill>
                          <a:schemeClr val="bg1"/>
                        </a:solidFill>
                        <a:effectLst/>
                        <a:latin typeface="+mn-lt"/>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GB" sz="1400" b="0" i="0" u="none" strike="noStrike" dirty="0" smtClean="0">
                          <a:solidFill>
                            <a:schemeClr val="bg1"/>
                          </a:solidFill>
                          <a:effectLst/>
                          <a:latin typeface="+mn-lt"/>
                        </a:rPr>
                        <a:t>-RM</a:t>
                      </a:r>
                      <a:r>
                        <a:rPr lang="en-GB" sz="1400" b="0" i="0" u="none" strike="noStrike" baseline="-25000" dirty="0" smtClean="0">
                          <a:solidFill>
                            <a:schemeClr val="bg1"/>
                          </a:solidFill>
                          <a:effectLst/>
                          <a:latin typeface="+mn-lt"/>
                        </a:rPr>
                        <a:t>NB</a:t>
                      </a:r>
                      <a:r>
                        <a:rPr lang="en-GB" sz="1400" b="0" i="0" u="none" strike="noStrike" dirty="0" smtClean="0">
                          <a:solidFill>
                            <a:schemeClr val="bg1"/>
                          </a:solidFill>
                          <a:effectLst/>
                          <a:latin typeface="+mn-lt"/>
                        </a:rPr>
                        <a:t>*(1-tax)</a:t>
                      </a:r>
                    </a:p>
                    <a:p>
                      <a:pPr algn="ctr" fontAlgn="b"/>
                      <a:endParaRPr lang="en-GB" sz="1400" b="0" i="0" u="none" strike="noStrike" dirty="0">
                        <a:solidFill>
                          <a:schemeClr val="bg1"/>
                        </a:solidFill>
                        <a:effectLst/>
                        <a:latin typeface="+mn-lt"/>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GB" sz="1400" b="0" i="0" u="none" strike="noStrike" dirty="0" smtClean="0">
                          <a:solidFill>
                            <a:schemeClr val="bg1"/>
                          </a:solidFill>
                          <a:effectLst/>
                          <a:latin typeface="+mn-lt"/>
                        </a:rPr>
                        <a:t>COC non-market risks in excess of RM</a:t>
                      </a:r>
                      <a:r>
                        <a:rPr lang="en-GB" sz="1400" b="0" i="0" u="none" strike="noStrike" baseline="-25000" dirty="0" smtClean="0">
                          <a:solidFill>
                            <a:schemeClr val="bg1"/>
                          </a:solidFill>
                          <a:effectLst/>
                          <a:latin typeface="+mn-lt"/>
                        </a:rPr>
                        <a:t>NB</a:t>
                      </a:r>
                      <a:r>
                        <a:rPr lang="en-GB" sz="1400" b="0" i="0" u="none" strike="noStrike" dirty="0" smtClean="0">
                          <a:solidFill>
                            <a:schemeClr val="bg1"/>
                          </a:solidFill>
                          <a:effectLst/>
                          <a:latin typeface="+mn-lt"/>
                        </a:rPr>
                        <a:t>*(1-tax)</a:t>
                      </a:r>
                    </a:p>
                    <a:p>
                      <a:pPr algn="ctr" fontAlgn="b"/>
                      <a:endParaRPr lang="en-GB" sz="1400" b="0" i="0" u="none" strike="noStrike" dirty="0">
                        <a:solidFill>
                          <a:schemeClr val="bg1"/>
                        </a:solidFill>
                        <a:effectLst/>
                        <a:latin typeface="+mn-lt"/>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GB" sz="1400" b="0" i="0" u="none" strike="noStrike" dirty="0" smtClean="0">
                          <a:solidFill>
                            <a:schemeClr val="bg1"/>
                          </a:solidFill>
                          <a:effectLst/>
                          <a:latin typeface="+mn-lt"/>
                        </a:rPr>
                        <a:t>S</a:t>
                      </a:r>
                      <a:r>
                        <a:rPr lang="en-GB" sz="1000" b="0" i="0" u="none" strike="noStrike" dirty="0" smtClean="0">
                          <a:solidFill>
                            <a:schemeClr val="bg1"/>
                          </a:solidFill>
                          <a:effectLst/>
                          <a:latin typeface="+mn-lt"/>
                        </a:rPr>
                        <a:t>2</a:t>
                      </a:r>
                      <a:r>
                        <a:rPr lang="en-GB" sz="1400" b="0" i="0" u="none" strike="noStrike" dirty="0" smtClean="0">
                          <a:solidFill>
                            <a:schemeClr val="bg1"/>
                          </a:solidFill>
                          <a:effectLst/>
                          <a:latin typeface="+mn-lt"/>
                        </a:rPr>
                        <a:t>NBV margin</a:t>
                      </a:r>
                    </a:p>
                    <a:p>
                      <a:pPr algn="ctr" fontAlgn="b"/>
                      <a:endParaRPr lang="en-GB" sz="1400" b="0" i="0" u="none" strike="noStrike" dirty="0">
                        <a:solidFill>
                          <a:schemeClr val="bg1"/>
                        </a:solidFill>
                        <a:effectLst/>
                        <a:latin typeface="+mn-lt"/>
                      </a:endParaRPr>
                    </a:p>
                  </a:txBody>
                  <a:tcPr marL="0" marR="0" marT="0"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xmlns="" val="10000"/>
                  </a:ext>
                </a:extLst>
              </a:tr>
              <a:tr h="297330">
                <a:tc>
                  <a:txBody>
                    <a:bodyPr/>
                    <a:lstStyle/>
                    <a:p>
                      <a:pPr algn="l" fontAlgn="b"/>
                      <a:endParaRPr lang="en-GB" sz="1600" b="0" i="0" u="none" strike="noStrike" dirty="0">
                        <a:solidFill>
                          <a:srgbClr val="000000"/>
                        </a:solidFill>
                        <a:effectLst/>
                        <a:latin typeface="+mn-lt"/>
                      </a:endParaRPr>
                    </a:p>
                  </a:txBody>
                  <a:tcPr marL="0" marR="0" marT="0" marB="0">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tc>
                  <a:txBody>
                    <a:bodyPr/>
                    <a:lstStyle/>
                    <a:p>
                      <a:pPr algn="ctr" fontAlgn="b"/>
                      <a:r>
                        <a:rPr lang="en-GB" sz="1600" b="0" i="0" u="none" strike="noStrike" dirty="0">
                          <a:solidFill>
                            <a:srgbClr val="000000"/>
                          </a:solidFill>
                          <a:effectLst/>
                          <a:latin typeface="+mn-lt"/>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tc>
                  <a:txBody>
                    <a:bodyPr/>
                    <a:lstStyle/>
                    <a:p>
                      <a:pPr algn="ctr" fontAlgn="b"/>
                      <a:endParaRPr lang="en-GB" sz="1600" b="0" i="0" u="none" strike="noStrike" dirty="0">
                        <a:solidFill>
                          <a:srgbClr val="000000"/>
                        </a:solidFill>
                        <a:effectLst/>
                        <a:latin typeface="+mn-lt"/>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tc>
                  <a:txBody>
                    <a:bodyPr/>
                    <a:lstStyle/>
                    <a:p>
                      <a:pPr algn="ctr" fontAlgn="b"/>
                      <a:endParaRPr lang="en-GB" sz="1600" b="0" i="0" u="none" strike="noStrike" dirty="0">
                        <a:solidFill>
                          <a:srgbClr val="000000"/>
                        </a:solidFill>
                        <a:effectLst/>
                        <a:latin typeface="+mn-lt"/>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tc>
                  <a:txBody>
                    <a:bodyPr/>
                    <a:lstStyle/>
                    <a:p>
                      <a:pPr algn="ctr" fontAlgn="b"/>
                      <a:endParaRPr lang="en-GB" sz="1600" b="0" i="0" u="none" strike="noStrike" dirty="0">
                        <a:solidFill>
                          <a:srgbClr val="000000"/>
                        </a:solidFill>
                        <a:effectLst/>
                        <a:latin typeface="+mn-lt"/>
                      </a:endParaRPr>
                    </a:p>
                  </a:txBody>
                  <a:tcPr marL="0" marR="0" marT="0" marB="0">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xmlns="" val="10001"/>
                  </a:ext>
                </a:extLst>
              </a:tr>
              <a:tr h="324000">
                <a:tc>
                  <a:txBody>
                    <a:bodyPr/>
                    <a:lstStyle/>
                    <a:p>
                      <a:pPr algn="l" fontAlgn="b"/>
                      <a:r>
                        <a:rPr lang="en-GB" sz="1600" b="0" i="0" u="none" strike="noStrike" dirty="0" smtClean="0">
                          <a:solidFill>
                            <a:srgbClr val="000000"/>
                          </a:solidFill>
                          <a:effectLst/>
                          <a:latin typeface="+mn-lt"/>
                        </a:rPr>
                        <a:t>Motor</a:t>
                      </a:r>
                      <a:endParaRPr lang="en-GB" sz="1600" b="0" i="0" u="none" strike="noStrike" dirty="0">
                        <a:solidFill>
                          <a:srgbClr val="000000"/>
                        </a:solidFill>
                        <a:effectLst/>
                        <a:latin typeface="+mn-lt"/>
                      </a:endParaRPr>
                    </a:p>
                  </a:txBody>
                  <a:tcPr marL="0" marR="0" marT="0" marB="0">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1600" b="0" i="0" u="none" strike="noStrike" dirty="0">
                          <a:solidFill>
                            <a:srgbClr val="000000"/>
                          </a:solidFill>
                          <a:effectLst/>
                          <a:latin typeface="+mn-lt"/>
                        </a:rPr>
                        <a:t>9.1%</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1600" b="0" i="0" u="none" strike="noStrike" dirty="0">
                          <a:solidFill>
                            <a:srgbClr val="000000"/>
                          </a:solidFill>
                          <a:effectLst/>
                          <a:latin typeface="+mn-lt"/>
                        </a:rPr>
                        <a:t>-2.1%</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1600" b="0" i="0" u="none" strike="noStrike" dirty="0">
                          <a:solidFill>
                            <a:srgbClr val="000000"/>
                          </a:solidFill>
                          <a:effectLst/>
                          <a:latin typeface="+mn-lt"/>
                        </a:rPr>
                        <a:t>-2.1%</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1600" b="0" i="0" u="none" strike="noStrike" dirty="0">
                          <a:solidFill>
                            <a:srgbClr val="000000"/>
                          </a:solidFill>
                          <a:effectLst/>
                          <a:latin typeface="+mn-lt"/>
                        </a:rPr>
                        <a:t>4.9</a:t>
                      </a:r>
                      <a:r>
                        <a:rPr lang="en-GB" sz="1600" b="0" i="0" u="none" strike="noStrike" dirty="0" smtClean="0">
                          <a:solidFill>
                            <a:srgbClr val="000000"/>
                          </a:solidFill>
                          <a:effectLst/>
                          <a:latin typeface="+mn-lt"/>
                        </a:rPr>
                        <a:t>%   </a:t>
                      </a:r>
                      <a:endParaRPr lang="en-GB" sz="1600" b="0" i="0" u="none" strike="noStrike" dirty="0">
                        <a:solidFill>
                          <a:srgbClr val="000000"/>
                        </a:solidFill>
                        <a:effectLst/>
                        <a:latin typeface="+mn-lt"/>
                      </a:endParaRPr>
                    </a:p>
                  </a:txBody>
                  <a:tcPr marL="0" marR="0" marT="0" marB="0">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xmlns="" val="10002"/>
                  </a:ext>
                </a:extLst>
              </a:tr>
              <a:tr h="324000">
                <a:tc>
                  <a:txBody>
                    <a:bodyPr/>
                    <a:lstStyle/>
                    <a:p>
                      <a:pPr algn="l" fontAlgn="b"/>
                      <a:r>
                        <a:rPr lang="en-GB" sz="1600" b="0" i="0" u="none" strike="noStrike" dirty="0" smtClean="0">
                          <a:solidFill>
                            <a:srgbClr val="000000"/>
                          </a:solidFill>
                          <a:effectLst/>
                          <a:latin typeface="+mn-lt"/>
                        </a:rPr>
                        <a:t>GTPL</a:t>
                      </a:r>
                      <a:endParaRPr lang="en-GB" sz="1600" b="0" i="0" u="none" strike="noStrike" dirty="0">
                        <a:solidFill>
                          <a:srgbClr val="000000"/>
                        </a:solidFill>
                        <a:effectLst/>
                        <a:latin typeface="+mn-lt"/>
                      </a:endParaRPr>
                    </a:p>
                  </a:txBody>
                  <a:tcPr marL="0" marR="0" marT="0" marB="0">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1600" b="0" i="0" u="none" strike="noStrike" dirty="0">
                          <a:solidFill>
                            <a:srgbClr val="000000"/>
                          </a:solidFill>
                          <a:effectLst/>
                          <a:latin typeface="+mn-lt"/>
                        </a:rPr>
                        <a:t>11.4%</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1600" b="0" i="0" u="none" strike="noStrike" dirty="0">
                          <a:solidFill>
                            <a:srgbClr val="000000"/>
                          </a:solidFill>
                          <a:effectLst/>
                          <a:latin typeface="+mn-lt"/>
                        </a:rPr>
                        <a:t>-6.1%</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1600" b="0" i="0" u="none" strike="noStrike" dirty="0">
                          <a:solidFill>
                            <a:srgbClr val="000000"/>
                          </a:solidFill>
                          <a:effectLst/>
                          <a:latin typeface="+mn-lt"/>
                        </a:rPr>
                        <a:t>-5.3%</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1600" b="0" i="0" u="none" strike="noStrike" dirty="0">
                          <a:solidFill>
                            <a:srgbClr val="000000"/>
                          </a:solidFill>
                          <a:effectLst/>
                          <a:latin typeface="+mn-lt"/>
                        </a:rPr>
                        <a:t>0.0%</a:t>
                      </a:r>
                    </a:p>
                  </a:txBody>
                  <a:tcPr marL="0" marR="0" marT="0" marB="0">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xmlns="" val="10003"/>
                  </a:ext>
                </a:extLst>
              </a:tr>
              <a:tr h="324000">
                <a:tc>
                  <a:txBody>
                    <a:bodyPr/>
                    <a:lstStyle/>
                    <a:p>
                      <a:pPr algn="l" fontAlgn="b"/>
                      <a:r>
                        <a:rPr lang="en-GB" sz="1600" b="0" i="0" u="none" strike="noStrike" dirty="0" smtClean="0">
                          <a:solidFill>
                            <a:srgbClr val="000000"/>
                          </a:solidFill>
                          <a:effectLst/>
                          <a:latin typeface="+mn-lt"/>
                        </a:rPr>
                        <a:t>Mix</a:t>
                      </a:r>
                      <a:endParaRPr lang="en-GB" sz="1600" b="0" i="0" u="none" strike="noStrike" dirty="0">
                        <a:solidFill>
                          <a:srgbClr val="000000"/>
                        </a:solidFill>
                        <a:effectLst/>
                        <a:latin typeface="+mn-lt"/>
                      </a:endParaRPr>
                    </a:p>
                  </a:txBody>
                  <a:tcPr marL="0" marR="0" marT="0" marB="0">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10.3%</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-3.6%</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-3.1%</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mn-lt"/>
                        </a:rPr>
                        <a:t>3.5%</a:t>
                      </a:r>
                    </a:p>
                  </a:txBody>
                  <a:tcPr marL="0" marR="0" marT="0" marB="0">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11493897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8542" y="587477"/>
            <a:ext cx="8229600" cy="4525963"/>
          </a:xfrm>
        </p:spPr>
        <p:txBody>
          <a:bodyPr>
            <a:normAutofit/>
          </a:bodyPr>
          <a:lstStyle/>
          <a:p>
            <a:pPr marL="0" indent="0">
              <a:buNone/>
            </a:pPr>
            <a:r>
              <a:rPr lang="en-US" sz="2400" dirty="0" smtClean="0"/>
              <a:t>Shirley Temple: </a:t>
            </a:r>
            <a:r>
              <a:rPr lang="en-US" sz="2400" i="1" dirty="0" smtClean="0"/>
              <a:t>“Long ago, I became more interested in the real world than in make-believe”</a:t>
            </a:r>
            <a:endParaRPr lang="en-GB" sz="2400" i="1" dirty="0"/>
          </a:p>
        </p:txBody>
      </p:sp>
      <p:pic>
        <p:nvPicPr>
          <p:cNvPr id="5" name="Picture 4"/>
          <p:cNvPicPr>
            <a:picLocks noChangeAspect="1"/>
          </p:cNvPicPr>
          <p:nvPr/>
        </p:nvPicPr>
        <p:blipFill>
          <a:blip r:embed="rId2"/>
          <a:stretch>
            <a:fillRect/>
          </a:stretch>
        </p:blipFill>
        <p:spPr>
          <a:xfrm>
            <a:off x="1019964" y="2054943"/>
            <a:ext cx="6819111" cy="3827052"/>
          </a:xfrm>
          <a:prstGeom prst="rect">
            <a:avLst/>
          </a:prstGeom>
        </p:spPr>
      </p:pic>
    </p:spTree>
    <p:extLst>
      <p:ext uri="{BB962C8B-B14F-4D97-AF65-F5344CB8AC3E}">
        <p14:creationId xmlns:p14="http://schemas.microsoft.com/office/powerpoint/2010/main" val="34733077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437749"/>
            <a:ext cx="8229600" cy="1058021"/>
          </a:xfrm>
        </p:spPr>
        <p:txBody>
          <a:bodyPr/>
          <a:lstStyle/>
          <a:p>
            <a:r>
              <a:rPr lang="en-US" smtClean="0"/>
              <a:t>Non-life example (3)</a:t>
            </a:r>
            <a:endParaRPr lang="en-GB" dirty="0"/>
          </a:p>
        </p:txBody>
      </p:sp>
      <p:sp>
        <p:nvSpPr>
          <p:cNvPr id="3" name="Content Placeholder 2"/>
          <p:cNvSpPr>
            <a:spLocks noGrp="1"/>
          </p:cNvSpPr>
          <p:nvPr>
            <p:ph idx="1"/>
          </p:nvPr>
        </p:nvSpPr>
        <p:spPr>
          <a:xfrm>
            <a:off x="457200" y="1109525"/>
            <a:ext cx="8229600" cy="4525963"/>
          </a:xfrm>
        </p:spPr>
        <p:txBody>
          <a:bodyPr>
            <a:normAutofit/>
          </a:bodyPr>
          <a:lstStyle/>
          <a:p>
            <a:endParaRPr lang="en-GB" sz="2000" dirty="0" smtClean="0">
              <a:solidFill>
                <a:srgbClr val="FF0000"/>
              </a:solidFill>
            </a:endParaRPr>
          </a:p>
          <a:p>
            <a:endParaRPr lang="en-GB" sz="2000" dirty="0"/>
          </a:p>
          <a:p>
            <a:endParaRPr lang="en-GB" sz="2000" dirty="0" smtClean="0"/>
          </a:p>
          <a:p>
            <a:pPr marL="0" indent="0">
              <a:buNone/>
            </a:pPr>
            <a:endParaRPr lang="en-GB" sz="2000" dirty="0"/>
          </a:p>
        </p:txBody>
      </p:sp>
      <p:sp>
        <p:nvSpPr>
          <p:cNvPr id="10" name="Content Placeholder 2"/>
          <p:cNvSpPr txBox="1">
            <a:spLocks/>
          </p:cNvSpPr>
          <p:nvPr/>
        </p:nvSpPr>
        <p:spPr>
          <a:xfrm>
            <a:off x="609600" y="1261925"/>
            <a:ext cx="82296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1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 indent="0">
              <a:buNone/>
            </a:pPr>
            <a:endParaRPr lang="en-GB" sz="2000" dirty="0">
              <a:solidFill>
                <a:srgbClr val="FF0000"/>
              </a:solidFill>
            </a:endParaRPr>
          </a:p>
          <a:p>
            <a:pPr marL="457200" lvl="1" indent="0">
              <a:buNone/>
            </a:pPr>
            <a:endParaRPr lang="en-GB" sz="2000" dirty="0">
              <a:solidFill>
                <a:srgbClr val="FF0000"/>
              </a:solidFill>
            </a:endParaRPr>
          </a:p>
        </p:txBody>
      </p:sp>
      <p:sp>
        <p:nvSpPr>
          <p:cNvPr id="5" name="Rectangle 4"/>
          <p:cNvSpPr/>
          <p:nvPr/>
        </p:nvSpPr>
        <p:spPr>
          <a:xfrm>
            <a:off x="457199" y="1470556"/>
            <a:ext cx="7506929" cy="369332"/>
          </a:xfrm>
          <a:prstGeom prst="rect">
            <a:avLst/>
          </a:prstGeom>
        </p:spPr>
        <p:txBody>
          <a:bodyPr wrap="square">
            <a:spAutoFit/>
          </a:bodyPr>
          <a:lstStyle/>
          <a:p>
            <a:r>
              <a:rPr lang="en-GB" dirty="0" smtClean="0"/>
              <a:t>Analysis of difference in S</a:t>
            </a:r>
            <a:r>
              <a:rPr lang="en-GB" sz="1400" dirty="0" smtClean="0"/>
              <a:t>2</a:t>
            </a:r>
            <a:r>
              <a:rPr lang="en-GB" dirty="0" smtClean="0"/>
              <a:t>NBV margin between Motor and GTPL:</a:t>
            </a:r>
            <a:endParaRPr lang="en-GB" sz="1600" dirty="0"/>
          </a:p>
        </p:txBody>
      </p:sp>
      <p:graphicFrame>
        <p:nvGraphicFramePr>
          <p:cNvPr id="9" name="Chart 8"/>
          <p:cNvGraphicFramePr>
            <a:graphicFrameLocks/>
          </p:cNvGraphicFramePr>
          <p:nvPr>
            <p:extLst>
              <p:ext uri="{D42A27DB-BD31-4B8C-83A1-F6EECF244321}">
                <p14:modId xmlns:p14="http://schemas.microsoft.com/office/powerpoint/2010/main" val="1172119911"/>
              </p:ext>
            </p:extLst>
          </p:nvPr>
        </p:nvGraphicFramePr>
        <p:xfrm>
          <a:off x="609600" y="2091713"/>
          <a:ext cx="7354528" cy="405720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619465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Non-life example (4) – impact of investing in equities</a:t>
            </a:r>
            <a:endParaRPr lang="en-GB" dirty="0"/>
          </a:p>
        </p:txBody>
      </p:sp>
      <p:sp>
        <p:nvSpPr>
          <p:cNvPr id="3" name="Content Placeholder 2"/>
          <p:cNvSpPr>
            <a:spLocks noGrp="1"/>
          </p:cNvSpPr>
          <p:nvPr>
            <p:ph idx="1"/>
          </p:nvPr>
        </p:nvSpPr>
        <p:spPr>
          <a:xfrm>
            <a:off x="457200" y="1109525"/>
            <a:ext cx="8229600" cy="4525963"/>
          </a:xfrm>
        </p:spPr>
        <p:txBody>
          <a:bodyPr>
            <a:normAutofit/>
          </a:bodyPr>
          <a:lstStyle/>
          <a:p>
            <a:endParaRPr lang="en-GB" sz="2000" dirty="0" smtClean="0">
              <a:solidFill>
                <a:srgbClr val="FF0000"/>
              </a:solidFill>
            </a:endParaRPr>
          </a:p>
          <a:p>
            <a:endParaRPr lang="en-GB" sz="2000" dirty="0"/>
          </a:p>
          <a:p>
            <a:endParaRPr lang="en-GB" sz="2000" dirty="0" smtClean="0"/>
          </a:p>
          <a:p>
            <a:pPr marL="0" indent="0">
              <a:buNone/>
            </a:pPr>
            <a:endParaRPr lang="en-GB" sz="2000" dirty="0"/>
          </a:p>
        </p:txBody>
      </p:sp>
      <p:sp>
        <p:nvSpPr>
          <p:cNvPr id="10" name="Content Placeholder 2"/>
          <p:cNvSpPr txBox="1">
            <a:spLocks/>
          </p:cNvSpPr>
          <p:nvPr/>
        </p:nvSpPr>
        <p:spPr>
          <a:xfrm>
            <a:off x="609600" y="1261925"/>
            <a:ext cx="82296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1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 indent="0">
              <a:buNone/>
            </a:pPr>
            <a:endParaRPr lang="en-GB" sz="2000" dirty="0">
              <a:solidFill>
                <a:srgbClr val="FF0000"/>
              </a:solidFill>
            </a:endParaRPr>
          </a:p>
          <a:p>
            <a:pPr marL="457200" lvl="1" indent="0">
              <a:buNone/>
            </a:pPr>
            <a:endParaRPr lang="en-GB" sz="2000" dirty="0">
              <a:solidFill>
                <a:srgbClr val="FF0000"/>
              </a:solidFill>
            </a:endParaRPr>
          </a:p>
        </p:txBody>
      </p:sp>
      <p:graphicFrame>
        <p:nvGraphicFramePr>
          <p:cNvPr id="8" name="Chart 7"/>
          <p:cNvGraphicFramePr>
            <a:graphicFrameLocks/>
          </p:cNvGraphicFramePr>
          <p:nvPr>
            <p:extLst>
              <p:ext uri="{D42A27DB-BD31-4B8C-83A1-F6EECF244321}">
                <p14:modId xmlns:p14="http://schemas.microsoft.com/office/powerpoint/2010/main" val="3788393796"/>
              </p:ext>
            </p:extLst>
          </p:nvPr>
        </p:nvGraphicFramePr>
        <p:xfrm>
          <a:off x="609600" y="1210200"/>
          <a:ext cx="4572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p:cNvGraphicFramePr>
            <a:graphicFrameLocks/>
          </p:cNvGraphicFramePr>
          <p:nvPr>
            <p:extLst>
              <p:ext uri="{D42A27DB-BD31-4B8C-83A1-F6EECF244321}">
                <p14:modId xmlns:p14="http://schemas.microsoft.com/office/powerpoint/2010/main" val="3764454911"/>
              </p:ext>
            </p:extLst>
          </p:nvPr>
        </p:nvGraphicFramePr>
        <p:xfrm>
          <a:off x="4419600" y="3642197"/>
          <a:ext cx="4572000" cy="2743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769600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considerations</a:t>
            </a:r>
            <a:endParaRPr lang="en-GB" dirty="0"/>
          </a:p>
        </p:txBody>
      </p:sp>
      <p:sp>
        <p:nvSpPr>
          <p:cNvPr id="3" name="Content Placeholder 2"/>
          <p:cNvSpPr>
            <a:spLocks noGrp="1"/>
          </p:cNvSpPr>
          <p:nvPr>
            <p:ph idx="1"/>
          </p:nvPr>
        </p:nvSpPr>
        <p:spPr>
          <a:xfrm>
            <a:off x="457200" y="1109525"/>
            <a:ext cx="8229600" cy="4525963"/>
          </a:xfrm>
        </p:spPr>
        <p:txBody>
          <a:bodyPr>
            <a:normAutofit/>
          </a:bodyPr>
          <a:lstStyle/>
          <a:p>
            <a:endParaRPr lang="en-GB" sz="2000" dirty="0" smtClean="0">
              <a:solidFill>
                <a:srgbClr val="FF0000"/>
              </a:solidFill>
            </a:endParaRPr>
          </a:p>
          <a:p>
            <a:endParaRPr lang="en-GB" sz="2000" dirty="0"/>
          </a:p>
          <a:p>
            <a:endParaRPr lang="en-GB" sz="2000" dirty="0" smtClean="0"/>
          </a:p>
          <a:p>
            <a:pPr marL="0" indent="0">
              <a:buNone/>
            </a:pPr>
            <a:endParaRPr lang="en-GB" sz="2000" dirty="0"/>
          </a:p>
        </p:txBody>
      </p:sp>
      <p:sp>
        <p:nvSpPr>
          <p:cNvPr id="10" name="Content Placeholder 2"/>
          <p:cNvSpPr txBox="1">
            <a:spLocks/>
          </p:cNvSpPr>
          <p:nvPr/>
        </p:nvSpPr>
        <p:spPr>
          <a:xfrm>
            <a:off x="609600" y="1109524"/>
            <a:ext cx="8229600" cy="4525963"/>
          </a:xfrm>
          <a:prstGeom prst="rect">
            <a:avLst/>
          </a:prstGeom>
        </p:spPr>
        <p:txBody>
          <a:bodyPr vert="horz" lIns="91440" tIns="45720" rIns="91440" bIns="45720" rtlCol="0">
            <a:normAutofit fontScale="92500"/>
          </a:bodyPr>
          <a:lstStyle>
            <a:lvl1pPr marL="342900" indent="-342900" algn="l" defTabSz="457200" rtl="0" eaLnBrk="1" latinLnBrk="0" hangingPunct="1">
              <a:spcBef>
                <a:spcPct val="20000"/>
              </a:spcBef>
              <a:buFont typeface="Arial"/>
              <a:buChar char="•"/>
              <a:defRPr sz="1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2000" dirty="0" smtClean="0"/>
              <a:t>These techniques can be used to measure S</a:t>
            </a:r>
            <a:r>
              <a:rPr lang="en-GB" dirty="0" smtClean="0"/>
              <a:t>2</a:t>
            </a:r>
            <a:r>
              <a:rPr lang="en-GB" sz="2000" dirty="0" smtClean="0"/>
              <a:t>NBV overall, and then build up total franchise value</a:t>
            </a:r>
          </a:p>
          <a:p>
            <a:r>
              <a:rPr lang="en-GB" sz="2000" dirty="0" smtClean="0"/>
              <a:t>S</a:t>
            </a:r>
            <a:r>
              <a:rPr lang="en-GB" dirty="0" smtClean="0"/>
              <a:t>2</a:t>
            </a:r>
            <a:r>
              <a:rPr lang="en-GB" sz="2000" dirty="0" smtClean="0"/>
              <a:t>NBV margin can be volume-dependent, particularly due to marginal effects =&gt; need to make assumptions about volumes for product pricing</a:t>
            </a:r>
          </a:p>
          <a:p>
            <a:r>
              <a:rPr lang="en-GB" sz="2000" dirty="0" smtClean="0"/>
              <a:t>Similarly, S</a:t>
            </a:r>
            <a:r>
              <a:rPr lang="en-GB" dirty="0" smtClean="0"/>
              <a:t>2</a:t>
            </a:r>
            <a:r>
              <a:rPr lang="en-GB" sz="2000" dirty="0" smtClean="0"/>
              <a:t>NBV for a particular period should consider all lines (including both life and non-life) </a:t>
            </a:r>
          </a:p>
          <a:p>
            <a:r>
              <a:rPr lang="en-GB" sz="2000" dirty="0" smtClean="0"/>
              <a:t>For franchise value impact of such effects can vary over time (e.g. as risk profile changes); approximate methods can be used to allow for this</a:t>
            </a:r>
          </a:p>
          <a:p>
            <a:r>
              <a:rPr lang="en-GB" sz="2100" dirty="0"/>
              <a:t>Could consider higher pre-issue discount rates to reflect additional uncertainty</a:t>
            </a:r>
          </a:p>
          <a:p>
            <a:r>
              <a:rPr lang="en-GB" sz="2000" dirty="0" smtClean="0"/>
              <a:t>Care with SII contract </a:t>
            </a:r>
            <a:r>
              <a:rPr lang="en-GB" sz="2100" dirty="0"/>
              <a:t>boundaries; for pricing a product with a short boundary, may be appropriate to value future recurrent premiums </a:t>
            </a:r>
            <a:r>
              <a:rPr lang="en-GB" sz="2000" dirty="0" smtClean="0"/>
              <a:t>as future new business (to ensure correct SII Technical Provisions and SCR), with appropriate allowance for lapses, acquisition costs </a:t>
            </a:r>
            <a:r>
              <a:rPr lang="en-GB" sz="2000" dirty="0" err="1" smtClean="0"/>
              <a:t>etc</a:t>
            </a:r>
            <a:endParaRPr lang="en-GB" sz="2000" dirty="0"/>
          </a:p>
        </p:txBody>
      </p:sp>
    </p:spTree>
    <p:extLst>
      <p:ext uri="{BB962C8B-B14F-4D97-AF65-F5344CB8AC3E}">
        <p14:creationId xmlns:p14="http://schemas.microsoft.com/office/powerpoint/2010/main" val="16839526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Conclusions</a:t>
            </a:r>
            <a:endParaRPr lang="en-GB" dirty="0"/>
          </a:p>
        </p:txBody>
      </p:sp>
    </p:spTree>
    <p:extLst>
      <p:ext uri="{BB962C8B-B14F-4D97-AF65-F5344CB8AC3E}">
        <p14:creationId xmlns:p14="http://schemas.microsoft.com/office/powerpoint/2010/main" val="9995675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 </a:t>
            </a:r>
            <a:endParaRPr lang="en-GB" dirty="0"/>
          </a:p>
        </p:txBody>
      </p:sp>
      <p:sp>
        <p:nvSpPr>
          <p:cNvPr id="3" name="Content Placeholder 2"/>
          <p:cNvSpPr>
            <a:spLocks noGrp="1"/>
          </p:cNvSpPr>
          <p:nvPr>
            <p:ph idx="1"/>
          </p:nvPr>
        </p:nvSpPr>
        <p:spPr>
          <a:xfrm>
            <a:off x="280219" y="553100"/>
            <a:ext cx="8126361" cy="671052"/>
          </a:xfrm>
        </p:spPr>
        <p:txBody>
          <a:bodyPr>
            <a:normAutofit/>
          </a:bodyPr>
          <a:lstStyle/>
          <a:p>
            <a:pPr marL="0" indent="0">
              <a:buNone/>
            </a:pPr>
            <a:r>
              <a:rPr lang="en-US" sz="2400" dirty="0" smtClean="0"/>
              <a:t>Yoda: </a:t>
            </a:r>
            <a:r>
              <a:rPr lang="en-US" sz="2400" i="1" dirty="0" smtClean="0"/>
              <a:t>“</a:t>
            </a:r>
            <a:r>
              <a:rPr lang="en-GB" sz="2400" i="1" dirty="0" smtClean="0"/>
              <a:t>You </a:t>
            </a:r>
            <a:r>
              <a:rPr lang="en-GB" sz="2400" i="1" dirty="0"/>
              <a:t>must unlearn what you have </a:t>
            </a:r>
            <a:r>
              <a:rPr lang="en-GB" sz="2400" i="1" dirty="0" smtClean="0"/>
              <a:t>learned”</a:t>
            </a:r>
            <a:endParaRPr lang="en-GB" sz="2400" i="1"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652" y="1332094"/>
            <a:ext cx="7278082" cy="4318329"/>
          </a:xfrm>
          <a:prstGeom prst="rect">
            <a:avLst/>
          </a:prstGeom>
        </p:spPr>
      </p:pic>
    </p:spTree>
    <p:extLst>
      <p:ext uri="{BB962C8B-B14F-4D97-AF65-F5344CB8AC3E}">
        <p14:creationId xmlns:p14="http://schemas.microsoft.com/office/powerpoint/2010/main" val="14185750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 / Recap</a:t>
            </a:r>
            <a:endParaRPr lang="en-GB" dirty="0"/>
          </a:p>
        </p:txBody>
      </p:sp>
      <p:sp>
        <p:nvSpPr>
          <p:cNvPr id="3" name="Content Placeholder 2"/>
          <p:cNvSpPr>
            <a:spLocks noGrp="1"/>
          </p:cNvSpPr>
          <p:nvPr>
            <p:ph idx="1"/>
          </p:nvPr>
        </p:nvSpPr>
        <p:spPr>
          <a:xfrm>
            <a:off x="457200" y="1109525"/>
            <a:ext cx="8229600" cy="4525963"/>
          </a:xfrm>
        </p:spPr>
        <p:txBody>
          <a:bodyPr>
            <a:normAutofit/>
          </a:bodyPr>
          <a:lstStyle/>
          <a:p>
            <a:endParaRPr lang="en-GB" sz="1900" dirty="0"/>
          </a:p>
          <a:p>
            <a:endParaRPr lang="en-GB" sz="1900" dirty="0"/>
          </a:p>
          <a:p>
            <a:endParaRPr lang="en-GB" sz="1900" dirty="0"/>
          </a:p>
          <a:p>
            <a:pPr marL="0" indent="0">
              <a:buNone/>
            </a:pPr>
            <a:endParaRPr lang="en-GB" sz="1900" dirty="0"/>
          </a:p>
        </p:txBody>
      </p:sp>
      <p:sp>
        <p:nvSpPr>
          <p:cNvPr id="10" name="Content Placeholder 2"/>
          <p:cNvSpPr txBox="1">
            <a:spLocks/>
          </p:cNvSpPr>
          <p:nvPr/>
        </p:nvSpPr>
        <p:spPr>
          <a:xfrm>
            <a:off x="437535" y="1238865"/>
            <a:ext cx="8608141" cy="4520517"/>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1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b="1" dirty="0">
                <a:solidFill>
                  <a:srgbClr val="FF0000"/>
                </a:solidFill>
              </a:rPr>
              <a:t>S</a:t>
            </a:r>
            <a:r>
              <a:rPr lang="en-US" b="1" dirty="0">
                <a:solidFill>
                  <a:srgbClr val="FF0000"/>
                </a:solidFill>
              </a:rPr>
              <a:t>2</a:t>
            </a:r>
            <a:r>
              <a:rPr lang="en-US" sz="2000" b="1" dirty="0">
                <a:solidFill>
                  <a:srgbClr val="FF0000"/>
                </a:solidFill>
              </a:rPr>
              <a:t>AV = NPV(distributable profits) @ </a:t>
            </a:r>
            <a:r>
              <a:rPr lang="en-US" sz="2000" b="1" dirty="0" smtClean="0">
                <a:solidFill>
                  <a:srgbClr val="FF0000"/>
                </a:solidFill>
              </a:rPr>
              <a:t>shareholders’ required rate of return</a:t>
            </a:r>
          </a:p>
          <a:p>
            <a:pPr marL="0" indent="0">
              <a:buNone/>
            </a:pPr>
            <a:endParaRPr lang="en-US" sz="2000" b="1" dirty="0" smtClean="0">
              <a:solidFill>
                <a:srgbClr val="FF0000"/>
              </a:solidFill>
            </a:endParaRPr>
          </a:p>
          <a:p>
            <a:r>
              <a:rPr lang="en-US" sz="2000" dirty="0" smtClean="0"/>
              <a:t>Assume most important drivers of distributable profits are required SII capital and OF</a:t>
            </a:r>
          </a:p>
          <a:p>
            <a:r>
              <a:rPr lang="en-US" sz="2000" dirty="0" smtClean="0"/>
              <a:t>Can express in terms of:</a:t>
            </a:r>
            <a:endParaRPr lang="en-US" sz="2000" dirty="0"/>
          </a:p>
          <a:p>
            <a:pPr lvl="1"/>
            <a:r>
              <a:rPr lang="en-US" sz="2000" dirty="0"/>
              <a:t>Initial OF </a:t>
            </a:r>
          </a:p>
          <a:p>
            <a:pPr lvl="1"/>
            <a:r>
              <a:rPr lang="en-US" sz="2000" i="1" dirty="0"/>
              <a:t>Less</a:t>
            </a:r>
            <a:r>
              <a:rPr lang="en-US" sz="2000" dirty="0"/>
              <a:t> COC from non-</a:t>
            </a:r>
            <a:r>
              <a:rPr lang="en-US" sz="2000" dirty="0" err="1"/>
              <a:t>hedgeable</a:t>
            </a:r>
            <a:r>
              <a:rPr lang="en-US" sz="2000" dirty="0"/>
              <a:t> risks (compared with RM)</a:t>
            </a:r>
          </a:p>
          <a:p>
            <a:pPr lvl="1"/>
            <a:r>
              <a:rPr lang="en-US" sz="2000" i="1" dirty="0"/>
              <a:t>Plus</a:t>
            </a:r>
            <a:r>
              <a:rPr lang="en-US" sz="2000" dirty="0"/>
              <a:t> impact of taking </a:t>
            </a:r>
            <a:r>
              <a:rPr lang="en-US" sz="2000" dirty="0" err="1"/>
              <a:t>hedgeable</a:t>
            </a:r>
            <a:r>
              <a:rPr lang="en-US" sz="2000" dirty="0"/>
              <a:t> </a:t>
            </a:r>
            <a:r>
              <a:rPr lang="en-US" sz="2000" dirty="0" smtClean="0"/>
              <a:t>risks</a:t>
            </a:r>
          </a:p>
          <a:p>
            <a:r>
              <a:rPr lang="en-US" sz="2000" dirty="0" smtClean="0"/>
              <a:t>Allowing for:</a:t>
            </a:r>
          </a:p>
          <a:p>
            <a:pPr lvl="1"/>
            <a:r>
              <a:rPr lang="en-US" sz="2000" dirty="0" smtClean="0"/>
              <a:t>Target solvency ratio</a:t>
            </a:r>
          </a:p>
          <a:p>
            <a:pPr lvl="1"/>
            <a:r>
              <a:rPr lang="en-US" sz="2000" dirty="0" smtClean="0"/>
              <a:t>Real-world uplifts and capital charge from “risky” assets</a:t>
            </a:r>
          </a:p>
          <a:p>
            <a:pPr lvl="1"/>
            <a:r>
              <a:rPr lang="en-US" sz="2000" dirty="0" smtClean="0"/>
              <a:t>Policyholder profit sharing </a:t>
            </a:r>
            <a:r>
              <a:rPr lang="en-US" sz="2100" dirty="0"/>
              <a:t>on life par business</a:t>
            </a:r>
          </a:p>
          <a:p>
            <a:pPr lvl="1"/>
            <a:r>
              <a:rPr lang="en-US" sz="2000" dirty="0" smtClean="0"/>
              <a:t>Tax</a:t>
            </a:r>
          </a:p>
          <a:p>
            <a:pPr marL="457200" lvl="1" indent="0">
              <a:buNone/>
            </a:pPr>
            <a:r>
              <a:rPr lang="en-US" sz="2000" dirty="0" err="1" smtClean="0"/>
              <a:t>etc</a:t>
            </a:r>
            <a:endParaRPr lang="en-US" sz="2000" dirty="0"/>
          </a:p>
          <a:p>
            <a:pPr lvl="0"/>
            <a:endParaRPr lang="en-GB" sz="2000" dirty="0"/>
          </a:p>
        </p:txBody>
      </p:sp>
    </p:spTree>
    <p:extLst>
      <p:ext uri="{BB962C8B-B14F-4D97-AF65-F5344CB8AC3E}">
        <p14:creationId xmlns:p14="http://schemas.microsoft.com/office/powerpoint/2010/main" val="41606686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 / Recap (2)</a:t>
            </a:r>
            <a:endParaRPr lang="en-GB" dirty="0"/>
          </a:p>
        </p:txBody>
      </p:sp>
      <p:sp>
        <p:nvSpPr>
          <p:cNvPr id="3" name="Content Placeholder 2"/>
          <p:cNvSpPr>
            <a:spLocks noGrp="1"/>
          </p:cNvSpPr>
          <p:nvPr>
            <p:ph idx="1"/>
          </p:nvPr>
        </p:nvSpPr>
        <p:spPr>
          <a:xfrm>
            <a:off x="457200" y="1109525"/>
            <a:ext cx="8229600" cy="4525963"/>
          </a:xfrm>
        </p:spPr>
        <p:txBody>
          <a:bodyPr>
            <a:normAutofit/>
          </a:bodyPr>
          <a:lstStyle/>
          <a:p>
            <a:endParaRPr lang="en-GB" sz="1900" dirty="0"/>
          </a:p>
          <a:p>
            <a:endParaRPr lang="en-GB" sz="1900" dirty="0"/>
          </a:p>
          <a:p>
            <a:endParaRPr lang="en-GB" sz="1900" dirty="0"/>
          </a:p>
          <a:p>
            <a:pPr marL="0" indent="0">
              <a:buNone/>
            </a:pPr>
            <a:endParaRPr lang="en-GB" sz="1900" dirty="0"/>
          </a:p>
        </p:txBody>
      </p:sp>
      <p:sp>
        <p:nvSpPr>
          <p:cNvPr id="10" name="Content Placeholder 2"/>
          <p:cNvSpPr txBox="1">
            <a:spLocks/>
          </p:cNvSpPr>
          <p:nvPr/>
        </p:nvSpPr>
        <p:spPr>
          <a:xfrm>
            <a:off x="457200" y="1233419"/>
            <a:ext cx="8229600" cy="4525963"/>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1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GB" sz="2000" dirty="0" smtClean="0"/>
              <a:t>Components more easily valued based on information </a:t>
            </a:r>
            <a:r>
              <a:rPr lang="en-GB" sz="2000" dirty="0"/>
              <a:t>likely to be </a:t>
            </a:r>
            <a:r>
              <a:rPr lang="en-GB" sz="2000" dirty="0" smtClean="0"/>
              <a:t>available from Solvency II </a:t>
            </a:r>
            <a:r>
              <a:rPr lang="en-GB" sz="2000" dirty="0"/>
              <a:t>reporting (which also has the advantage of objectivity/supervisory oversight)</a:t>
            </a:r>
          </a:p>
          <a:p>
            <a:pPr lvl="0"/>
            <a:r>
              <a:rPr lang="en-GB" sz="2000" dirty="0" smtClean="0"/>
              <a:t>Decomposition useful in understanding value of certain activities</a:t>
            </a:r>
          </a:p>
          <a:p>
            <a:pPr lvl="0"/>
            <a:r>
              <a:rPr lang="en-GB" sz="2000" dirty="0" smtClean="0"/>
              <a:t>Departure from market-consistent methodology</a:t>
            </a:r>
          </a:p>
          <a:p>
            <a:pPr lvl="0"/>
            <a:r>
              <a:rPr lang="en-GB" sz="2000" dirty="0" smtClean="0"/>
              <a:t>Equally applicable to life, non-life, health</a:t>
            </a:r>
          </a:p>
          <a:p>
            <a:pPr lvl="0"/>
            <a:r>
              <a:rPr lang="en-GB" sz="2000" dirty="0" smtClean="0"/>
              <a:t>Other constraints on profit distribution best allowed for approximately, e.g. via target capital</a:t>
            </a:r>
          </a:p>
          <a:p>
            <a:pPr marL="0" lvl="0" indent="0">
              <a:buNone/>
            </a:pPr>
            <a:endParaRPr lang="en-GB" sz="2000" dirty="0" smtClean="0"/>
          </a:p>
          <a:p>
            <a:pPr lvl="0"/>
            <a:r>
              <a:rPr lang="en-GB" sz="2000" dirty="0" smtClean="0"/>
              <a:t>S</a:t>
            </a:r>
            <a:r>
              <a:rPr lang="en-GB" dirty="0" smtClean="0"/>
              <a:t>2</a:t>
            </a:r>
            <a:r>
              <a:rPr lang="en-GB" sz="2000" dirty="0" smtClean="0"/>
              <a:t>NBV and S</a:t>
            </a:r>
            <a:r>
              <a:rPr lang="en-GB" dirty="0" smtClean="0"/>
              <a:t>2</a:t>
            </a:r>
            <a:r>
              <a:rPr lang="en-GB" sz="2000" dirty="0" smtClean="0"/>
              <a:t>NBV margin based on same framework. </a:t>
            </a:r>
          </a:p>
          <a:p>
            <a:pPr lvl="0"/>
            <a:r>
              <a:rPr lang="en-GB" sz="2000" dirty="0" smtClean="0"/>
              <a:t>Allows robust approach to product design</a:t>
            </a:r>
          </a:p>
          <a:p>
            <a:pPr lvl="0"/>
            <a:r>
              <a:rPr lang="en-GB" sz="2000" dirty="0" smtClean="0"/>
              <a:t>Takes marginal approach</a:t>
            </a:r>
          </a:p>
          <a:p>
            <a:pPr lvl="0"/>
            <a:r>
              <a:rPr lang="en-GB" sz="2000" dirty="0" smtClean="0"/>
              <a:t>Depends on new business volumes, existing balance sheet </a:t>
            </a:r>
            <a:r>
              <a:rPr lang="en-GB" sz="2000" dirty="0" err="1" smtClean="0"/>
              <a:t>etc</a:t>
            </a:r>
            <a:endParaRPr lang="en-GB" sz="2000" dirty="0" smtClean="0"/>
          </a:p>
          <a:p>
            <a:pPr lvl="0"/>
            <a:endParaRPr lang="en-GB" sz="2000" dirty="0"/>
          </a:p>
        </p:txBody>
      </p:sp>
    </p:spTree>
    <p:extLst>
      <p:ext uri="{BB962C8B-B14F-4D97-AF65-F5344CB8AC3E}">
        <p14:creationId xmlns:p14="http://schemas.microsoft.com/office/powerpoint/2010/main" val="25712719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GB" dirty="0" smtClean="0"/>
              <a:t>Thank you</a:t>
            </a:r>
            <a:br>
              <a:rPr lang="en-GB" dirty="0" smtClean="0"/>
            </a:br>
            <a:r>
              <a:rPr lang="en-GB" dirty="0" smtClean="0"/>
              <a:t>Any questions?</a:t>
            </a:r>
            <a:endParaRPr lang="en-GB" dirty="0"/>
          </a:p>
        </p:txBody>
      </p:sp>
      <p:sp>
        <p:nvSpPr>
          <p:cNvPr id="5" name="Subtitle 4"/>
          <p:cNvSpPr>
            <a:spLocks noGrp="1"/>
          </p:cNvSpPr>
          <p:nvPr>
            <p:ph type="subTitle" idx="1"/>
          </p:nvPr>
        </p:nvSpPr>
        <p:spPr/>
        <p:txBody>
          <a:bodyPr/>
          <a:lstStyle/>
          <a:p>
            <a:r>
              <a:rPr lang="en-GB" dirty="0">
                <a:hlinkClick r:id="rId2"/>
              </a:rPr>
              <a:t>e</a:t>
            </a:r>
            <a:r>
              <a:rPr lang="en-GB" dirty="0" smtClean="0">
                <a:hlinkClick r:id="rId2"/>
              </a:rPr>
              <a:t>d.morgan@Milliman.com</a:t>
            </a:r>
            <a:endParaRPr lang="en-GB" dirty="0" smtClean="0"/>
          </a:p>
          <a:p>
            <a:endParaRPr lang="en-GB" dirty="0"/>
          </a:p>
          <a:p>
            <a:r>
              <a:rPr lang="en-GB" dirty="0">
                <a:hlinkClick r:id="rId3"/>
              </a:rPr>
              <a:t>j</a:t>
            </a:r>
            <a:r>
              <a:rPr lang="en-GB" dirty="0" smtClean="0">
                <a:hlinkClick r:id="rId3"/>
              </a:rPr>
              <a:t>eremy.kent@Milliman.com</a:t>
            </a:r>
            <a:endParaRPr lang="en-GB" dirty="0" smtClean="0"/>
          </a:p>
          <a:p>
            <a:endParaRPr lang="en-GB" dirty="0"/>
          </a:p>
        </p:txBody>
      </p:sp>
    </p:spTree>
    <p:extLst>
      <p:ext uri="{BB962C8B-B14F-4D97-AF65-F5344CB8AC3E}">
        <p14:creationId xmlns:p14="http://schemas.microsoft.com/office/powerpoint/2010/main" val="38561847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Legal disclaimer</a:t>
            </a:r>
            <a:endParaRPr lang="en-GB" dirty="0"/>
          </a:p>
        </p:txBody>
      </p:sp>
      <p:sp>
        <p:nvSpPr>
          <p:cNvPr id="3" name="Content Placeholder 2"/>
          <p:cNvSpPr>
            <a:spLocks noGrp="1"/>
          </p:cNvSpPr>
          <p:nvPr>
            <p:ph idx="1"/>
          </p:nvPr>
        </p:nvSpPr>
        <p:spPr>
          <a:xfrm>
            <a:off x="457200" y="1109525"/>
            <a:ext cx="8229600" cy="4525963"/>
          </a:xfrm>
        </p:spPr>
        <p:txBody>
          <a:bodyPr>
            <a:normAutofit/>
          </a:bodyPr>
          <a:lstStyle/>
          <a:p>
            <a:endParaRPr lang="en-GB" sz="1900" dirty="0"/>
          </a:p>
          <a:p>
            <a:endParaRPr lang="en-GB" sz="1900" dirty="0"/>
          </a:p>
          <a:p>
            <a:endParaRPr lang="en-GB" sz="1900" dirty="0"/>
          </a:p>
          <a:p>
            <a:pPr marL="0" indent="0">
              <a:buNone/>
            </a:pPr>
            <a:endParaRPr lang="en-GB" sz="1900" dirty="0"/>
          </a:p>
        </p:txBody>
      </p:sp>
      <p:sp>
        <p:nvSpPr>
          <p:cNvPr id="10" name="Content Placeholder 2"/>
          <p:cNvSpPr txBox="1">
            <a:spLocks/>
          </p:cNvSpPr>
          <p:nvPr/>
        </p:nvSpPr>
        <p:spPr>
          <a:xfrm>
            <a:off x="457199" y="1233419"/>
            <a:ext cx="8406581" cy="4754426"/>
          </a:xfrm>
          <a:prstGeom prst="rect">
            <a:avLst/>
          </a:prstGeom>
        </p:spPr>
        <p:txBody>
          <a:bodyPr vert="horz" lIns="91440" tIns="45720" rIns="91440" bIns="45720" rtlCol="0">
            <a:normAutofit fontScale="92500"/>
          </a:bodyPr>
          <a:lstStyle>
            <a:lvl1pPr marL="342900" indent="-342900" algn="l" defTabSz="457200" rtl="0" eaLnBrk="1" latinLnBrk="0" hangingPunct="1">
              <a:spcBef>
                <a:spcPct val="20000"/>
              </a:spcBef>
              <a:buFont typeface="Arial"/>
              <a:buChar char="•"/>
              <a:defRPr sz="1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ts val="2100"/>
              </a:lnSpc>
              <a:spcBef>
                <a:spcPts val="1800"/>
              </a:spcBef>
              <a:buNone/>
            </a:pPr>
            <a:r>
              <a:rPr lang="en-US" sz="2200" dirty="0"/>
              <a:t>This presentation is intended solely for educational purposes and presents information of a general </a:t>
            </a:r>
            <a:r>
              <a:rPr lang="en-US" sz="2200" dirty="0" smtClean="0"/>
              <a:t>nature. The </a:t>
            </a:r>
            <a:r>
              <a:rPr lang="en-US" sz="2200" dirty="0"/>
              <a:t>information contained in the presentation </a:t>
            </a:r>
            <a:r>
              <a:rPr lang="en-US" sz="2200" dirty="0" smtClean="0"/>
              <a:t>should </a:t>
            </a:r>
            <a:r>
              <a:rPr lang="en-US" sz="2200" dirty="0"/>
              <a:t>not be construed as advice on an individual situation or company and persons should consult qualified professionals before taking specific actions. </a:t>
            </a:r>
            <a:r>
              <a:rPr lang="en-US" sz="2200" dirty="0" smtClean="0"/>
              <a:t>Neither the authors, nor the authors’ employer have certified the information contained in this presentation or guarantee the accuracy and completeness of such information. The use of the contents of this presentation is voluntary and should not be relied upon unless an independent review of its accuracy and completeness has been performed. Neither the authors not the authors’ employer owe any duty of care to any attendant of this presentation and each expressly disclaims any responsibility for any judgments or conclusions which may result therefrom. Neither the authors, nor the authors’ employer shall have any responsibility or liability to any person or entity with respect to damages alleged to have been caused directly or indirectly by the contents of this presentation</a:t>
            </a:r>
          </a:p>
          <a:p>
            <a:pPr marL="0" indent="0">
              <a:buNone/>
            </a:pPr>
            <a:endParaRPr lang="en-US" sz="2000" dirty="0"/>
          </a:p>
          <a:p>
            <a:pPr lvl="0"/>
            <a:endParaRPr lang="en-GB" sz="2000" dirty="0"/>
          </a:p>
        </p:txBody>
      </p:sp>
    </p:spTree>
    <p:extLst>
      <p:ext uri="{BB962C8B-B14F-4D97-AF65-F5344CB8AC3E}">
        <p14:creationId xmlns:p14="http://schemas.microsoft.com/office/powerpoint/2010/main" val="30036340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 (1)</a:t>
            </a:r>
            <a:endParaRPr lang="en-GB" dirty="0"/>
          </a:p>
        </p:txBody>
      </p:sp>
      <p:sp>
        <p:nvSpPr>
          <p:cNvPr id="3" name="Content Placeholder 2"/>
          <p:cNvSpPr>
            <a:spLocks noGrp="1"/>
          </p:cNvSpPr>
          <p:nvPr>
            <p:ph idx="1"/>
          </p:nvPr>
        </p:nvSpPr>
        <p:spPr>
          <a:xfrm>
            <a:off x="457200" y="1305232"/>
            <a:ext cx="8229600" cy="4525963"/>
          </a:xfrm>
        </p:spPr>
        <p:txBody>
          <a:bodyPr>
            <a:normAutofit/>
          </a:bodyPr>
          <a:lstStyle/>
          <a:p>
            <a:r>
              <a:rPr lang="en-US" sz="2000" dirty="0" smtClean="0"/>
              <a:t>Focus on valuing </a:t>
            </a:r>
            <a:r>
              <a:rPr lang="en-US" sz="2000" dirty="0"/>
              <a:t>i</a:t>
            </a:r>
            <a:r>
              <a:rPr lang="en-US" sz="2000" dirty="0" smtClean="0"/>
              <a:t>nsurance companies under Solvency II (e.g. for M&amp;A)</a:t>
            </a:r>
          </a:p>
          <a:p>
            <a:r>
              <a:rPr lang="en-US" sz="2000" dirty="0" smtClean="0"/>
              <a:t>Investors often interested in shareholder “cash-flows”, i.e. expected real world distributable profits</a:t>
            </a:r>
          </a:p>
          <a:p>
            <a:r>
              <a:rPr lang="en-US" sz="2000" dirty="0"/>
              <a:t>Traditionally this </a:t>
            </a:r>
            <a:r>
              <a:rPr lang="en-US" sz="2000" dirty="0" smtClean="0"/>
              <a:t>meant projection of statutory profits with “Solvency I” capital locked in for life (like TEV); discounted cash-flow models often used for non-life</a:t>
            </a:r>
          </a:p>
          <a:p>
            <a:r>
              <a:rPr lang="en-US" sz="2000" dirty="0"/>
              <a:t>Although we recognize there can be other constraints on dividend paying capacity, we believe the most </a:t>
            </a:r>
            <a:r>
              <a:rPr lang="en-US" sz="2000" dirty="0" smtClean="0"/>
              <a:t>important drivers, particularly in </a:t>
            </a:r>
            <a:r>
              <a:rPr lang="en-US" sz="2000" dirty="0"/>
              <a:t>the medium to long term, of distributable profits will be:</a:t>
            </a:r>
          </a:p>
          <a:p>
            <a:pPr lvl="1"/>
            <a:r>
              <a:rPr lang="en-US" sz="2000" dirty="0"/>
              <a:t>Required </a:t>
            </a:r>
            <a:r>
              <a:rPr lang="en-US" sz="2000" dirty="0" smtClean="0"/>
              <a:t>level of Solvency II capital</a:t>
            </a:r>
          </a:p>
          <a:p>
            <a:pPr lvl="1"/>
            <a:r>
              <a:rPr lang="en-US" sz="2000" dirty="0" smtClean="0"/>
              <a:t>Own Funds available and eligible to cover it</a:t>
            </a:r>
            <a:endParaRPr lang="en-GB" sz="2000" dirty="0"/>
          </a:p>
        </p:txBody>
      </p:sp>
    </p:spTree>
    <p:extLst>
      <p:ext uri="{BB962C8B-B14F-4D97-AF65-F5344CB8AC3E}">
        <p14:creationId xmlns:p14="http://schemas.microsoft.com/office/powerpoint/2010/main" val="313231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 (2)</a:t>
            </a:r>
            <a:endParaRPr lang="en-GB" dirty="0"/>
          </a:p>
        </p:txBody>
      </p:sp>
      <p:sp>
        <p:nvSpPr>
          <p:cNvPr id="3" name="Content Placeholder 2"/>
          <p:cNvSpPr>
            <a:spLocks noGrp="1"/>
          </p:cNvSpPr>
          <p:nvPr>
            <p:ph idx="1"/>
          </p:nvPr>
        </p:nvSpPr>
        <p:spPr>
          <a:xfrm>
            <a:off x="457200" y="1299650"/>
            <a:ext cx="8229600" cy="4525963"/>
          </a:xfrm>
        </p:spPr>
        <p:txBody>
          <a:bodyPr>
            <a:normAutofit/>
          </a:bodyPr>
          <a:lstStyle/>
          <a:p>
            <a:r>
              <a:rPr lang="en-US" sz="2000" dirty="0" smtClean="0"/>
              <a:t>Aim is to calculate NPV (future expected distributable profits) @ investor’s required rate of return</a:t>
            </a:r>
          </a:p>
          <a:p>
            <a:r>
              <a:rPr lang="en-US" sz="2000" dirty="0" smtClean="0"/>
              <a:t>In </a:t>
            </a:r>
            <a:r>
              <a:rPr lang="en-US" sz="2000" dirty="0"/>
              <a:t>practice it is sometimes challenging </a:t>
            </a:r>
            <a:r>
              <a:rPr lang="en-US" sz="2000" dirty="0" smtClean="0"/>
              <a:t>to get long term projected Solvency II balance sheet and capital requirements (particularly in M&amp;As). </a:t>
            </a:r>
          </a:p>
          <a:p>
            <a:r>
              <a:rPr lang="en-US" sz="2000" dirty="0" smtClean="0"/>
              <a:t>Our method aims to decompose the value into different components, more easily valued based on likely available information from Solvency II reporting</a:t>
            </a:r>
          </a:p>
          <a:p>
            <a:r>
              <a:rPr lang="en-US" sz="2000" dirty="0" smtClean="0"/>
              <a:t>Decomposition useful in understanding value of certain activities, e.g. new business sales, asset management</a:t>
            </a:r>
          </a:p>
          <a:p>
            <a:r>
              <a:rPr lang="en-US" sz="2000" dirty="0" smtClean="0"/>
              <a:t>Equally applicable to life, non-life and health.</a:t>
            </a:r>
            <a:endParaRPr lang="en-GB" sz="2000" dirty="0"/>
          </a:p>
        </p:txBody>
      </p:sp>
    </p:spTree>
    <p:extLst>
      <p:ext uri="{BB962C8B-B14F-4D97-AF65-F5344CB8AC3E}">
        <p14:creationId xmlns:p14="http://schemas.microsoft.com/office/powerpoint/2010/main" val="33244546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Development of S</a:t>
            </a:r>
            <a:r>
              <a:rPr lang="en-US" sz="2400" dirty="0" smtClean="0"/>
              <a:t>2</a:t>
            </a:r>
            <a:r>
              <a:rPr lang="en-US" dirty="0" smtClean="0"/>
              <a:t>AV</a:t>
            </a:r>
            <a:endParaRPr lang="en-GB" dirty="0"/>
          </a:p>
        </p:txBody>
      </p:sp>
    </p:spTree>
    <p:extLst>
      <p:ext uri="{BB962C8B-B14F-4D97-AF65-F5344CB8AC3E}">
        <p14:creationId xmlns:p14="http://schemas.microsoft.com/office/powerpoint/2010/main" val="21312124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Base formula</a:t>
            </a:r>
            <a:endParaRPr lang="en-GB" dirty="0"/>
          </a:p>
        </p:txBody>
      </p:sp>
      <p:sp>
        <p:nvSpPr>
          <p:cNvPr id="3" name="Content Placeholder 2"/>
          <p:cNvSpPr>
            <a:spLocks noGrp="1"/>
          </p:cNvSpPr>
          <p:nvPr>
            <p:ph idx="1"/>
          </p:nvPr>
        </p:nvSpPr>
        <p:spPr>
          <a:xfrm>
            <a:off x="457200" y="1414324"/>
            <a:ext cx="8382000" cy="4525963"/>
          </a:xfrm>
        </p:spPr>
        <p:txBody>
          <a:bodyPr>
            <a:normAutofit/>
          </a:bodyPr>
          <a:lstStyle/>
          <a:p>
            <a:r>
              <a:rPr lang="en-US" sz="2000" dirty="0" smtClean="0"/>
              <a:t>Assume:</a:t>
            </a:r>
          </a:p>
          <a:p>
            <a:pPr lvl="1"/>
            <a:r>
              <a:rPr lang="en-US" sz="2000" dirty="0" smtClean="0"/>
              <a:t>No </a:t>
            </a:r>
            <a:r>
              <a:rPr lang="en-US" sz="2000" dirty="0" err="1" smtClean="0"/>
              <a:t>hedgeable</a:t>
            </a:r>
            <a:r>
              <a:rPr lang="en-US" sz="2000" dirty="0" smtClean="0"/>
              <a:t> risks taken (and projected SCR same as that backing risk margin)</a:t>
            </a:r>
          </a:p>
          <a:p>
            <a:pPr lvl="1"/>
            <a:r>
              <a:rPr lang="en-US" sz="2000" dirty="0" smtClean="0"/>
              <a:t>No future new business</a:t>
            </a:r>
          </a:p>
          <a:p>
            <a:pPr lvl="1"/>
            <a:r>
              <a:rPr lang="en-US" sz="2000" dirty="0" smtClean="0"/>
              <a:t>Required capital = 100% of SCR</a:t>
            </a:r>
          </a:p>
          <a:p>
            <a:pPr lvl="1"/>
            <a:r>
              <a:rPr lang="en-US" sz="2000" dirty="0" smtClean="0"/>
              <a:t>Tax rate zero</a:t>
            </a:r>
          </a:p>
          <a:p>
            <a:pPr lvl="1"/>
            <a:r>
              <a:rPr lang="en-US" sz="2000" dirty="0" smtClean="0"/>
              <a:t>Assets earn risk-free</a:t>
            </a:r>
          </a:p>
          <a:p>
            <a:pPr lvl="1"/>
            <a:r>
              <a:rPr lang="en-US" sz="2000" dirty="0"/>
              <a:t>Eligibility rules </a:t>
            </a:r>
            <a:r>
              <a:rPr lang="en-US" sz="2000" dirty="0" smtClean="0"/>
              <a:t>reflect economic value of Own Fund items</a:t>
            </a:r>
          </a:p>
          <a:p>
            <a:pPr marL="457200" lvl="1" indent="0">
              <a:buNone/>
            </a:pPr>
            <a:r>
              <a:rPr lang="en-US" sz="2000" dirty="0"/>
              <a:t>t</a:t>
            </a:r>
            <a:r>
              <a:rPr lang="en-US" sz="2000" dirty="0" smtClean="0"/>
              <a:t>hen……</a:t>
            </a:r>
          </a:p>
          <a:p>
            <a:pPr marL="457200" lvl="1" indent="0">
              <a:buNone/>
            </a:pPr>
            <a:endParaRPr lang="en-US" sz="2000" b="1" dirty="0" smtClean="0">
              <a:solidFill>
                <a:srgbClr val="FF0000"/>
              </a:solidFill>
            </a:endParaRPr>
          </a:p>
          <a:p>
            <a:pPr marL="457200" lvl="1" indent="0">
              <a:buNone/>
            </a:pPr>
            <a:r>
              <a:rPr lang="en-US" sz="2000" b="1" dirty="0" smtClean="0">
                <a:solidFill>
                  <a:srgbClr val="FF0000"/>
                </a:solidFill>
              </a:rPr>
              <a:t>S</a:t>
            </a:r>
            <a:r>
              <a:rPr lang="en-US" b="1" dirty="0" smtClean="0">
                <a:solidFill>
                  <a:srgbClr val="FF0000"/>
                </a:solidFill>
              </a:rPr>
              <a:t>2</a:t>
            </a:r>
            <a:r>
              <a:rPr lang="en-US" sz="2000" b="1" dirty="0" smtClean="0">
                <a:solidFill>
                  <a:srgbClr val="FF0000"/>
                </a:solidFill>
              </a:rPr>
              <a:t>AV = NPV(distributable profits) = OF + RM – (COC</a:t>
            </a:r>
            <a:r>
              <a:rPr lang="en-US" sz="2000" b="1" baseline="-25000" dirty="0" smtClean="0">
                <a:solidFill>
                  <a:srgbClr val="FF0000"/>
                </a:solidFill>
              </a:rPr>
              <a:t>SCR</a:t>
            </a:r>
            <a:r>
              <a:rPr lang="en-US" sz="2000" b="1" dirty="0" smtClean="0">
                <a:solidFill>
                  <a:srgbClr val="FF0000"/>
                </a:solidFill>
              </a:rPr>
              <a:t>+COC</a:t>
            </a:r>
            <a:r>
              <a:rPr lang="en-US" sz="2000" b="1" baseline="-25000" dirty="0" smtClean="0">
                <a:solidFill>
                  <a:srgbClr val="FF0000"/>
                </a:solidFill>
              </a:rPr>
              <a:t>RM</a:t>
            </a:r>
            <a:r>
              <a:rPr lang="en-US" sz="2000" b="1" dirty="0" smtClean="0">
                <a:solidFill>
                  <a:srgbClr val="FF0000"/>
                </a:solidFill>
              </a:rPr>
              <a:t>)</a:t>
            </a:r>
            <a:endParaRPr lang="en-US" sz="2000" b="1" baseline="-25000" dirty="0">
              <a:solidFill>
                <a:srgbClr val="FF0000"/>
              </a:solidFill>
            </a:endParaRPr>
          </a:p>
        </p:txBody>
      </p:sp>
    </p:spTree>
    <p:extLst>
      <p:ext uri="{BB962C8B-B14F-4D97-AF65-F5344CB8AC3E}">
        <p14:creationId xmlns:p14="http://schemas.microsoft.com/office/powerpoint/2010/main" val="20242430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SIAS">
      <a:dk1>
        <a:srgbClr val="055078"/>
      </a:dk1>
      <a:lt1>
        <a:srgbClr val="FFFFFF"/>
      </a:lt1>
      <a:dk2>
        <a:srgbClr val="495960"/>
      </a:dk2>
      <a:lt2>
        <a:srgbClr val="C8D2D8"/>
      </a:lt2>
      <a:accent1>
        <a:srgbClr val="5AC3F0"/>
      </a:accent1>
      <a:accent2>
        <a:srgbClr val="055078"/>
      </a:accent2>
      <a:accent3>
        <a:srgbClr val="41BE5F"/>
      </a:accent3>
      <a:accent4>
        <a:srgbClr val="C3D769"/>
      </a:accent4>
      <a:accent5>
        <a:srgbClr val="85CCDB"/>
      </a:accent5>
      <a:accent6>
        <a:srgbClr val="FFFFFF"/>
      </a:accent6>
      <a:hlink>
        <a:srgbClr val="5AA0F0"/>
      </a:hlink>
      <a:folHlink>
        <a:srgbClr val="07558C"/>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Ion</Template>
  <TotalTime>1509</TotalTime>
  <Words>3231</Words>
  <Application>Microsoft Office PowerPoint</Application>
  <PresentationFormat>On-screen Show (4:3)</PresentationFormat>
  <Paragraphs>414</Paragraphs>
  <Slides>58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58</vt:i4>
      </vt:variant>
    </vt:vector>
  </HeadingPairs>
  <TitlesOfParts>
    <vt:vector size="63" baseType="lpstr">
      <vt:lpstr>Arial</vt:lpstr>
      <vt:lpstr>Calibri</vt:lpstr>
      <vt:lpstr>Cambria Math</vt:lpstr>
      <vt:lpstr>Symbol</vt:lpstr>
      <vt:lpstr>Office Theme</vt:lpstr>
      <vt:lpstr>Solvency II Appraisal Value (“S2AV”)</vt:lpstr>
      <vt:lpstr>Disclaimer</vt:lpstr>
      <vt:lpstr>Agenda</vt:lpstr>
      <vt:lpstr>Introduction</vt:lpstr>
      <vt:lpstr>PowerPoint Presentation</vt:lpstr>
      <vt:lpstr>Introduction (1)</vt:lpstr>
      <vt:lpstr>Introduction (2)</vt:lpstr>
      <vt:lpstr>Development of S2AV</vt:lpstr>
      <vt:lpstr>Base formula</vt:lpstr>
      <vt:lpstr>Base formula (2)</vt:lpstr>
      <vt:lpstr>Base formula (3)</vt:lpstr>
      <vt:lpstr>Base formula (4)</vt:lpstr>
      <vt:lpstr>Base formula – proof</vt:lpstr>
      <vt:lpstr>Base formula – proof (2)</vt:lpstr>
      <vt:lpstr>Base formula – proof (3)</vt:lpstr>
      <vt:lpstr>Tax, target capital, shareholders’ required return</vt:lpstr>
      <vt:lpstr>Hedgeable risks</vt:lpstr>
      <vt:lpstr>Hedgeable risks (2)</vt:lpstr>
      <vt:lpstr>PowerPoint Presentation</vt:lpstr>
      <vt:lpstr>Participating business</vt:lpstr>
      <vt:lpstr>Example</vt:lpstr>
      <vt:lpstr>Example (2)</vt:lpstr>
      <vt:lpstr>Comparison with other valuation methods</vt:lpstr>
      <vt:lpstr>PowerPoint Presentation</vt:lpstr>
      <vt:lpstr>Comparison with other valuation methods</vt:lpstr>
      <vt:lpstr>Comparison with other valuation methods</vt:lpstr>
      <vt:lpstr>Further considerations</vt:lpstr>
      <vt:lpstr>PowerPoint Presentation</vt:lpstr>
      <vt:lpstr>Further considerations</vt:lpstr>
      <vt:lpstr>Further considerations (2)</vt:lpstr>
      <vt:lpstr>S2AV in real-life M&amp;A</vt:lpstr>
      <vt:lpstr>S2AV in real-life M&amp;A (2)</vt:lpstr>
      <vt:lpstr>S2AV in real-life M&amp;A (3)</vt:lpstr>
      <vt:lpstr>S2AV in real-life M&amp;A (4) – miscellaneous issues</vt:lpstr>
      <vt:lpstr>New business value and profitability</vt:lpstr>
      <vt:lpstr>PowerPoint Presentation</vt:lpstr>
      <vt:lpstr>Introduction to S2NBV</vt:lpstr>
      <vt:lpstr>Introduction to S2NBV (2)</vt:lpstr>
      <vt:lpstr>Introduction to S2NBV (3)</vt:lpstr>
      <vt:lpstr>Product design and risk management </vt:lpstr>
      <vt:lpstr>Life Par example</vt:lpstr>
      <vt:lpstr>Life Par example (2)</vt:lpstr>
      <vt:lpstr>Life Par example (3)</vt:lpstr>
      <vt:lpstr>Life Par example (4) – marginal basis for capital</vt:lpstr>
      <vt:lpstr>Life Par example (5) – marginal basis for capital</vt:lpstr>
      <vt:lpstr>Life Par example (6) – marginal basis for capital</vt:lpstr>
      <vt:lpstr>Life Par example (7) – marginal basis, further aspects</vt:lpstr>
      <vt:lpstr>Non-life example</vt:lpstr>
      <vt:lpstr>Non-life example (2)</vt:lpstr>
      <vt:lpstr>Non-life example (3)</vt:lpstr>
      <vt:lpstr>Non-life example (4) – impact of investing in equities</vt:lpstr>
      <vt:lpstr>Other considerations</vt:lpstr>
      <vt:lpstr>Conclusions</vt:lpstr>
      <vt:lpstr> </vt:lpstr>
      <vt:lpstr>Conclusions / Recap</vt:lpstr>
      <vt:lpstr>Conclusions / Recap (2)</vt:lpstr>
      <vt:lpstr>Thank you Any questions?</vt:lpstr>
      <vt:lpstr>Legal disclaimer</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Mac Pro 1</dc:creator>
  <cp:lastModifiedBy>Jeremy Kent</cp:lastModifiedBy>
  <cp:revision>279</cp:revision>
  <cp:lastPrinted>2018-02-26T10:18:11Z</cp:lastPrinted>
  <dcterms:created xsi:type="dcterms:W3CDTF">2012-11-12T13:56:22Z</dcterms:created>
  <dcterms:modified xsi:type="dcterms:W3CDTF">2018-03-01T12:21:35Z</dcterms:modified>
</cp:coreProperties>
</file>