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73" r:id="rId3"/>
    <p:sldId id="286" r:id="rId4"/>
    <p:sldId id="265" r:id="rId5"/>
    <p:sldId id="274" r:id="rId6"/>
    <p:sldId id="275" r:id="rId7"/>
    <p:sldId id="276" r:id="rId8"/>
    <p:sldId id="277" r:id="rId9"/>
    <p:sldId id="278" r:id="rId10"/>
    <p:sldId id="266" r:id="rId11"/>
    <p:sldId id="268" r:id="rId12"/>
    <p:sldId id="280" r:id="rId13"/>
    <p:sldId id="28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accent1">
                  <a:lumMod val="50000"/>
                </a:schemeClr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Count 1</c:v>
                </c:pt>
                <c:pt idx="1">
                  <c:v>Count 2</c:v>
                </c:pt>
                <c:pt idx="2">
                  <c:v>Count 3</c:v>
                </c:pt>
                <c:pt idx="3">
                  <c:v>Count 4</c:v>
                </c:pt>
                <c:pt idx="4">
                  <c:v>Count 5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3783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02-4C8F-9D13-5B4D908C9D7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noFill/>
            </a:ln>
            <a:effectLst>
              <a:outerShdw blurRad="50800" dist="50800" dir="5400000" algn="ctr" rotWithShape="0">
                <a:srgbClr val="FF0000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Count 1</c:v>
                </c:pt>
                <c:pt idx="1">
                  <c:v>Count 2</c:v>
                </c:pt>
                <c:pt idx="2">
                  <c:v>Count 3</c:v>
                </c:pt>
                <c:pt idx="3">
                  <c:v>Count 4</c:v>
                </c:pt>
                <c:pt idx="4">
                  <c:v>Count 5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2343</c:v>
                </c:pt>
                <c:pt idx="1">
                  <c:v>2424</c:v>
                </c:pt>
                <c:pt idx="2">
                  <c:v>2541</c:v>
                </c:pt>
                <c:pt idx="3">
                  <c:v>2855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02-4C8F-9D13-5B4D908C9D7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SNP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accent3">
                  <a:lumMod val="60000"/>
                  <a:lumOff val="40000"/>
                </a:schemeClr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Count 1</c:v>
                </c:pt>
                <c:pt idx="1">
                  <c:v>Count 2</c:v>
                </c:pt>
                <c:pt idx="2">
                  <c:v>Count 3</c:v>
                </c:pt>
                <c:pt idx="3">
                  <c:v>Count 4</c:v>
                </c:pt>
                <c:pt idx="4">
                  <c:v>Count 5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2359</c:v>
                </c:pt>
                <c:pt idx="1">
                  <c:v>2387</c:v>
                </c:pt>
                <c:pt idx="2">
                  <c:v>2610</c:v>
                </c:pt>
                <c:pt idx="3">
                  <c:v>2712</c:v>
                </c:pt>
                <c:pt idx="4">
                  <c:v>2714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02-4C8F-9D13-5B4D908C9D7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C2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accent1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Count 1</c:v>
                </c:pt>
                <c:pt idx="1">
                  <c:v>Count 2</c:v>
                </c:pt>
                <c:pt idx="2">
                  <c:v>Count 3</c:v>
                </c:pt>
                <c:pt idx="3">
                  <c:v>Count 4</c:v>
                </c:pt>
                <c:pt idx="4">
                  <c:v>Count 5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1879</c:v>
                </c:pt>
                <c:pt idx="1">
                  <c:v>2580</c:v>
                </c:pt>
                <c:pt idx="2">
                  <c:v>2602</c:v>
                </c:pt>
                <c:pt idx="3">
                  <c:v>2724</c:v>
                </c:pt>
                <c:pt idx="4">
                  <c:v>2727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D02-4C8F-9D13-5B4D908C9D7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Lib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accent4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Count 1</c:v>
                </c:pt>
                <c:pt idx="1">
                  <c:v>Count 2</c:v>
                </c:pt>
                <c:pt idx="2">
                  <c:v>Count 3</c:v>
                </c:pt>
                <c:pt idx="3">
                  <c:v>Count 4</c:v>
                </c:pt>
                <c:pt idx="4">
                  <c:v>Count 5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528</c:v>
                </c:pt>
                <c:pt idx="1">
                  <c:v>584</c:v>
                </c:pt>
                <c:pt idx="2">
                  <c:v>680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02-4C8F-9D13-5B4D908C9D73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accent2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Count 1</c:v>
                </c:pt>
                <c:pt idx="1">
                  <c:v>Count 2</c:v>
                </c:pt>
                <c:pt idx="2">
                  <c:v>Count 3</c:v>
                </c:pt>
                <c:pt idx="3">
                  <c:v>Count 4</c:v>
                </c:pt>
                <c:pt idx="4">
                  <c:v>Count 5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487</c:v>
                </c:pt>
                <c:pt idx="1">
                  <c:v>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D02-4C8F-9D13-5B4D908C9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52584560"/>
        <c:axId val="352584952"/>
      </c:barChart>
      <c:catAx>
        <c:axId val="35258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584952"/>
        <c:crosses val="autoZero"/>
        <c:auto val="1"/>
        <c:lblAlgn val="ctr"/>
        <c:lblOffset val="100"/>
        <c:noMultiLvlLbl val="0"/>
      </c:catAx>
      <c:valAx>
        <c:axId val="352584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5258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2/13/2018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2/13/2018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2/13/2018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Applying Actuarial Thinking to Public Sector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Phil Doggart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13" y="5234502"/>
            <a:ext cx="18954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Aftermath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Conservative win on popular vote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SNP win on seats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Minority SNP/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coalition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Every vote counts</a:t>
            </a:r>
          </a:p>
        </p:txBody>
      </p:sp>
      <p:graphicFrame>
        <p:nvGraphicFramePr>
          <p:cNvPr id="9" name="Content Placeholder 8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4044230"/>
              </p:ext>
            </p:extLst>
          </p:nvPr>
        </p:nvGraphicFramePr>
        <p:xfrm>
          <a:off x="6278563" y="1673225"/>
          <a:ext cx="3048000" cy="30556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700025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 Dem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4549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General Election 2016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 timing with 20% lead in the polls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Campaign duration – too long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Manifesto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change the policies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define the leader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policies changes the leader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Prime Minister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have a leadership election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run a Presidential campaign with a non-Presidential leader</a:t>
            </a:r>
          </a:p>
        </p:txBody>
      </p:sp>
    </p:spTree>
    <p:extLst>
      <p:ext uri="{BB962C8B-B14F-4D97-AF65-F5344CB8AC3E}">
        <p14:creationId xmlns:p14="http://schemas.microsoft.com/office/powerpoint/2010/main" val="85531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Role of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Councillor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Constituency Work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 with the people who elected you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an eye on local issues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in the paper works wonders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local papers for columns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contacts with influential journalists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Committee and Chamber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there!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papers!</a:t>
            </a:r>
          </a:p>
        </p:txBody>
      </p:sp>
    </p:spTree>
    <p:extLst>
      <p:ext uri="{BB962C8B-B14F-4D97-AF65-F5344CB8AC3E}">
        <p14:creationId xmlns:p14="http://schemas.microsoft.com/office/powerpoint/2010/main" val="117132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and Chamber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Chamber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the pointed question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 relevant motions and amendments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the politics to the Chamber – creates impression with fellow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councillors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and Chamber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papers</a:t>
            </a:r>
          </a:p>
          <a:p>
            <a:pPr lvl="1"/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data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data match the conclusions of the paper?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overlooked and what is overplayed?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paper consistent with Council policy?</a:t>
            </a:r>
          </a:p>
          <a:p>
            <a:pPr lvl="1"/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3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and Chamber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Committees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Lothian Valuation Joint Board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Policy and Strategy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Governance, Risk and Best Value (alternate member)</a:t>
            </a:r>
          </a:p>
          <a:p>
            <a:pPr marL="261938" lvl="1"/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Working Groups</a:t>
            </a:r>
          </a:p>
          <a:p>
            <a:pPr marL="581978" lvl="2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Welfare Reform Working Group</a:t>
            </a:r>
          </a:p>
          <a:p>
            <a:pPr marL="581978" lvl="2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Redford Barracks Working Group</a:t>
            </a:r>
          </a:p>
          <a:p>
            <a:pPr lvl="1"/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6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can actuaries offer?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 thinking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Analytical skills</a:t>
            </a:r>
          </a:p>
          <a:p>
            <a:pPr marL="261938"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questioning</a:t>
            </a:r>
          </a:p>
          <a:p>
            <a:pPr marL="261938"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skills</a:t>
            </a:r>
          </a:p>
          <a:p>
            <a:pPr marL="261938"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 marL="581978" lvl="2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politics</a:t>
            </a:r>
          </a:p>
          <a:p>
            <a:pPr marL="581978" lvl="2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committees</a:t>
            </a:r>
          </a:p>
          <a:p>
            <a:pPr marL="581978" lvl="2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positions – housing, education,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1978" lvl="2"/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lvl="1"/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spcBef>
                <a:spcPts val="600"/>
              </a:spcBef>
              <a:buNone/>
            </a:pP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views expressed in this presentation are those of the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presenter, Philip Doggart,</a:t>
            </a:r>
            <a:endParaRPr lang="en-IE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200000"/>
              </a:lnSpc>
              <a:spcBef>
                <a:spcPts val="600"/>
              </a:spcBef>
              <a:buNone/>
            </a:pP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necessarily of the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Staple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 Actuarial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Society.</a:t>
            </a:r>
            <a:endParaRPr lang="en-IE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13" y="5234502"/>
            <a:ext cx="18954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8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Campaign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Election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General Election 2016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Role of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Councillor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Campaign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Why get involved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Selection Process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Doorstep</a:t>
            </a:r>
          </a:p>
        </p:txBody>
      </p:sp>
    </p:spTree>
    <p:extLst>
      <p:ext uri="{BB962C8B-B14F-4D97-AF65-F5344CB8AC3E}">
        <p14:creationId xmlns:p14="http://schemas.microsoft.com/office/powerpoint/2010/main" val="230228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Doorstep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Listen to the Concerns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(almost) local – bins, roads, trams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trends – anyone but the SNP (except SNP supporters)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Analysis of the Problems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city-wide or local solutions – yes, no and maybe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Party limitations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Manifesto options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Solutions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Manifesto commitments – trams, schools, healthcare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developments – Council Tax, Indy Ref 2</a:t>
            </a:r>
          </a:p>
        </p:txBody>
      </p:sp>
    </p:spTree>
    <p:extLst>
      <p:ext uri="{BB962C8B-B14F-4D97-AF65-F5344CB8AC3E}">
        <p14:creationId xmlns:p14="http://schemas.microsoft.com/office/powerpoint/2010/main" val="39479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Doorstep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Actuary’s Worst Nightmare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Knock on doors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 strangers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Smile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Street Stalls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Actuary’s Skills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a number of simultaneous problems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on your feet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of solutions</a:t>
            </a:r>
          </a:p>
        </p:txBody>
      </p:sp>
    </p:spTree>
    <p:extLst>
      <p:ext uri="{BB962C8B-B14F-4D97-AF65-F5344CB8AC3E}">
        <p14:creationId xmlns:p14="http://schemas.microsoft.com/office/powerpoint/2010/main" val="294035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Election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Nothing can be done – nonsense!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A-boards at polling stations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appearances at stations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calls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 knock-up</a:t>
            </a:r>
          </a:p>
        </p:txBody>
      </p:sp>
    </p:spTree>
    <p:extLst>
      <p:ext uri="{BB962C8B-B14F-4D97-AF65-F5344CB8AC3E}">
        <p14:creationId xmlns:p14="http://schemas.microsoft.com/office/powerpoint/2010/main" val="329554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Election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Worst day of your life!</a:t>
            </a:r>
          </a:p>
        </p:txBody>
      </p:sp>
    </p:spTree>
    <p:extLst>
      <p:ext uri="{BB962C8B-B14F-4D97-AF65-F5344CB8AC3E}">
        <p14:creationId xmlns:p14="http://schemas.microsoft.com/office/powerpoint/2010/main" val="11399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Results</a:t>
            </a:r>
          </a:p>
        </p:txBody>
      </p:sp>
      <p:graphicFrame>
        <p:nvGraphicFramePr>
          <p:cNvPr id="9" name="Content Placeholder 8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88797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blue border design presentation (widescreen)</Template>
  <TotalTime>0</TotalTime>
  <Words>440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Constantia</vt:lpstr>
      <vt:lpstr>Sheer Blue 16x9</vt:lpstr>
      <vt:lpstr>Applying Actuarial Thinking to Public Sector Politics</vt:lpstr>
      <vt:lpstr>Disclaimer</vt:lpstr>
      <vt:lpstr>Agenda</vt:lpstr>
      <vt:lpstr>The Campaign</vt:lpstr>
      <vt:lpstr>The Doorstep</vt:lpstr>
      <vt:lpstr>The Doorstep</vt:lpstr>
      <vt:lpstr>The Election</vt:lpstr>
      <vt:lpstr>The Election</vt:lpstr>
      <vt:lpstr>The Results</vt:lpstr>
      <vt:lpstr>The Aftermath </vt:lpstr>
      <vt:lpstr>The General Election 2016</vt:lpstr>
      <vt:lpstr>The Role of the Councillor</vt:lpstr>
      <vt:lpstr>Committee and Chamber </vt:lpstr>
      <vt:lpstr>Committee and Chamber </vt:lpstr>
      <vt:lpstr>Committee and Chamber </vt:lpstr>
      <vt:lpstr>What can actuaries offer?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2018-02-13T06:27:00Z</dcterms:created>
  <dcterms:modified xsi:type="dcterms:W3CDTF">2018-02-13T11:02:18Z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TC032134699991</vt:lpwstr>
  </property>
</Properties>
</file>