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5" r:id="rId3"/>
    <p:sldId id="268" r:id="rId4"/>
    <p:sldId id="269" r:id="rId5"/>
    <p:sldId id="296" r:id="rId6"/>
    <p:sldId id="289" r:id="rId7"/>
    <p:sldId id="294" r:id="rId8"/>
    <p:sldId id="273" r:id="rId9"/>
    <p:sldId id="295" r:id="rId10"/>
    <p:sldId id="291" r:id="rId11"/>
    <p:sldId id="274" r:id="rId12"/>
    <p:sldId id="284" r:id="rId13"/>
    <p:sldId id="290" r:id="rId14"/>
    <p:sldId id="288" r:id="rId15"/>
    <p:sldId id="282" r:id="rId16"/>
    <p:sldId id="287" r:id="rId17"/>
    <p:sldId id="258" r:id="rId18"/>
    <p:sldId id="278" r:id="rId19"/>
    <p:sldId id="277" r:id="rId20"/>
    <p:sldId id="267" r:id="rId2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wal, Amerjit (UK - London)" initials="GA(-L" lastIdx="1" clrIdx="0">
    <p:extLst>
      <p:ext uri="{19B8F6BF-5375-455C-9EA6-DF929625EA0E}">
        <p15:presenceInfo xmlns:p15="http://schemas.microsoft.com/office/powerpoint/2012/main" userId="S-1-5-21-83642069-1626958306-390482200-488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F27"/>
    <a:srgbClr val="2D7889"/>
    <a:srgbClr val="147097"/>
    <a:srgbClr val="000000"/>
    <a:srgbClr val="0B5379"/>
    <a:srgbClr val="1C648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12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400" b="1" dirty="0">
                <a:solidFill>
                  <a:schemeClr val="bg2">
                    <a:lumMod val="10000"/>
                  </a:schemeClr>
                </a:solidFill>
              </a:rPr>
              <a:t>Total assets of listed IFRS insurers (in US$ trillions)*</a:t>
            </a:r>
          </a:p>
        </c:rich>
      </c:tx>
      <c:layout>
        <c:manualLayout>
          <c:xMode val="edge"/>
          <c:yMode val="edge"/>
          <c:x val="1.1176181365329755E-2"/>
          <c:y val="3.067767903154036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8863772255871116"/>
          <c:y val="0.23440949580704934"/>
          <c:w val="0.29634080118295048"/>
          <c:h val="0.83501256227474274"/>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3"/>
              <c:layout>
                <c:manualLayout>
                  <c:x val="-8.9361590594095319E-3"/>
                  <c:y val="-0.1110805600587125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Europe - 87 companies</c:v>
                </c:pt>
                <c:pt idx="1">
                  <c:v>Asia Pacific - 156 companies</c:v>
                </c:pt>
                <c:pt idx="2">
                  <c:v>Canada - 10 companies</c:v>
                </c:pt>
                <c:pt idx="3">
                  <c:v>Africa, Middle East and Latin America - 196 companies</c:v>
                </c:pt>
              </c:strCache>
            </c:strRef>
          </c:cat>
          <c:val>
            <c:numRef>
              <c:f>Sheet1!$B$2:$B$5</c:f>
              <c:numCache>
                <c:formatCode>General</c:formatCode>
                <c:ptCount val="4"/>
                <c:pt idx="0">
                  <c:v>8.1999999999999993</c:v>
                </c:pt>
                <c:pt idx="1">
                  <c:v>3.1</c:v>
                </c:pt>
                <c:pt idx="2">
                  <c:v>1.7</c:v>
                </c:pt>
                <c:pt idx="3">
                  <c:v>0.3</c:v>
                </c:pt>
              </c:numCache>
            </c:numRef>
          </c:val>
        </c:ser>
        <c:dLbls>
          <c:showLegendKey val="0"/>
          <c:showVal val="0"/>
          <c:showCatName val="0"/>
          <c:showSerName val="0"/>
          <c:showPercent val="0"/>
          <c:showBubbleSize val="0"/>
          <c:showLeaderLines val="1"/>
        </c:dLbls>
        <c:firstSliceAng val="0"/>
        <c:holeSize val="54"/>
      </c:doughnutChart>
      <c:spPr>
        <a:noFill/>
        <a:ln>
          <a:noFill/>
        </a:ln>
        <a:effectLst/>
      </c:spPr>
    </c:plotArea>
    <c:legend>
      <c:legendPos val="b"/>
      <c:layout>
        <c:manualLayout>
          <c:xMode val="edge"/>
          <c:yMode val="edge"/>
          <c:x val="1.2342965327768093E-2"/>
          <c:y val="0.22862499626257315"/>
          <c:w val="0.5416700309194622"/>
          <c:h val="0.60625020885620673"/>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50000"/>
        </a:schemeClr>
      </a:solid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225F141-8EA2-4AAD-BEA8-6089DB4A7646}" type="datetimeFigureOut">
              <a:rPr lang="en-GB" smtClean="0"/>
              <a:t>07/11/2017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9E4F50D-8C2F-46B3-84D8-92DCCCF66B9E}" type="slidenum">
              <a:rPr lang="en-GB" smtClean="0"/>
              <a:t>‹#›</a:t>
            </a:fld>
            <a:endParaRPr lang="en-GB"/>
          </a:p>
        </p:txBody>
      </p:sp>
    </p:spTree>
    <p:extLst>
      <p:ext uri="{BB962C8B-B14F-4D97-AF65-F5344CB8AC3E}">
        <p14:creationId xmlns:p14="http://schemas.microsoft.com/office/powerpoint/2010/main" val="337003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E4F50D-8C2F-46B3-84D8-92DCCCF66B9E}" type="slidenum">
              <a:rPr lang="en-GB" smtClean="0"/>
              <a:t>1</a:t>
            </a:fld>
            <a:endParaRPr lang="en-GB"/>
          </a:p>
        </p:txBody>
      </p:sp>
    </p:spTree>
    <p:extLst>
      <p:ext uri="{BB962C8B-B14F-4D97-AF65-F5344CB8AC3E}">
        <p14:creationId xmlns:p14="http://schemas.microsoft.com/office/powerpoint/2010/main" val="4177020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341989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302204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12</a:t>
            </a:fld>
            <a:endParaRPr lang="en-GB" dirty="0"/>
          </a:p>
        </p:txBody>
      </p:sp>
    </p:spTree>
    <p:extLst>
      <p:ext uri="{BB962C8B-B14F-4D97-AF65-F5344CB8AC3E}">
        <p14:creationId xmlns:p14="http://schemas.microsoft.com/office/powerpoint/2010/main" val="2837006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202749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E4F50D-8C2F-46B3-84D8-92DCCCF66B9E}" type="slidenum">
              <a:rPr lang="en-GB" smtClean="0"/>
              <a:t>14</a:t>
            </a:fld>
            <a:endParaRPr lang="en-GB"/>
          </a:p>
        </p:txBody>
      </p:sp>
    </p:spTree>
    <p:extLst>
      <p:ext uri="{BB962C8B-B14F-4D97-AF65-F5344CB8AC3E}">
        <p14:creationId xmlns:p14="http://schemas.microsoft.com/office/powerpoint/2010/main" val="1225216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B02F48-74F5-4E58-B897-1BF5A71E3383}" type="slidenum">
              <a:rPr lang="en-GB" smtClean="0"/>
              <a:t>15</a:t>
            </a:fld>
            <a:endParaRPr lang="en-GB"/>
          </a:p>
        </p:txBody>
      </p:sp>
    </p:spTree>
    <p:extLst>
      <p:ext uri="{BB962C8B-B14F-4D97-AF65-F5344CB8AC3E}">
        <p14:creationId xmlns:p14="http://schemas.microsoft.com/office/powerpoint/2010/main" val="210118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a:p>
        </p:txBody>
      </p:sp>
    </p:spTree>
    <p:extLst>
      <p:ext uri="{BB962C8B-B14F-4D97-AF65-F5344CB8AC3E}">
        <p14:creationId xmlns:p14="http://schemas.microsoft.com/office/powerpoint/2010/main" val="719364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E4F50D-8C2F-46B3-84D8-92DCCCF66B9E}" type="slidenum">
              <a:rPr lang="en-GB" smtClean="0"/>
              <a:t>17</a:t>
            </a:fld>
            <a:endParaRPr lang="en-GB"/>
          </a:p>
        </p:txBody>
      </p:sp>
    </p:spTree>
    <p:extLst>
      <p:ext uri="{BB962C8B-B14F-4D97-AF65-F5344CB8AC3E}">
        <p14:creationId xmlns:p14="http://schemas.microsoft.com/office/powerpoint/2010/main" val="1787740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18</a:t>
            </a:fld>
            <a:endParaRPr lang="en-GB"/>
          </a:p>
        </p:txBody>
      </p:sp>
    </p:spTree>
    <p:extLst>
      <p:ext uri="{BB962C8B-B14F-4D97-AF65-F5344CB8AC3E}">
        <p14:creationId xmlns:p14="http://schemas.microsoft.com/office/powerpoint/2010/main" val="717969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19</a:t>
            </a:fld>
            <a:endParaRPr lang="en-GB"/>
          </a:p>
        </p:txBody>
      </p:sp>
    </p:spTree>
    <p:extLst>
      <p:ext uri="{BB962C8B-B14F-4D97-AF65-F5344CB8AC3E}">
        <p14:creationId xmlns:p14="http://schemas.microsoft.com/office/powerpoint/2010/main" val="320088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E4F50D-8C2F-46B3-84D8-92DCCCF66B9E}" type="slidenum">
              <a:rPr lang="en-GB" smtClean="0"/>
              <a:t>2</a:t>
            </a:fld>
            <a:endParaRPr lang="en-GB"/>
          </a:p>
        </p:txBody>
      </p:sp>
    </p:spTree>
    <p:extLst>
      <p:ext uri="{BB962C8B-B14F-4D97-AF65-F5344CB8AC3E}">
        <p14:creationId xmlns:p14="http://schemas.microsoft.com/office/powerpoint/2010/main" val="4084047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20</a:t>
            </a:fld>
            <a:endParaRPr lang="en-GB"/>
          </a:p>
        </p:txBody>
      </p:sp>
    </p:spTree>
    <p:extLst>
      <p:ext uri="{BB962C8B-B14F-4D97-AF65-F5344CB8AC3E}">
        <p14:creationId xmlns:p14="http://schemas.microsoft.com/office/powerpoint/2010/main" val="256333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a:p>
        </p:txBody>
      </p:sp>
    </p:spTree>
    <p:extLst>
      <p:ext uri="{BB962C8B-B14F-4D97-AF65-F5344CB8AC3E}">
        <p14:creationId xmlns:p14="http://schemas.microsoft.com/office/powerpoint/2010/main" val="968531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a:p>
        </p:txBody>
      </p:sp>
    </p:spTree>
    <p:extLst>
      <p:ext uri="{BB962C8B-B14F-4D97-AF65-F5344CB8AC3E}">
        <p14:creationId xmlns:p14="http://schemas.microsoft.com/office/powerpoint/2010/main" val="537579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Measurement model uses a “building block” approach:</a:t>
            </a:r>
          </a:p>
          <a:p>
            <a:r>
              <a:rPr lang="en-GB" dirty="0" smtClean="0"/>
              <a:t>1. Expected present value of future cash flows; and </a:t>
            </a:r>
          </a:p>
          <a:p>
            <a:r>
              <a:rPr lang="en-GB" dirty="0" smtClean="0"/>
              <a:t>2. Risk adjustment</a:t>
            </a:r>
          </a:p>
          <a:p>
            <a:endParaRPr lang="en-GB" sz="1200" dirty="0" smtClean="0">
              <a:latin typeface="Georgia" pitchFamily="18" charset="0"/>
            </a:endParaRPr>
          </a:p>
          <a:p>
            <a:r>
              <a:rPr lang="en-GB" dirty="0" smtClean="0"/>
              <a:t>Measurement is always current</a:t>
            </a:r>
          </a:p>
          <a:p>
            <a:endParaRPr lang="en-GB" dirty="0" smtClean="0"/>
          </a:p>
          <a:p>
            <a:r>
              <a:rPr lang="en-GB" b="1" dirty="0" smtClean="0"/>
              <a:t>Cash flows</a:t>
            </a:r>
          </a:p>
          <a:p>
            <a:endParaRPr lang="en-GB" dirty="0" smtClean="0"/>
          </a:p>
          <a:p>
            <a:r>
              <a:rPr lang="en-GB" dirty="0" smtClean="0"/>
              <a:t>Probability weighting of explicit future cash outflows (less inflows) expected over the fulfilment of the insurance contract, and is updated each reporting period.</a:t>
            </a:r>
            <a:r>
              <a:rPr lang="en-GB" baseline="0" dirty="0" smtClean="0"/>
              <a:t>  </a:t>
            </a:r>
            <a:r>
              <a:rPr lang="en-GB" dirty="0" smtClean="0"/>
              <a:t>Cash flows include premiums, claims, incremental policy admin costs, recoveries, incremental acquisition costs </a:t>
            </a:r>
          </a:p>
          <a:p>
            <a:endParaRPr lang="en-GB" dirty="0" smtClean="0"/>
          </a:p>
          <a:p>
            <a:endParaRPr lang="en-GB" dirty="0" smtClean="0"/>
          </a:p>
          <a:p>
            <a:r>
              <a:rPr lang="en-GB" b="1" dirty="0" smtClean="0"/>
              <a:t>Discount</a:t>
            </a:r>
            <a:r>
              <a:rPr lang="en-GB" b="1" baseline="0" dirty="0" smtClean="0"/>
              <a:t> rate</a:t>
            </a:r>
            <a:endParaRPr lang="en-GB" b="1" dirty="0" smtClean="0"/>
          </a:p>
          <a:p>
            <a:r>
              <a:rPr lang="en-GB" dirty="0" smtClean="0"/>
              <a:t>Discount rate based on characteristics of the insurance liability:</a:t>
            </a:r>
          </a:p>
          <a:p>
            <a:r>
              <a:rPr lang="en-GB" dirty="0" smtClean="0"/>
              <a:t>- Currency</a:t>
            </a:r>
          </a:p>
          <a:p>
            <a:pPr marL="171450" indent="-171450">
              <a:buFontTx/>
              <a:buChar char="-"/>
            </a:pPr>
            <a:r>
              <a:rPr lang="en-GB" dirty="0" smtClean="0"/>
              <a:t>Duration</a:t>
            </a:r>
          </a:p>
          <a:p>
            <a:pPr marL="171450" indent="-171450">
              <a:buFontTx/>
              <a:buChar char="-"/>
            </a:pPr>
            <a:r>
              <a:rPr lang="en-GB" dirty="0" smtClean="0"/>
              <a:t>Liquidity</a:t>
            </a:r>
          </a:p>
          <a:p>
            <a:pPr marL="0" indent="0">
              <a:buFontTx/>
              <a:buNone/>
            </a:pPr>
            <a:endParaRPr lang="en-GB" dirty="0" smtClean="0"/>
          </a:p>
          <a:p>
            <a:pPr marL="0" indent="0">
              <a:buFontTx/>
              <a:buNone/>
            </a:pPr>
            <a:r>
              <a:rPr lang="en-GB" dirty="0" smtClean="0"/>
              <a:t>What</a:t>
            </a:r>
            <a:r>
              <a:rPr lang="en-GB" baseline="0" dirty="0" smtClean="0"/>
              <a:t> does that mean?</a:t>
            </a:r>
            <a:endParaRPr lang="en-GB" dirty="0" smtClean="0"/>
          </a:p>
          <a:p>
            <a:pPr marL="0" indent="0">
              <a:buFontTx/>
              <a:buNone/>
            </a:pPr>
            <a:r>
              <a:rPr lang="en-GB" dirty="0" smtClean="0"/>
              <a:t>• Insurers will need to develop their approach to determining the risk free rate and methodologies to determine the illiquidity premium.</a:t>
            </a:r>
          </a:p>
          <a:p>
            <a:pPr marL="0" indent="0">
              <a:buFontTx/>
              <a:buNone/>
            </a:pPr>
            <a:r>
              <a:rPr lang="en-GB" dirty="0" smtClean="0"/>
              <a:t>• Systems and processes will need to be re-configured to discount insurance contracts based on liability characteristics.</a:t>
            </a:r>
          </a:p>
          <a:p>
            <a:pPr marL="171450" indent="-171450">
              <a:buFontTx/>
              <a:buChar char="-"/>
            </a:pPr>
            <a:endParaRPr lang="en-GB" dirty="0" smtClean="0"/>
          </a:p>
          <a:p>
            <a:pPr marL="0" indent="0">
              <a:buFontTx/>
              <a:buNone/>
            </a:pPr>
            <a:r>
              <a:rPr lang="en-GB" b="1" dirty="0" smtClean="0"/>
              <a:t>Risk</a:t>
            </a:r>
            <a:r>
              <a:rPr lang="en-GB" b="1" baseline="0" dirty="0" smtClean="0"/>
              <a:t> Adjustment</a:t>
            </a:r>
          </a:p>
          <a:p>
            <a:pPr marL="0" indent="0">
              <a:buFontTx/>
              <a:buNone/>
            </a:pPr>
            <a:r>
              <a:rPr lang="en-GB" dirty="0" smtClean="0"/>
              <a:t> Explicitly reported in the financial statements as a component of the insurance contract liability</a:t>
            </a:r>
          </a:p>
          <a:p>
            <a:pPr marL="0" indent="0">
              <a:buFontTx/>
              <a:buNone/>
            </a:pPr>
            <a:r>
              <a:rPr lang="en-GB" dirty="0" smtClean="0"/>
              <a:t>• Defined as: “the maximum amount an insurer would rationally pay to be relieved of the risk that the </a:t>
            </a:r>
          </a:p>
          <a:p>
            <a:pPr marL="0" indent="0">
              <a:buFontTx/>
              <a:buNone/>
            </a:pPr>
            <a:r>
              <a:rPr lang="en-GB" dirty="0" smtClean="0"/>
              <a:t>ultimate fulfilment cash flows exceed those expected ultimate fulfilment cash flows exceed those expected”</a:t>
            </a:r>
          </a:p>
          <a:p>
            <a:pPr marL="171450" indent="-171450">
              <a:buFont typeface="Arial" panose="020B0604020202020204" pitchFamily="34" charset="0"/>
              <a:buChar char="•"/>
            </a:pPr>
            <a:r>
              <a:rPr lang="en-GB" dirty="0" smtClean="0"/>
              <a:t>Methodology for determining risk adjustment not specified – required characteristics are set out</a:t>
            </a:r>
          </a:p>
          <a:p>
            <a:pPr marL="0" indent="0">
              <a:buFontTx/>
              <a:buNone/>
            </a:pPr>
            <a:r>
              <a:rPr lang="en-GB" dirty="0" smtClean="0"/>
              <a:t>• Re-measured at each reporting period.</a:t>
            </a:r>
          </a:p>
          <a:p>
            <a:pPr marL="0" indent="0">
              <a:buFontTx/>
              <a:buNone/>
            </a:pPr>
            <a:endParaRPr lang="en-GB" dirty="0" smtClean="0"/>
          </a:p>
          <a:p>
            <a:pPr marL="0" indent="0">
              <a:buFontTx/>
              <a:buNone/>
            </a:pPr>
            <a:r>
              <a:rPr lang="en-GB" dirty="0" smtClean="0"/>
              <a:t>What does that mean?</a:t>
            </a:r>
          </a:p>
          <a:p>
            <a:pPr marL="0" indent="0">
              <a:buFontTx/>
              <a:buNone/>
            </a:pPr>
            <a:r>
              <a:rPr lang="en-GB" dirty="0" smtClean="0"/>
              <a:t>• The inclusion of an explicit risk adjustment is a substantial change from most current The inclusion of an explicit risk adjustment is a substantial change from most current </a:t>
            </a:r>
          </a:p>
          <a:p>
            <a:pPr marL="0" indent="0">
              <a:buFontTx/>
              <a:buNone/>
            </a:pPr>
            <a:r>
              <a:rPr lang="en-GB" dirty="0" smtClean="0"/>
              <a:t>accounting models for insurance contracts where margins are implicit.</a:t>
            </a:r>
          </a:p>
          <a:p>
            <a:pPr marL="0" indent="0">
              <a:buFontTx/>
              <a:buNone/>
            </a:pPr>
            <a:r>
              <a:rPr lang="en-GB" dirty="0" smtClean="0"/>
              <a:t>• Calculating probability distributions or stochastic models for insurance liabilities at the portfolio level and developing adequate support for assumptions will require robust and </a:t>
            </a:r>
          </a:p>
          <a:p>
            <a:pPr marL="0" indent="0">
              <a:buFontTx/>
              <a:buNone/>
            </a:pPr>
            <a:r>
              <a:rPr lang="en-GB" dirty="0" smtClean="0"/>
              <a:t>auditable processes that can bear the scrutiny of market disclosure.</a:t>
            </a:r>
          </a:p>
          <a:p>
            <a:pPr marL="0" indent="0">
              <a:buFontTx/>
              <a:buNone/>
            </a:pPr>
            <a:r>
              <a:rPr lang="en-GB" dirty="0" smtClean="0"/>
              <a:t>• Selecting the appropriate valuation technique from the three permitted, defining the correct level of aggregation and calibrating the technique to the portfolios could be a</a:t>
            </a:r>
            <a:r>
              <a:rPr lang="en-GB" baseline="0" dirty="0" smtClean="0"/>
              <a:t> </a:t>
            </a:r>
            <a:r>
              <a:rPr lang="en-GB" dirty="0" smtClean="0"/>
              <a:t>challenge for companies to implement and maintain.</a:t>
            </a:r>
          </a:p>
          <a:p>
            <a:pPr marL="0" indent="0">
              <a:buFontTx/>
              <a:buNone/>
            </a:pPr>
            <a:endParaRPr lang="en-GB"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a:p>
        </p:txBody>
      </p:sp>
    </p:spTree>
    <p:extLst>
      <p:ext uri="{BB962C8B-B14F-4D97-AF65-F5344CB8AC3E}">
        <p14:creationId xmlns:p14="http://schemas.microsoft.com/office/powerpoint/2010/main" val="331076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E4F50D-8C2F-46B3-84D8-92DCCCF66B9E}" type="slidenum">
              <a:rPr lang="en-GB" smtClean="0"/>
              <a:t>6</a:t>
            </a:fld>
            <a:endParaRPr lang="en-GB"/>
          </a:p>
        </p:txBody>
      </p:sp>
    </p:spTree>
    <p:extLst>
      <p:ext uri="{BB962C8B-B14F-4D97-AF65-F5344CB8AC3E}">
        <p14:creationId xmlns:p14="http://schemas.microsoft.com/office/powerpoint/2010/main" val="36663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E4F50D-8C2F-46B3-84D8-92DCCCF66B9E}" type="slidenum">
              <a:rPr lang="en-GB" smtClean="0"/>
              <a:t>7</a:t>
            </a:fld>
            <a:endParaRPr lang="en-GB"/>
          </a:p>
        </p:txBody>
      </p:sp>
    </p:spTree>
    <p:extLst>
      <p:ext uri="{BB962C8B-B14F-4D97-AF65-F5344CB8AC3E}">
        <p14:creationId xmlns:p14="http://schemas.microsoft.com/office/powerpoint/2010/main" val="218450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a:p>
        </p:txBody>
      </p:sp>
    </p:spTree>
    <p:extLst>
      <p:ext uri="{BB962C8B-B14F-4D97-AF65-F5344CB8AC3E}">
        <p14:creationId xmlns:p14="http://schemas.microsoft.com/office/powerpoint/2010/main" val="147089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9</a:t>
            </a:fld>
            <a:endParaRPr lang="en-GB" dirty="0"/>
          </a:p>
        </p:txBody>
      </p:sp>
    </p:spTree>
    <p:extLst>
      <p:ext uri="{BB962C8B-B14F-4D97-AF65-F5344CB8AC3E}">
        <p14:creationId xmlns:p14="http://schemas.microsoft.com/office/powerpoint/2010/main" val="1334179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610"/>
            <a:ext cx="9144000" cy="6858000"/>
          </a:xfrm>
          <a:prstGeom prst="rect">
            <a:avLst/>
          </a:prstGeom>
        </p:spPr>
      </p:pic>
      <p:sp>
        <p:nvSpPr>
          <p:cNvPr id="2" name="Title 1"/>
          <p:cNvSpPr>
            <a:spLocks noGrp="1"/>
          </p:cNvSpPr>
          <p:nvPr>
            <p:ph type="ctrTitle"/>
          </p:nvPr>
        </p:nvSpPr>
        <p:spPr>
          <a:xfrm>
            <a:off x="3064163" y="2865437"/>
            <a:ext cx="5780595" cy="1470025"/>
          </a:xfrm>
        </p:spPr>
        <p:txBody>
          <a:bodyPr anchor="t">
            <a:normAutofit/>
          </a:bodyPr>
          <a:lstStyle>
            <a:lvl1pPr algn="l">
              <a:defRPr sz="3200"/>
            </a:lvl1pPr>
          </a:lstStyle>
          <a:p>
            <a:r>
              <a:rPr lang="en-US" dirty="0" smtClean="0"/>
              <a:t>Click to edit Master title style</a:t>
            </a:r>
            <a:endParaRPr lang="en-GB" dirty="0"/>
          </a:p>
        </p:txBody>
      </p:sp>
      <p:sp>
        <p:nvSpPr>
          <p:cNvPr id="3" name="Subtitle 2"/>
          <p:cNvSpPr>
            <a:spLocks noGrp="1"/>
          </p:cNvSpPr>
          <p:nvPr>
            <p:ph type="subTitle" idx="1"/>
          </p:nvPr>
        </p:nvSpPr>
        <p:spPr>
          <a:xfrm>
            <a:off x="3064163" y="5256658"/>
            <a:ext cx="5332875" cy="144945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427199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GB" noProof="0" dirty="0" smtClean="0"/>
              <a:t>Click to add title</a:t>
            </a:r>
            <a:endParaRPr lang="en-GB" noProof="0" dirty="0"/>
          </a:p>
        </p:txBody>
      </p:sp>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smtClean="0"/>
              <a:t>Click to add subtitle</a:t>
            </a:r>
            <a:endParaRPr lang="en-GB" noProof="0" dirty="0"/>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78468049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Footer Placeholder 2"/>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36125637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lgn="l">
              <a:defRPr sz="3200"/>
            </a:lvl1pPr>
          </a:lstStyle>
          <a:p>
            <a:r>
              <a:rPr lang="en-US" dirty="0" smtClean="0"/>
              <a:t>Click to edit Master title style</a:t>
            </a:r>
            <a:endParaRPr lang="en-GB" dirty="0"/>
          </a:p>
        </p:txBody>
      </p:sp>
      <p:sp>
        <p:nvSpPr>
          <p:cNvPr id="3" name="Subtitle 2"/>
          <p:cNvSpPr>
            <a:spLocks noGrp="1"/>
          </p:cNvSpPr>
          <p:nvPr>
            <p:ph type="subTitle" idx="1"/>
          </p:nvPr>
        </p:nvSpPr>
        <p:spPr>
          <a:xfrm>
            <a:off x="685800" y="3886200"/>
            <a:ext cx="6400800" cy="1752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3670A9-E71B-C24A-BC7A-6EBF172A8789}" type="slidenum">
              <a:rPr lang="en-GB" smtClean="0"/>
              <a:t>‹#›</a:t>
            </a:fld>
            <a:endParaRPr lang="en-GB"/>
          </a:p>
        </p:txBody>
      </p:sp>
    </p:spTree>
    <p:extLst>
      <p:ext uri="{BB962C8B-B14F-4D97-AF65-F5344CB8AC3E}">
        <p14:creationId xmlns:p14="http://schemas.microsoft.com/office/powerpoint/2010/main" val="421679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3670A9-E71B-C24A-BC7A-6EBF172A8789}" type="slidenum">
              <a:rPr lang="en-GB" smtClean="0"/>
              <a:t>‹#›</a:t>
            </a:fld>
            <a:endParaRPr lang="en-GB"/>
          </a:p>
        </p:txBody>
      </p:sp>
      <p:sp>
        <p:nvSpPr>
          <p:cNvPr id="8" name="Title 1"/>
          <p:cNvSpPr>
            <a:spLocks noGrp="1"/>
          </p:cNvSpPr>
          <p:nvPr>
            <p:ph type="ctrTitle"/>
          </p:nvPr>
        </p:nvSpPr>
        <p:spPr>
          <a:xfrm>
            <a:off x="685800" y="2130425"/>
            <a:ext cx="7772400" cy="1470025"/>
          </a:xfrm>
        </p:spPr>
        <p:txBody>
          <a:bodyPr>
            <a:normAutofit/>
          </a:bodyPr>
          <a:lstStyle>
            <a:lvl1pPr algn="l">
              <a:defRPr sz="3200"/>
            </a:lvl1pPr>
          </a:lstStyle>
          <a:p>
            <a:r>
              <a:rPr lang="en-US" dirty="0" smtClean="0"/>
              <a:t>Click to edit Master title style</a:t>
            </a:r>
            <a:endParaRPr lang="en-GB" dirty="0"/>
          </a:p>
        </p:txBody>
      </p:sp>
      <p:sp>
        <p:nvSpPr>
          <p:cNvPr id="9" name="Subtitle 2"/>
          <p:cNvSpPr>
            <a:spLocks noGrp="1"/>
          </p:cNvSpPr>
          <p:nvPr>
            <p:ph type="subTitle" idx="1"/>
          </p:nvPr>
        </p:nvSpPr>
        <p:spPr>
          <a:xfrm>
            <a:off x="685800" y="3886200"/>
            <a:ext cx="6400800" cy="1752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258624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descr="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3670A9-E71B-C24A-BC7A-6EBF172A8789}" type="slidenum">
              <a:rPr lang="en-GB" smtClean="0"/>
              <a:t>‹#›</a:t>
            </a:fld>
            <a:endParaRPr lang="en-GB"/>
          </a:p>
        </p:txBody>
      </p:sp>
      <p:sp>
        <p:nvSpPr>
          <p:cNvPr id="8" name="Title 1"/>
          <p:cNvSpPr>
            <a:spLocks noGrp="1"/>
          </p:cNvSpPr>
          <p:nvPr>
            <p:ph type="ctrTitle"/>
          </p:nvPr>
        </p:nvSpPr>
        <p:spPr>
          <a:xfrm>
            <a:off x="685800" y="2130425"/>
            <a:ext cx="7772400" cy="1470025"/>
          </a:xfrm>
        </p:spPr>
        <p:txBody>
          <a:bodyPr>
            <a:normAutofit/>
          </a:bodyPr>
          <a:lstStyle>
            <a:lvl1pPr algn="l">
              <a:defRPr sz="3200">
                <a:solidFill>
                  <a:srgbClr val="FFFFFF"/>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685800" y="3886200"/>
            <a:ext cx="6400800" cy="17526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284623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4"/>
          <p:cNvSpPr>
            <a:spLocks noGrp="1"/>
          </p:cNvSpPr>
          <p:nvPr>
            <p:ph type="dt" sz="half" idx="10"/>
          </p:nvPr>
        </p:nvSpPr>
        <p:spPr>
          <a:xfrm>
            <a:off x="1441450" y="6356350"/>
            <a:ext cx="1042279" cy="365125"/>
          </a:xfrm>
          <a:prstGeom prst="rect">
            <a:avLst/>
          </a:prstGeom>
        </p:spPr>
        <p:txBody>
          <a:bodyPr/>
          <a:lstStyle/>
          <a:p>
            <a:fld id="{E99D04AB-EF1B-4C8F-B3EF-3883D1A33613}" type="datetime1">
              <a:rPr lang="en-US" smtClean="0"/>
              <a:t>11/7/2017</a:t>
            </a:fld>
            <a:endParaRPr lang="en-GB" dirty="0"/>
          </a:p>
        </p:txBody>
      </p:sp>
      <p:sp>
        <p:nvSpPr>
          <p:cNvPr id="9" name="Footer Placeholder 5"/>
          <p:cNvSpPr>
            <a:spLocks noGrp="1"/>
          </p:cNvSpPr>
          <p:nvPr>
            <p:ph type="ftr" sz="quarter" idx="11"/>
          </p:nvPr>
        </p:nvSpPr>
        <p:spPr>
          <a:xfrm>
            <a:off x="2719610" y="6356350"/>
            <a:ext cx="2895600" cy="365125"/>
          </a:xfrm>
          <a:prstGeom prst="rect">
            <a:avLst/>
          </a:prstGeom>
        </p:spPr>
        <p:txBody>
          <a:bodyPr/>
          <a:lstStyle>
            <a:lvl1pPr algn="l">
              <a:defRPr/>
            </a:lvl1pPr>
          </a:lstStyle>
          <a:p>
            <a:endParaRPr lang="en-GB" dirty="0"/>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p>
            <a:fld id="{B43670A9-E71B-C24A-BC7A-6EBF172A8789}" type="slidenum">
              <a:rPr lang="en-GB" smtClean="0"/>
              <a:t>‹#›</a:t>
            </a:fld>
            <a:endParaRPr lang="en-GB"/>
          </a:p>
        </p:txBody>
      </p:sp>
      <p:sp>
        <p:nvSpPr>
          <p:cNvPr id="2" name="Title 1"/>
          <p:cNvSpPr>
            <a:spLocks noGrp="1"/>
          </p:cNvSpPr>
          <p:nvPr>
            <p:ph type="title"/>
          </p:nvPr>
        </p:nvSpPr>
        <p:spPr>
          <a:xfrm>
            <a:off x="457200" y="359616"/>
            <a:ext cx="8229600" cy="1058021"/>
          </a:xfrm>
        </p:spPr>
        <p:txBody>
          <a:bodyPr>
            <a:normAutofit/>
          </a:bodyPr>
          <a:lstStyle>
            <a:lvl1pPr algn="l">
              <a:defRPr sz="2400"/>
            </a:lvl1p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263954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Date Placeholder 4"/>
          <p:cNvSpPr>
            <a:spLocks noGrp="1"/>
          </p:cNvSpPr>
          <p:nvPr>
            <p:ph type="dt" sz="half" idx="10"/>
          </p:nvPr>
        </p:nvSpPr>
        <p:spPr>
          <a:xfrm>
            <a:off x="1441450" y="6356350"/>
            <a:ext cx="1042279" cy="365125"/>
          </a:xfrm>
          <a:prstGeom prst="rect">
            <a:avLst/>
          </a:prstGeom>
        </p:spPr>
        <p:txBody>
          <a:bodyPr/>
          <a:lstStyle/>
          <a:p>
            <a:fld id="{64AE4489-3929-4A09-AC1B-DFA0D341824F}" type="datetime1">
              <a:rPr lang="en-US" smtClean="0"/>
              <a:t>11/7/2017</a:t>
            </a:fld>
            <a:endParaRPr lang="en-GB" dirty="0"/>
          </a:p>
        </p:txBody>
      </p:sp>
      <p:sp>
        <p:nvSpPr>
          <p:cNvPr id="12" name="Footer Placeholder 5"/>
          <p:cNvSpPr>
            <a:spLocks noGrp="1"/>
          </p:cNvSpPr>
          <p:nvPr>
            <p:ph type="ftr" sz="quarter" idx="11"/>
          </p:nvPr>
        </p:nvSpPr>
        <p:spPr>
          <a:xfrm>
            <a:off x="2719610" y="6356350"/>
            <a:ext cx="2895600" cy="365125"/>
          </a:xfrm>
          <a:prstGeom prst="rect">
            <a:avLst/>
          </a:prstGeom>
        </p:spPr>
        <p:txBody>
          <a:bodyPr/>
          <a:lstStyle>
            <a:lvl1pPr algn="l">
              <a:defRPr/>
            </a:lvl1pPr>
          </a:lstStyle>
          <a:p>
            <a:endParaRPr lang="en-GB" dirty="0"/>
          </a:p>
        </p:txBody>
      </p:sp>
      <p:sp>
        <p:nvSpPr>
          <p:cNvPr id="13" name="Slide Number Placeholder 6"/>
          <p:cNvSpPr>
            <a:spLocks noGrp="1"/>
          </p:cNvSpPr>
          <p:nvPr>
            <p:ph type="sldNum" sz="quarter" idx="12"/>
          </p:nvPr>
        </p:nvSpPr>
        <p:spPr>
          <a:xfrm>
            <a:off x="6553200" y="6356350"/>
            <a:ext cx="2133600" cy="365125"/>
          </a:xfrm>
          <a:prstGeom prst="rect">
            <a:avLst/>
          </a:prstGeom>
        </p:spPr>
        <p:txBody>
          <a:bodyPr/>
          <a:lstStyle/>
          <a:p>
            <a:fld id="{B43670A9-E71B-C24A-BC7A-6EBF172A8789}" type="slidenum">
              <a:rPr lang="en-GB" smtClean="0"/>
              <a:t>‹#›</a:t>
            </a:fld>
            <a:endParaRPr lang="en-GB"/>
          </a:p>
        </p:txBody>
      </p:sp>
      <p:sp>
        <p:nvSpPr>
          <p:cNvPr id="2" name="Title 1"/>
          <p:cNvSpPr>
            <a:spLocks noGrp="1"/>
          </p:cNvSpPr>
          <p:nvPr>
            <p:ph type="title"/>
          </p:nvPr>
        </p:nvSpPr>
        <p:spPr>
          <a:xfrm>
            <a:off x="457200" y="382092"/>
            <a:ext cx="8229600" cy="1035545"/>
          </a:xfrm>
        </p:spPr>
        <p:txBody>
          <a:bodyPr>
            <a:normAutofit/>
          </a:bodyPr>
          <a:lstStyle>
            <a:lvl1pPr algn="l">
              <a:defRPr sz="2400"/>
            </a:lvl1pPr>
          </a:lstStyle>
          <a:p>
            <a:r>
              <a:rPr lang="en-GB"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398876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93330"/>
            <a:ext cx="3008313" cy="1041769"/>
          </a:xfrm>
        </p:spPr>
        <p:txBody>
          <a:bodyPr anchor="b">
            <a:normAutofit/>
          </a:bodyPr>
          <a:lstStyle>
            <a:lvl1pPr algn="l">
              <a:defRPr sz="1400" b="1"/>
            </a:lvl1pPr>
          </a:lstStyle>
          <a:p>
            <a:r>
              <a:rPr lang="en-GB" dirty="0" smtClean="0"/>
              <a:t>Click to edit Master title style</a:t>
            </a:r>
            <a:endParaRPr lang="en-GB" dirty="0"/>
          </a:p>
        </p:txBody>
      </p:sp>
      <p:sp>
        <p:nvSpPr>
          <p:cNvPr id="3" name="Content Placeholder 2"/>
          <p:cNvSpPr>
            <a:spLocks noGrp="1"/>
          </p:cNvSpPr>
          <p:nvPr>
            <p:ph idx="1"/>
          </p:nvPr>
        </p:nvSpPr>
        <p:spPr>
          <a:xfrm>
            <a:off x="3575050" y="393330"/>
            <a:ext cx="5111750" cy="5732833"/>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1441450" y="6356350"/>
            <a:ext cx="1042279" cy="365125"/>
          </a:xfrm>
          <a:prstGeom prst="rect">
            <a:avLst/>
          </a:prstGeom>
        </p:spPr>
        <p:txBody>
          <a:bodyPr/>
          <a:lstStyle/>
          <a:p>
            <a:fld id="{8A85BA55-A7D2-412C-96B4-38897E316A6D}" type="datetime1">
              <a:rPr lang="en-US" smtClean="0"/>
              <a:t>11/7/2017</a:t>
            </a:fld>
            <a:endParaRPr lang="en-GB" dirty="0"/>
          </a:p>
        </p:txBody>
      </p:sp>
      <p:sp>
        <p:nvSpPr>
          <p:cNvPr id="6" name="Footer Placeholder 5"/>
          <p:cNvSpPr>
            <a:spLocks noGrp="1"/>
          </p:cNvSpPr>
          <p:nvPr>
            <p:ph type="ftr" sz="quarter" idx="11"/>
          </p:nvPr>
        </p:nvSpPr>
        <p:spPr>
          <a:xfrm>
            <a:off x="2719610" y="6356350"/>
            <a:ext cx="2895600" cy="365125"/>
          </a:xfrm>
          <a:prstGeom prst="rect">
            <a:avLst/>
          </a:prstGeom>
        </p:spPr>
        <p:txBody>
          <a:bodyPr/>
          <a:lstStyle>
            <a:lvl1pPr algn="l">
              <a:defRPr/>
            </a:lvl1p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43670A9-E71B-C24A-BC7A-6EBF172A8789}" type="slidenum">
              <a:rPr lang="en-GB" smtClean="0"/>
              <a:t>‹#›</a:t>
            </a:fld>
            <a:endParaRPr lang="en-GB"/>
          </a:p>
        </p:txBody>
      </p:sp>
    </p:spTree>
    <p:extLst>
      <p:ext uri="{BB962C8B-B14F-4D97-AF65-F5344CB8AC3E}">
        <p14:creationId xmlns:p14="http://schemas.microsoft.com/office/powerpoint/2010/main" val="296272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ate Placeholder 4"/>
          <p:cNvSpPr>
            <a:spLocks noGrp="1"/>
          </p:cNvSpPr>
          <p:nvPr>
            <p:ph type="dt" sz="half" idx="10"/>
          </p:nvPr>
        </p:nvSpPr>
        <p:spPr>
          <a:xfrm>
            <a:off x="1441450" y="6356350"/>
            <a:ext cx="1042279" cy="365125"/>
          </a:xfrm>
          <a:prstGeom prst="rect">
            <a:avLst/>
          </a:prstGeom>
        </p:spPr>
        <p:txBody>
          <a:bodyPr/>
          <a:lstStyle/>
          <a:p>
            <a:fld id="{8005E35A-ACEE-4CE0-9E5C-A2BD766D4290}" type="datetime1">
              <a:rPr lang="en-US" smtClean="0"/>
              <a:t>11/7/2017</a:t>
            </a:fld>
            <a:endParaRPr lang="en-GB" dirty="0"/>
          </a:p>
        </p:txBody>
      </p:sp>
      <p:sp>
        <p:nvSpPr>
          <p:cNvPr id="7" name="Footer Placeholder 5"/>
          <p:cNvSpPr>
            <a:spLocks noGrp="1"/>
          </p:cNvSpPr>
          <p:nvPr>
            <p:ph type="ftr" sz="quarter" idx="11"/>
          </p:nvPr>
        </p:nvSpPr>
        <p:spPr>
          <a:xfrm>
            <a:off x="2719610" y="6356350"/>
            <a:ext cx="2895600" cy="365125"/>
          </a:xfrm>
          <a:prstGeom prst="rect">
            <a:avLst/>
          </a:prstGeom>
        </p:spPr>
        <p:txBody>
          <a:bodyPr/>
          <a:lstStyle>
            <a:lvl1pPr algn="l">
              <a:defRPr/>
            </a:lvl1pPr>
          </a:lstStyle>
          <a:p>
            <a:endParaRPr lang="en-GB" dirty="0"/>
          </a:p>
        </p:txBody>
      </p:sp>
      <p:sp>
        <p:nvSpPr>
          <p:cNvPr id="8" name="Slide Number Placeholder 6"/>
          <p:cNvSpPr>
            <a:spLocks noGrp="1"/>
          </p:cNvSpPr>
          <p:nvPr>
            <p:ph type="sldNum" sz="quarter" idx="12"/>
          </p:nvPr>
        </p:nvSpPr>
        <p:spPr>
          <a:xfrm>
            <a:off x="6553200" y="6356350"/>
            <a:ext cx="2133600" cy="365125"/>
          </a:xfrm>
          <a:prstGeom prst="rect">
            <a:avLst/>
          </a:prstGeom>
        </p:spPr>
        <p:txBody>
          <a:bodyPr/>
          <a:lstStyle/>
          <a:p>
            <a:fld id="{B43670A9-E71B-C24A-BC7A-6EBF172A8789}" type="slidenum">
              <a:rPr lang="en-GB" smtClean="0"/>
              <a:t>‹#›</a:t>
            </a:fld>
            <a:endParaRPr lang="en-GB"/>
          </a:p>
        </p:txBody>
      </p:sp>
    </p:spTree>
    <p:extLst>
      <p:ext uri="{BB962C8B-B14F-4D97-AF65-F5344CB8AC3E}">
        <p14:creationId xmlns:p14="http://schemas.microsoft.com/office/powerpoint/2010/main" val="62090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698501"/>
          </a:xfrm>
          <a:prstGeom prst="rect">
            <a:avLst/>
          </a:prstGeom>
        </p:spPr>
        <p:txBody>
          <a:bodyPr vert="horz" lIns="0" tIns="0" rIns="0" bIns="0" rtlCol="0" anchor="t" anchorCtr="0">
            <a:noAutofit/>
          </a:bodyPr>
          <a:lstStyle>
            <a:lvl1pPr>
              <a:defRPr/>
            </a:lvl1pPr>
          </a:lstStyle>
          <a:p>
            <a:r>
              <a:rPr lang="en-GB" noProof="0" dirty="0" smtClean="0"/>
              <a:t>Click to add title</a:t>
            </a:r>
            <a:endParaRPr lang="en-GB" noProof="0" dirty="0"/>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smtClean="0"/>
              <a:t>Click to add subtitle</a:t>
            </a:r>
            <a:endParaRPr lang="en-GB" noProof="0" dirty="0"/>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30446629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05.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4"/>
          <p:cNvSpPr>
            <a:spLocks noGrp="1"/>
          </p:cNvSpPr>
          <p:nvPr>
            <p:ph type="dt" sz="half" idx="2"/>
          </p:nvPr>
        </p:nvSpPr>
        <p:spPr>
          <a:xfrm>
            <a:off x="1441450" y="6356350"/>
            <a:ext cx="1042279" cy="365125"/>
          </a:xfrm>
          <a:prstGeom prst="rect">
            <a:avLst/>
          </a:prstGeom>
        </p:spPr>
        <p:txBody>
          <a:bodyPr anchor="ctr"/>
          <a:lstStyle>
            <a:lvl1pPr>
              <a:defRPr sz="1000">
                <a:solidFill>
                  <a:schemeClr val="bg2"/>
                </a:solidFill>
              </a:defRPr>
            </a:lvl1pPr>
          </a:lstStyle>
          <a:p>
            <a:fld id="{B1B63BB6-A770-412F-A558-EA54DB099115}" type="datetime1">
              <a:rPr lang="en-US" smtClean="0"/>
              <a:t>11/7/2017</a:t>
            </a:fld>
            <a:endParaRPr lang="en-GB" dirty="0"/>
          </a:p>
        </p:txBody>
      </p:sp>
      <p:sp>
        <p:nvSpPr>
          <p:cNvPr id="9" name="Footer Placeholder 5"/>
          <p:cNvSpPr>
            <a:spLocks noGrp="1"/>
          </p:cNvSpPr>
          <p:nvPr>
            <p:ph type="ftr" sz="quarter" idx="3"/>
          </p:nvPr>
        </p:nvSpPr>
        <p:spPr>
          <a:xfrm>
            <a:off x="2719610" y="6356350"/>
            <a:ext cx="2895600" cy="365125"/>
          </a:xfrm>
          <a:prstGeom prst="rect">
            <a:avLst/>
          </a:prstGeom>
        </p:spPr>
        <p:txBody>
          <a:bodyPr anchor="ctr"/>
          <a:lstStyle>
            <a:lvl1pPr algn="l">
              <a:defRPr sz="1000">
                <a:solidFill>
                  <a:schemeClr val="bg2"/>
                </a:solidFill>
              </a:defRPr>
            </a:lvl1pPr>
          </a:lstStyle>
          <a:p>
            <a:endParaRPr lang="en-GB" dirty="0"/>
          </a:p>
        </p:txBody>
      </p:sp>
      <p:sp>
        <p:nvSpPr>
          <p:cNvPr id="10" name="Slide Number Placeholder 6"/>
          <p:cNvSpPr>
            <a:spLocks noGrp="1"/>
          </p:cNvSpPr>
          <p:nvPr>
            <p:ph type="sldNum" sz="quarter" idx="4"/>
          </p:nvPr>
        </p:nvSpPr>
        <p:spPr>
          <a:xfrm>
            <a:off x="6553200" y="6356350"/>
            <a:ext cx="2133600" cy="365125"/>
          </a:xfrm>
          <a:prstGeom prst="rect">
            <a:avLst/>
          </a:prstGeom>
        </p:spPr>
        <p:txBody>
          <a:bodyPr anchor="ctr"/>
          <a:lstStyle>
            <a:lvl1pPr>
              <a:defRPr sz="1000">
                <a:solidFill>
                  <a:schemeClr val="bg2"/>
                </a:solidFill>
              </a:defRPr>
            </a:lvl1pPr>
          </a:lstStyle>
          <a:p>
            <a:fld id="{B43670A9-E71B-C24A-BC7A-6EBF172A8789}" type="slidenum">
              <a:rPr lang="en-GB" smtClean="0"/>
              <a:pPr/>
              <a:t>‹#›</a:t>
            </a:fld>
            <a:endParaRPr lang="en-GB"/>
          </a:p>
        </p:txBody>
      </p:sp>
      <p:sp>
        <p:nvSpPr>
          <p:cNvPr id="2" name="Title Placeholder 1"/>
          <p:cNvSpPr>
            <a:spLocks noGrp="1"/>
          </p:cNvSpPr>
          <p:nvPr>
            <p:ph type="title"/>
          </p:nvPr>
        </p:nvSpPr>
        <p:spPr>
          <a:xfrm>
            <a:off x="457200" y="357770"/>
            <a:ext cx="8229600" cy="105986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2795300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0" r:id="rId5"/>
    <p:sldLayoutId id="2147483653" r:id="rId6"/>
    <p:sldLayoutId id="2147483656" r:id="rId7"/>
    <p:sldLayoutId id="2147483655" r:id="rId8"/>
    <p:sldLayoutId id="2147483660" r:id="rId9"/>
    <p:sldLayoutId id="2147483661" r:id="rId10"/>
    <p:sldLayoutId id="2147483662"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mailto:amegrewal@deloitte.co.uk" TargetMode="External"/><Relationship Id="rId5" Type="http://schemas.openxmlformats.org/officeDocument/2006/relationships/hyperlink" Target="mailto:risbajaj@deloitte.co.uk"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Introduction to IFRS 17 for Non-Life Actuaries</a:t>
            </a:r>
            <a:endParaRPr lang="en-GB" dirty="0"/>
          </a:p>
        </p:txBody>
      </p:sp>
      <p:sp>
        <p:nvSpPr>
          <p:cNvPr id="3" name="Subtitle 2"/>
          <p:cNvSpPr>
            <a:spLocks noGrp="1"/>
          </p:cNvSpPr>
          <p:nvPr>
            <p:ph type="subTitle" idx="1"/>
          </p:nvPr>
        </p:nvSpPr>
        <p:spPr/>
        <p:txBody>
          <a:bodyPr/>
          <a:lstStyle/>
          <a:p>
            <a:r>
              <a:rPr lang="en-GB" dirty="0" smtClean="0"/>
              <a:t>Rishav Bajaj, Deloitte</a:t>
            </a:r>
          </a:p>
          <a:p>
            <a:r>
              <a:rPr lang="en-GB" dirty="0" smtClean="0"/>
              <a:t>Amerjit Grewal, Deloitte </a:t>
            </a:r>
            <a:endParaRPr lang="en-GB" dirty="0"/>
          </a:p>
        </p:txBody>
      </p:sp>
      <p:sp>
        <p:nvSpPr>
          <p:cNvPr id="5" name="Rectangle 4"/>
          <p:cNvSpPr/>
          <p:nvPr/>
        </p:nvSpPr>
        <p:spPr>
          <a:xfrm>
            <a:off x="3064163" y="4279385"/>
            <a:ext cx="2018501" cy="369332"/>
          </a:xfrm>
          <a:prstGeom prst="rect">
            <a:avLst/>
          </a:prstGeom>
        </p:spPr>
        <p:txBody>
          <a:bodyPr wrap="none">
            <a:spAutoFit/>
          </a:bodyPr>
          <a:lstStyle/>
          <a:p>
            <a:r>
              <a:rPr lang="en-GB" dirty="0">
                <a:solidFill>
                  <a:srgbClr val="000000"/>
                </a:solidFill>
              </a:rPr>
              <a:t>7 November 2017</a:t>
            </a:r>
          </a:p>
        </p:txBody>
      </p:sp>
    </p:spTree>
    <p:extLst>
      <p:ext uri="{BB962C8B-B14F-4D97-AF65-F5344CB8AC3E}">
        <p14:creationId xmlns:p14="http://schemas.microsoft.com/office/powerpoint/2010/main" val="4125076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395290" y="1858522"/>
            <a:ext cx="2917803" cy="1448089"/>
          </a:xfrm>
          <a:custGeom>
            <a:avLst/>
            <a:gdLst>
              <a:gd name="connsiteX0" fmla="*/ 0 w 3566807"/>
              <a:gd name="connsiteY0" fmla="*/ 0 h 2140084"/>
              <a:gd name="connsiteX1" fmla="*/ 3566807 w 3566807"/>
              <a:gd name="connsiteY1" fmla="*/ 0 h 2140084"/>
              <a:gd name="connsiteX2" fmla="*/ 3566807 w 3566807"/>
              <a:gd name="connsiteY2" fmla="*/ 2140084 h 2140084"/>
              <a:gd name="connsiteX3" fmla="*/ 0 w 3566807"/>
              <a:gd name="connsiteY3" fmla="*/ 2140084 h 2140084"/>
              <a:gd name="connsiteX4" fmla="*/ 0 w 3566807"/>
              <a:gd name="connsiteY4" fmla="*/ 0 h 214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807" h="2140084">
                <a:moveTo>
                  <a:pt x="0" y="0"/>
                </a:moveTo>
                <a:lnTo>
                  <a:pt x="3566807" y="0"/>
                </a:lnTo>
                <a:lnTo>
                  <a:pt x="3566807" y="2140084"/>
                </a:lnTo>
                <a:lnTo>
                  <a:pt x="0" y="2140084"/>
                </a:lnTo>
                <a:lnTo>
                  <a:pt x="0" y="0"/>
                </a:lnTo>
                <a:close/>
              </a:path>
            </a:pathLst>
          </a:custGeom>
          <a:ln>
            <a:solidFill>
              <a:srgbClr val="113458"/>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5738" tIns="185738" rIns="185738" bIns="185738" numCol="1" spcCol="1270" anchor="t" anchorCtr="0">
            <a:noAutofit/>
          </a:bodyPr>
          <a:lstStyle/>
          <a:p>
            <a:pPr algn="ctr" defTabSz="2166938">
              <a:lnSpc>
                <a:spcPct val="90000"/>
              </a:lnSpc>
              <a:spcAft>
                <a:spcPct val="35000"/>
              </a:spcAft>
            </a:pPr>
            <a:r>
              <a:rPr lang="en-GB" sz="1050" b="1" dirty="0"/>
              <a:t>Step 1: Identify portfolios </a:t>
            </a:r>
            <a:r>
              <a:rPr lang="en-GB" sz="1050" dirty="0"/>
              <a:t/>
            </a:r>
            <a:br>
              <a:rPr lang="en-GB" sz="1050" dirty="0"/>
            </a:br>
            <a:r>
              <a:rPr lang="en-GB" sz="1050" i="1" dirty="0"/>
              <a:t>= insurance contracts subject to similar risks and managed together as a single pool</a:t>
            </a:r>
          </a:p>
          <a:p>
            <a:pPr algn="ctr" defTabSz="2166938">
              <a:lnSpc>
                <a:spcPct val="90000"/>
              </a:lnSpc>
              <a:spcAft>
                <a:spcPct val="35000"/>
              </a:spcAft>
            </a:pPr>
            <a:r>
              <a:rPr lang="en-GB" sz="1050" i="1" dirty="0"/>
              <a:t>Contracts in different products lines would be in different portfolios.</a:t>
            </a:r>
          </a:p>
        </p:txBody>
      </p:sp>
      <p:sp>
        <p:nvSpPr>
          <p:cNvPr id="15" name="Freeform 14"/>
          <p:cNvSpPr/>
          <p:nvPr/>
        </p:nvSpPr>
        <p:spPr>
          <a:xfrm>
            <a:off x="3654038" y="1858521"/>
            <a:ext cx="2907174" cy="1448090"/>
          </a:xfrm>
          <a:custGeom>
            <a:avLst/>
            <a:gdLst>
              <a:gd name="connsiteX0" fmla="*/ 0 w 3566807"/>
              <a:gd name="connsiteY0" fmla="*/ 0 h 2140084"/>
              <a:gd name="connsiteX1" fmla="*/ 3566807 w 3566807"/>
              <a:gd name="connsiteY1" fmla="*/ 0 h 2140084"/>
              <a:gd name="connsiteX2" fmla="*/ 3566807 w 3566807"/>
              <a:gd name="connsiteY2" fmla="*/ 2140084 h 2140084"/>
              <a:gd name="connsiteX3" fmla="*/ 0 w 3566807"/>
              <a:gd name="connsiteY3" fmla="*/ 2140084 h 2140084"/>
              <a:gd name="connsiteX4" fmla="*/ 0 w 3566807"/>
              <a:gd name="connsiteY4" fmla="*/ 0 h 214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807" h="2140084">
                <a:moveTo>
                  <a:pt x="0" y="0"/>
                </a:moveTo>
                <a:lnTo>
                  <a:pt x="3566807" y="0"/>
                </a:lnTo>
                <a:lnTo>
                  <a:pt x="3566807" y="2140084"/>
                </a:lnTo>
                <a:lnTo>
                  <a:pt x="0" y="2140084"/>
                </a:lnTo>
                <a:lnTo>
                  <a:pt x="0" y="0"/>
                </a:lnTo>
                <a:close/>
              </a:path>
            </a:pathLst>
          </a:custGeom>
          <a:solidFill>
            <a:srgbClr val="4096B8"/>
          </a:solidFill>
          <a:ln>
            <a:solidFill>
              <a:srgbClr val="4096B8"/>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5738" tIns="185738" rIns="185738" bIns="185738" numCol="1" spcCol="1270" anchor="ctr" anchorCtr="0">
            <a:noAutofit/>
          </a:bodyPr>
          <a:lstStyle/>
          <a:p>
            <a:pPr defTabSz="2166938">
              <a:lnSpc>
                <a:spcPct val="90000"/>
              </a:lnSpc>
              <a:spcAft>
                <a:spcPts val="225"/>
              </a:spcAft>
            </a:pPr>
            <a:r>
              <a:rPr lang="en-GB" sz="1050" b="1" dirty="0"/>
              <a:t>Step 2: Divide each portfolio into groups:</a:t>
            </a:r>
          </a:p>
          <a:p>
            <a:pPr marL="128588" indent="-128588" defTabSz="2166938">
              <a:lnSpc>
                <a:spcPct val="90000"/>
              </a:lnSpc>
              <a:buFont typeface="Arial" panose="020B0604020202020204" pitchFamily="34" charset="0"/>
              <a:buChar char="•"/>
            </a:pPr>
            <a:r>
              <a:rPr lang="en-GB" sz="1050" i="1" dirty="0"/>
              <a:t>contracts issued within the same 12-month period</a:t>
            </a:r>
          </a:p>
          <a:p>
            <a:pPr marL="128588" indent="-128588" defTabSz="2166938">
              <a:lnSpc>
                <a:spcPct val="90000"/>
              </a:lnSpc>
              <a:buFont typeface="Arial" panose="020B0604020202020204" pitchFamily="34" charset="0"/>
              <a:buChar char="•"/>
            </a:pPr>
            <a:r>
              <a:rPr lang="en-GB" sz="1050" i="1" dirty="0"/>
              <a:t>information about the contracts’ resilience (considered on a gross basis)</a:t>
            </a:r>
          </a:p>
          <a:p>
            <a:pPr marL="128588" indent="-128588" defTabSz="2166938">
              <a:lnSpc>
                <a:spcPct val="90000"/>
              </a:lnSpc>
              <a:buFont typeface="Arial" panose="020B0604020202020204" pitchFamily="34" charset="0"/>
              <a:buChar char="•"/>
            </a:pPr>
            <a:r>
              <a:rPr lang="en-GB" sz="1050" i="1" dirty="0"/>
              <a:t>consistent with internal reporting</a:t>
            </a:r>
          </a:p>
          <a:p>
            <a:pPr marL="128588" indent="-128588" defTabSz="2166938">
              <a:lnSpc>
                <a:spcPct val="90000"/>
              </a:lnSpc>
              <a:buFont typeface="Arial" panose="020B0604020202020204" pitchFamily="34" charset="0"/>
              <a:buChar char="•"/>
            </a:pPr>
            <a:r>
              <a:rPr lang="en-GB" sz="1050" i="1" dirty="0"/>
              <a:t>exemption for regulatory pricing</a:t>
            </a:r>
          </a:p>
          <a:p>
            <a:pPr marL="128588" indent="-128588" defTabSz="2166938">
              <a:lnSpc>
                <a:spcPct val="90000"/>
              </a:lnSpc>
              <a:buFont typeface="Arial" panose="020B0604020202020204" pitchFamily="34" charset="0"/>
              <a:buChar char="•"/>
            </a:pPr>
            <a:r>
              <a:rPr lang="en-GB" sz="1050" i="1" dirty="0"/>
              <a:t>group not reassessed after inception </a:t>
            </a:r>
          </a:p>
        </p:txBody>
      </p:sp>
      <p:graphicFrame>
        <p:nvGraphicFramePr>
          <p:cNvPr id="16" name="Table 15"/>
          <p:cNvGraphicFramePr>
            <a:graphicFrameLocks noGrp="1"/>
          </p:cNvGraphicFramePr>
          <p:nvPr>
            <p:extLst>
              <p:ext uri="{D42A27DB-BD31-4B8C-83A1-F6EECF244321}">
                <p14:modId xmlns:p14="http://schemas.microsoft.com/office/powerpoint/2010/main" val="2503684712"/>
              </p:ext>
            </p:extLst>
          </p:nvPr>
        </p:nvGraphicFramePr>
        <p:xfrm>
          <a:off x="395291" y="3591698"/>
          <a:ext cx="6165922" cy="1578443"/>
        </p:xfrm>
        <a:graphic>
          <a:graphicData uri="http://schemas.openxmlformats.org/drawingml/2006/table">
            <a:tbl>
              <a:tblPr firstRow="1" bandRow="1">
                <a:tableStyleId>{22838BEF-8BB2-4498-84A7-C5851F593DF1}</a:tableStyleId>
              </a:tblPr>
              <a:tblGrid>
                <a:gridCol w="1120335"/>
                <a:gridCol w="680111"/>
                <a:gridCol w="2538282"/>
                <a:gridCol w="1827194"/>
              </a:tblGrid>
              <a:tr h="731191">
                <a:tc rowSpan="2">
                  <a:txBody>
                    <a:bodyPr/>
                    <a:lstStyle/>
                    <a:p>
                      <a:r>
                        <a:rPr lang="en-GB" sz="1100" b="0" dirty="0" smtClean="0"/>
                        <a:t>Profitable contracts</a:t>
                      </a:r>
                      <a:endParaRPr lang="en-GB" sz="1100" b="0" dirty="0"/>
                    </a:p>
                  </a:txBody>
                  <a:tcPr marL="68580" marR="68580" marT="34290" marB="34290"/>
                </a:tc>
                <a:tc>
                  <a:txBody>
                    <a:bodyPr/>
                    <a:lstStyle/>
                    <a:p>
                      <a:endParaRPr lang="en-GB" sz="1100" b="0" dirty="0"/>
                    </a:p>
                  </a:txBody>
                  <a:tcPr marL="68580" marR="68580" marT="34290" marB="34290"/>
                </a:tc>
                <a:tc>
                  <a:txBody>
                    <a:bodyPr/>
                    <a:lstStyle/>
                    <a:p>
                      <a:r>
                        <a:rPr lang="en-GB" sz="1100" b="0" dirty="0" smtClean="0"/>
                        <a:t>Contracts that at inception have no significant possibility of becoming onerous subsequently, if any</a:t>
                      </a:r>
                      <a:endParaRPr lang="en-GB" sz="1100" b="0" dirty="0"/>
                    </a:p>
                  </a:txBody>
                  <a:tcPr marL="68580" marR="68580" marT="34290" marB="34290"/>
                </a:tc>
                <a:tc rowSpan="2">
                  <a:txBody>
                    <a:bodyPr/>
                    <a:lstStyle/>
                    <a:p>
                      <a:r>
                        <a:rPr lang="en-GB" sz="1100" b="0" dirty="0" smtClean="0"/>
                        <a:t>Unearned profit is recognised as liability and is released as insurance services are provided</a:t>
                      </a:r>
                      <a:endParaRPr lang="en-GB" sz="1100" b="0" dirty="0"/>
                    </a:p>
                  </a:txBody>
                  <a:tcPr marL="68580" marR="68580" marT="34290" marB="34290"/>
                </a:tc>
              </a:tr>
              <a:tr h="423626">
                <a:tc vMerge="1">
                  <a:txBody>
                    <a:bodyPr/>
                    <a:lstStyle/>
                    <a:p>
                      <a:endParaRPr lang="en-GB" dirty="0"/>
                    </a:p>
                  </a:txBody>
                  <a:tcPr/>
                </a:tc>
                <a:tc>
                  <a:txBody>
                    <a:bodyPr/>
                    <a:lstStyle/>
                    <a:p>
                      <a:endParaRPr lang="en-GB" sz="1100" dirty="0"/>
                    </a:p>
                  </a:txBody>
                  <a:tcPr marL="68580" marR="68580" marT="34290" marB="34290"/>
                </a:tc>
                <a:tc>
                  <a:txBody>
                    <a:bodyPr/>
                    <a:lstStyle/>
                    <a:p>
                      <a:r>
                        <a:rPr lang="en-GB" sz="1100" dirty="0" smtClean="0"/>
                        <a:t>Other profitable contracts, if any</a:t>
                      </a:r>
                      <a:endParaRPr lang="en-GB" sz="1100" dirty="0"/>
                    </a:p>
                  </a:txBody>
                  <a:tcPr marL="68580" marR="68580" marT="34290" marB="34290"/>
                </a:tc>
                <a:tc vMerge="1">
                  <a:txBody>
                    <a:bodyPr/>
                    <a:lstStyle/>
                    <a:p>
                      <a:endParaRPr lang="en-GB" dirty="0"/>
                    </a:p>
                  </a:txBody>
                  <a:tcPr/>
                </a:tc>
              </a:tr>
              <a:tr h="423626">
                <a:tc>
                  <a:txBody>
                    <a:bodyPr/>
                    <a:lstStyle/>
                    <a:p>
                      <a:r>
                        <a:rPr lang="en-GB" sz="1100" b="0" dirty="0" smtClean="0"/>
                        <a:t>Onerous</a:t>
                      </a:r>
                      <a:r>
                        <a:rPr lang="en-GB" sz="1100" b="0" baseline="0" dirty="0" smtClean="0"/>
                        <a:t> contracts</a:t>
                      </a:r>
                      <a:endParaRPr lang="en-GB" sz="1100" b="0" dirty="0"/>
                    </a:p>
                  </a:txBody>
                  <a:tcPr marL="68580" marR="68580" marT="34290" marB="34290">
                    <a:solidFill>
                      <a:srgbClr val="E7F2F0"/>
                    </a:solidFill>
                  </a:tcPr>
                </a:tc>
                <a:tc>
                  <a:txBody>
                    <a:bodyPr/>
                    <a:lstStyle/>
                    <a:p>
                      <a:endParaRPr lang="en-GB" sz="1100" b="0" dirty="0"/>
                    </a:p>
                  </a:txBody>
                  <a:tcPr marL="68580" marR="68580" marT="34290" marB="34290">
                    <a:solidFill>
                      <a:srgbClr val="E7F2F0"/>
                    </a:solidFill>
                  </a:tcPr>
                </a:tc>
                <a:tc>
                  <a:txBody>
                    <a:bodyPr/>
                    <a:lstStyle/>
                    <a:p>
                      <a:r>
                        <a:rPr lang="en-GB" sz="1100" b="0" dirty="0" smtClean="0"/>
                        <a:t>Contracts that are onerous at inception, if any</a:t>
                      </a:r>
                      <a:endParaRPr lang="en-GB" sz="1100" b="0" dirty="0"/>
                    </a:p>
                  </a:txBody>
                  <a:tcPr marL="68580" marR="68580" marT="34290" marB="34290">
                    <a:solidFill>
                      <a:srgbClr val="E7F2F0"/>
                    </a:solidFill>
                  </a:tcPr>
                </a:tc>
                <a:tc>
                  <a:txBody>
                    <a:bodyPr/>
                    <a:lstStyle/>
                    <a:p>
                      <a:r>
                        <a:rPr lang="en-GB" sz="1100" b="0" dirty="0" smtClean="0"/>
                        <a:t>A loss is recognised in P/L</a:t>
                      </a:r>
                      <a:endParaRPr lang="en-GB" sz="1100" b="0" dirty="0"/>
                    </a:p>
                  </a:txBody>
                  <a:tcPr marL="68580" marR="68580" marT="34290" marB="34290">
                    <a:solidFill>
                      <a:srgbClr val="E7F2F0"/>
                    </a:solidFill>
                  </a:tcPr>
                </a:tc>
              </a:tr>
            </a:tbl>
          </a:graphicData>
        </a:graphic>
      </p:graphicFrame>
      <p:sp>
        <p:nvSpPr>
          <p:cNvPr id="17" name="Right Arrow 16"/>
          <p:cNvSpPr/>
          <p:nvPr/>
        </p:nvSpPr>
        <p:spPr>
          <a:xfrm>
            <a:off x="3334782" y="2213976"/>
            <a:ext cx="286939" cy="270030"/>
          </a:xfrm>
          <a:prstGeom prst="right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200"/>
          </a:p>
        </p:txBody>
      </p:sp>
      <p:sp>
        <p:nvSpPr>
          <p:cNvPr id="18" name="Right Arrow 17"/>
          <p:cNvSpPr/>
          <p:nvPr/>
        </p:nvSpPr>
        <p:spPr>
          <a:xfrm rot="5400000">
            <a:off x="4995594" y="3325482"/>
            <a:ext cx="286939" cy="270030"/>
          </a:xfrm>
          <a:prstGeom prst="right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200"/>
          </a:p>
        </p:txBody>
      </p:sp>
      <p:sp>
        <p:nvSpPr>
          <p:cNvPr id="19" name="Freeform 18"/>
          <p:cNvSpPr/>
          <p:nvPr/>
        </p:nvSpPr>
        <p:spPr>
          <a:xfrm>
            <a:off x="6804879" y="1858522"/>
            <a:ext cx="1943836" cy="1242886"/>
          </a:xfrm>
          <a:custGeom>
            <a:avLst/>
            <a:gdLst>
              <a:gd name="connsiteX0" fmla="*/ 0 w 3566807"/>
              <a:gd name="connsiteY0" fmla="*/ 0 h 2140084"/>
              <a:gd name="connsiteX1" fmla="*/ 3566807 w 3566807"/>
              <a:gd name="connsiteY1" fmla="*/ 0 h 2140084"/>
              <a:gd name="connsiteX2" fmla="*/ 3566807 w 3566807"/>
              <a:gd name="connsiteY2" fmla="*/ 2140084 h 2140084"/>
              <a:gd name="connsiteX3" fmla="*/ 0 w 3566807"/>
              <a:gd name="connsiteY3" fmla="*/ 2140084 h 2140084"/>
              <a:gd name="connsiteX4" fmla="*/ 0 w 3566807"/>
              <a:gd name="connsiteY4" fmla="*/ 0 h 214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807" h="2140084">
                <a:moveTo>
                  <a:pt x="0" y="0"/>
                </a:moveTo>
                <a:lnTo>
                  <a:pt x="3566807" y="0"/>
                </a:lnTo>
                <a:lnTo>
                  <a:pt x="3566807" y="2140084"/>
                </a:lnTo>
                <a:lnTo>
                  <a:pt x="0" y="2140084"/>
                </a:lnTo>
                <a:lnTo>
                  <a:pt x="0" y="0"/>
                </a:lnTo>
                <a:close/>
              </a:path>
            </a:pathLst>
          </a:custGeom>
          <a:solidFill>
            <a:srgbClr val="D9AB1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5738" tIns="185738" rIns="185738" bIns="185738" numCol="1" spcCol="1270" anchor="ctr" anchorCtr="0">
            <a:noAutofit/>
          </a:bodyP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2166938">
              <a:lnSpc>
                <a:spcPct val="90000"/>
              </a:lnSpc>
              <a:spcAft>
                <a:spcPct val="35000"/>
              </a:spcAft>
            </a:pPr>
            <a:r>
              <a:rPr lang="en-GB" sz="1050" dirty="0">
                <a:solidFill>
                  <a:schemeClr val="tx1"/>
                </a:solidFill>
                <a:latin typeface="+mj-lt"/>
              </a:rPr>
              <a:t>Fulfilment cash flows may be estimated at a </a:t>
            </a:r>
            <a:r>
              <a:rPr lang="en-GB" sz="1050" b="1" dirty="0">
                <a:solidFill>
                  <a:schemeClr val="tx1"/>
                </a:solidFill>
                <a:latin typeface="+mj-lt"/>
              </a:rPr>
              <a:t>higher level of aggregation </a:t>
            </a:r>
            <a:r>
              <a:rPr lang="en-GB" sz="1050" dirty="0">
                <a:solidFill>
                  <a:schemeClr val="tx1"/>
                </a:solidFill>
                <a:latin typeface="+mj-lt"/>
              </a:rPr>
              <a:t>than</a:t>
            </a:r>
          </a:p>
          <a:p>
            <a:pPr algn="ctr" defTabSz="2166938">
              <a:lnSpc>
                <a:spcPct val="90000"/>
              </a:lnSpc>
              <a:spcAft>
                <a:spcPct val="35000"/>
              </a:spcAft>
            </a:pPr>
            <a:r>
              <a:rPr lang="en-GB" sz="1050" dirty="0">
                <a:solidFill>
                  <a:schemeClr val="tx1"/>
                </a:solidFill>
                <a:latin typeface="+mj-lt"/>
              </a:rPr>
              <a:t>the group or portfolio =&gt; then need to </a:t>
            </a:r>
            <a:r>
              <a:rPr lang="en-GB" sz="1050" b="1" dirty="0">
                <a:solidFill>
                  <a:schemeClr val="tx1"/>
                </a:solidFill>
                <a:latin typeface="+mj-lt"/>
              </a:rPr>
              <a:t>allocate estimates to groups of contracts</a:t>
            </a:r>
          </a:p>
        </p:txBody>
      </p:sp>
      <p:sp>
        <p:nvSpPr>
          <p:cNvPr id="20" name="Freeform 19"/>
          <p:cNvSpPr/>
          <p:nvPr/>
        </p:nvSpPr>
        <p:spPr>
          <a:xfrm>
            <a:off x="6804881" y="3330796"/>
            <a:ext cx="1943835" cy="1214462"/>
          </a:xfrm>
          <a:custGeom>
            <a:avLst/>
            <a:gdLst>
              <a:gd name="connsiteX0" fmla="*/ 0 w 3566807"/>
              <a:gd name="connsiteY0" fmla="*/ 0 h 2140084"/>
              <a:gd name="connsiteX1" fmla="*/ 3566807 w 3566807"/>
              <a:gd name="connsiteY1" fmla="*/ 0 h 2140084"/>
              <a:gd name="connsiteX2" fmla="*/ 3566807 w 3566807"/>
              <a:gd name="connsiteY2" fmla="*/ 2140084 h 2140084"/>
              <a:gd name="connsiteX3" fmla="*/ 0 w 3566807"/>
              <a:gd name="connsiteY3" fmla="*/ 2140084 h 2140084"/>
              <a:gd name="connsiteX4" fmla="*/ 0 w 3566807"/>
              <a:gd name="connsiteY4" fmla="*/ 0 h 214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807" h="2140084">
                <a:moveTo>
                  <a:pt x="0" y="0"/>
                </a:moveTo>
                <a:lnTo>
                  <a:pt x="3566807" y="0"/>
                </a:lnTo>
                <a:lnTo>
                  <a:pt x="3566807" y="2140084"/>
                </a:lnTo>
                <a:lnTo>
                  <a:pt x="0" y="2140084"/>
                </a:lnTo>
                <a:lnTo>
                  <a:pt x="0" y="0"/>
                </a:lnTo>
                <a:close/>
              </a:path>
            </a:pathLst>
          </a:custGeom>
          <a:solidFill>
            <a:srgbClr val="D9AB1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5738" tIns="185738" rIns="185738" bIns="185738" numCol="1" spcCol="1270" anchor="ctr" anchorCtr="0">
            <a:noAutofit/>
          </a:bodyP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2166938">
              <a:lnSpc>
                <a:spcPct val="90000"/>
              </a:lnSpc>
              <a:spcAft>
                <a:spcPct val="35000"/>
              </a:spcAft>
            </a:pPr>
            <a:r>
              <a:rPr lang="en-GB" sz="1050" b="1" dirty="0" err="1">
                <a:solidFill>
                  <a:schemeClr val="tx1"/>
                </a:solidFill>
                <a:latin typeface="+mj-lt"/>
              </a:rPr>
              <a:t>PAA</a:t>
            </a:r>
            <a:r>
              <a:rPr lang="en-GB" sz="1050" b="1" dirty="0">
                <a:solidFill>
                  <a:schemeClr val="tx1"/>
                </a:solidFill>
                <a:latin typeface="+mj-lt"/>
              </a:rPr>
              <a:t>:</a:t>
            </a:r>
            <a:r>
              <a:rPr lang="en-GB" sz="1050" dirty="0">
                <a:solidFill>
                  <a:schemeClr val="tx1"/>
                </a:solidFill>
                <a:latin typeface="+mj-lt"/>
              </a:rPr>
              <a:t/>
            </a:r>
            <a:br>
              <a:rPr lang="en-GB" sz="1050" dirty="0">
                <a:solidFill>
                  <a:schemeClr val="tx1"/>
                </a:solidFill>
                <a:latin typeface="+mj-lt"/>
              </a:rPr>
            </a:br>
            <a:r>
              <a:rPr lang="en-GB" sz="1050" b="1" i="1" dirty="0">
                <a:solidFill>
                  <a:schemeClr val="tx1"/>
                </a:solidFill>
                <a:latin typeface="+mj-lt"/>
              </a:rPr>
              <a:t>At inception: </a:t>
            </a:r>
            <a:r>
              <a:rPr lang="en-GB" sz="1050" dirty="0">
                <a:solidFill>
                  <a:schemeClr val="tx1"/>
                </a:solidFill>
                <a:latin typeface="+mj-lt"/>
              </a:rPr>
              <a:t>Assume no contracts in the portfolio are onerous, unless </a:t>
            </a:r>
            <a:r>
              <a:rPr lang="en-GB" sz="1050" b="1" dirty="0">
                <a:solidFill>
                  <a:schemeClr val="tx1"/>
                </a:solidFill>
                <a:latin typeface="+mj-lt"/>
              </a:rPr>
              <a:t>facts and circumstances </a:t>
            </a:r>
            <a:r>
              <a:rPr lang="en-GB" sz="1050" dirty="0">
                <a:solidFill>
                  <a:schemeClr val="tx1"/>
                </a:solidFill>
                <a:latin typeface="+mj-lt"/>
              </a:rPr>
              <a:t>indicate otherwise</a:t>
            </a:r>
          </a:p>
        </p:txBody>
      </p:sp>
      <p:grpSp>
        <p:nvGrpSpPr>
          <p:cNvPr id="86" name="Group 85"/>
          <p:cNvGrpSpPr/>
          <p:nvPr/>
        </p:nvGrpSpPr>
        <p:grpSpPr>
          <a:xfrm>
            <a:off x="1366516" y="3066023"/>
            <a:ext cx="978098" cy="131201"/>
            <a:chOff x="1847528" y="2952496"/>
            <a:chExt cx="1304131" cy="174934"/>
          </a:xfrm>
        </p:grpSpPr>
        <p:sp>
          <p:nvSpPr>
            <p:cNvPr id="28" name="Freeform 27"/>
            <p:cNvSpPr>
              <a:spLocks noChangeAspect="1" noEditPoints="1"/>
            </p:cNvSpPr>
            <p:nvPr/>
          </p:nvSpPr>
          <p:spPr bwMode="auto">
            <a:xfrm>
              <a:off x="1847528" y="2952496"/>
              <a:ext cx="159464" cy="174934"/>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29" name="Freeform 28"/>
            <p:cNvSpPr>
              <a:spLocks noChangeAspect="1" noEditPoints="1"/>
            </p:cNvSpPr>
            <p:nvPr/>
          </p:nvSpPr>
          <p:spPr bwMode="auto">
            <a:xfrm>
              <a:off x="2038306" y="2952496"/>
              <a:ext cx="159464" cy="174934"/>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30" name="Freeform 29"/>
            <p:cNvSpPr>
              <a:spLocks noChangeAspect="1" noEditPoints="1"/>
            </p:cNvSpPr>
            <p:nvPr/>
          </p:nvSpPr>
          <p:spPr bwMode="auto">
            <a:xfrm>
              <a:off x="2229083" y="2952496"/>
              <a:ext cx="159464" cy="174934"/>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31" name="Freeform 30"/>
            <p:cNvSpPr>
              <a:spLocks noChangeAspect="1" noEditPoints="1"/>
            </p:cNvSpPr>
            <p:nvPr/>
          </p:nvSpPr>
          <p:spPr bwMode="auto">
            <a:xfrm>
              <a:off x="2419860" y="2952496"/>
              <a:ext cx="159464" cy="174934"/>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32" name="Freeform 31"/>
            <p:cNvSpPr>
              <a:spLocks noChangeAspect="1" noEditPoints="1"/>
            </p:cNvSpPr>
            <p:nvPr/>
          </p:nvSpPr>
          <p:spPr bwMode="auto">
            <a:xfrm>
              <a:off x="2610637" y="2952496"/>
              <a:ext cx="159464" cy="174934"/>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33" name="Freeform 32"/>
            <p:cNvSpPr>
              <a:spLocks noChangeAspect="1" noEditPoints="1"/>
            </p:cNvSpPr>
            <p:nvPr/>
          </p:nvSpPr>
          <p:spPr bwMode="auto">
            <a:xfrm>
              <a:off x="2801414" y="2952496"/>
              <a:ext cx="159464" cy="174934"/>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34" name="Freeform 33"/>
            <p:cNvSpPr>
              <a:spLocks noChangeAspect="1" noEditPoints="1"/>
            </p:cNvSpPr>
            <p:nvPr/>
          </p:nvSpPr>
          <p:spPr bwMode="auto">
            <a:xfrm>
              <a:off x="2992195" y="2952496"/>
              <a:ext cx="159464" cy="174934"/>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AU" sz="1200" dirty="0"/>
            </a:p>
          </p:txBody>
        </p:sp>
      </p:grpSp>
      <p:sp>
        <p:nvSpPr>
          <p:cNvPr id="77" name="Freeform 76"/>
          <p:cNvSpPr>
            <a:spLocks noChangeAspect="1" noEditPoints="1"/>
          </p:cNvSpPr>
          <p:nvPr/>
        </p:nvSpPr>
        <p:spPr bwMode="auto">
          <a:xfrm>
            <a:off x="1592883" y="3657973"/>
            <a:ext cx="119598" cy="131201"/>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78" name="Freeform 77"/>
          <p:cNvSpPr>
            <a:spLocks noChangeAspect="1" noEditPoints="1"/>
          </p:cNvSpPr>
          <p:nvPr/>
        </p:nvSpPr>
        <p:spPr bwMode="auto">
          <a:xfrm>
            <a:off x="1735967" y="3657973"/>
            <a:ext cx="119598" cy="131201"/>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79" name="Freeform 78"/>
          <p:cNvSpPr>
            <a:spLocks noChangeAspect="1" noEditPoints="1"/>
          </p:cNvSpPr>
          <p:nvPr/>
        </p:nvSpPr>
        <p:spPr bwMode="auto">
          <a:xfrm>
            <a:off x="1879049" y="3657973"/>
            <a:ext cx="119598" cy="131201"/>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80" name="Freeform 79"/>
          <p:cNvSpPr>
            <a:spLocks noChangeAspect="1" noEditPoints="1"/>
          </p:cNvSpPr>
          <p:nvPr/>
        </p:nvSpPr>
        <p:spPr bwMode="auto">
          <a:xfrm>
            <a:off x="2022132" y="3657973"/>
            <a:ext cx="119598" cy="131201"/>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81" name="Freeform 80"/>
          <p:cNvSpPr>
            <a:spLocks noChangeAspect="1" noEditPoints="1"/>
          </p:cNvSpPr>
          <p:nvPr/>
        </p:nvSpPr>
        <p:spPr bwMode="auto">
          <a:xfrm>
            <a:off x="1592885" y="4414057"/>
            <a:ext cx="119598" cy="131201"/>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82" name="Freeform 81"/>
          <p:cNvSpPr>
            <a:spLocks noChangeAspect="1" noEditPoints="1"/>
          </p:cNvSpPr>
          <p:nvPr/>
        </p:nvSpPr>
        <p:spPr bwMode="auto">
          <a:xfrm>
            <a:off x="1735968" y="4414057"/>
            <a:ext cx="119598" cy="131201"/>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83" name="Freeform 82"/>
          <p:cNvSpPr>
            <a:spLocks noChangeAspect="1" noEditPoints="1"/>
          </p:cNvSpPr>
          <p:nvPr/>
        </p:nvSpPr>
        <p:spPr bwMode="auto">
          <a:xfrm>
            <a:off x="1592883" y="4792099"/>
            <a:ext cx="119598" cy="131201"/>
          </a:xfrm>
          <a:custGeom>
            <a:avLst/>
            <a:gdLst>
              <a:gd name="T0" fmla="*/ 1391 w 1718"/>
              <a:gd name="T1" fmla="*/ 69 h 1510"/>
              <a:gd name="T2" fmla="*/ 1492 w 1718"/>
              <a:gd name="T3" fmla="*/ 118 h 1510"/>
              <a:gd name="T4" fmla="*/ 1558 w 1718"/>
              <a:gd name="T5" fmla="*/ 242 h 1510"/>
              <a:gd name="T6" fmla="*/ 1718 w 1718"/>
              <a:gd name="T7" fmla="*/ 305 h 1510"/>
              <a:gd name="T8" fmla="*/ 1560 w 1718"/>
              <a:gd name="T9" fmla="*/ 1510 h 1510"/>
              <a:gd name="T10" fmla="*/ 20 w 1718"/>
              <a:gd name="T11" fmla="*/ 1490 h 1510"/>
              <a:gd name="T12" fmla="*/ 1 w 1718"/>
              <a:gd name="T13" fmla="*/ 571 h 1510"/>
              <a:gd name="T14" fmla="*/ 440 w 1718"/>
              <a:gd name="T15" fmla="*/ 48 h 1510"/>
              <a:gd name="T16" fmla="*/ 1326 w 1718"/>
              <a:gd name="T17" fmla="*/ 4 h 1510"/>
              <a:gd name="T18" fmla="*/ 1201 w 1718"/>
              <a:gd name="T19" fmla="*/ 1207 h 1510"/>
              <a:gd name="T20" fmla="*/ 195 w 1718"/>
              <a:gd name="T21" fmla="*/ 1302 h 1510"/>
              <a:gd name="T22" fmla="*/ 195 w 1718"/>
              <a:gd name="T23" fmla="*/ 1028 h 1510"/>
              <a:gd name="T24" fmla="*/ 1201 w 1718"/>
              <a:gd name="T25" fmla="*/ 1123 h 1510"/>
              <a:gd name="T26" fmla="*/ 195 w 1718"/>
              <a:gd name="T27" fmla="*/ 1028 h 1510"/>
              <a:gd name="T28" fmla="*/ 1201 w 1718"/>
              <a:gd name="T29" fmla="*/ 848 h 1510"/>
              <a:gd name="T30" fmla="*/ 195 w 1718"/>
              <a:gd name="T31" fmla="*/ 943 h 1510"/>
              <a:gd name="T32" fmla="*/ 195 w 1718"/>
              <a:gd name="T33" fmla="*/ 668 h 1510"/>
              <a:gd name="T34" fmla="*/ 1201 w 1718"/>
              <a:gd name="T35" fmla="*/ 763 h 1510"/>
              <a:gd name="T36" fmla="*/ 195 w 1718"/>
              <a:gd name="T37" fmla="*/ 668 h 1510"/>
              <a:gd name="T38" fmla="*/ 1201 w 1718"/>
              <a:gd name="T39" fmla="*/ 173 h 1510"/>
              <a:gd name="T40" fmla="*/ 667 w 1718"/>
              <a:gd name="T41" fmla="*/ 557 h 1510"/>
              <a:gd name="T42" fmla="*/ 71 w 1718"/>
              <a:gd name="T43" fmla="*/ 571 h 1510"/>
              <a:gd name="T44" fmla="*/ 1297 w 1718"/>
              <a:gd name="T45" fmla="*/ 1439 h 1510"/>
              <a:gd name="T46" fmla="*/ 1320 w 1718"/>
              <a:gd name="T47" fmla="*/ 75 h 1510"/>
              <a:gd name="T48" fmla="*/ 554 w 1718"/>
              <a:gd name="T49" fmla="*/ 505 h 1510"/>
              <a:gd name="T50" fmla="*/ 71 w 1718"/>
              <a:gd name="T51" fmla="*/ 571 h 1510"/>
              <a:gd name="T52" fmla="*/ 483 w 1718"/>
              <a:gd name="T53" fmla="*/ 500 h 1510"/>
              <a:gd name="T54" fmla="*/ 105 w 1718"/>
              <a:gd name="T55" fmla="*/ 500 h 1510"/>
              <a:gd name="T56" fmla="*/ 1558 w 1718"/>
              <a:gd name="T57" fmla="*/ 1350 h 1510"/>
              <a:gd name="T58" fmla="*/ 1591 w 1718"/>
              <a:gd name="T59" fmla="*/ 1439 h 1510"/>
              <a:gd name="T60" fmla="*/ 1647 w 1718"/>
              <a:gd name="T61" fmla="*/ 312 h 1510"/>
              <a:gd name="T62" fmla="*/ 1391 w 1718"/>
              <a:gd name="T63" fmla="*/ 1439 h 1510"/>
              <a:gd name="T64" fmla="*/ 1487 w 1718"/>
              <a:gd name="T65" fmla="*/ 1350 h 1510"/>
              <a:gd name="T66" fmla="*/ 1391 w 1718"/>
              <a:gd name="T67" fmla="*/ 18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8" h="1510">
                <a:moveTo>
                  <a:pt x="1326" y="4"/>
                </a:moveTo>
                <a:cubicBezTo>
                  <a:pt x="1362" y="4"/>
                  <a:pt x="1391" y="33"/>
                  <a:pt x="1391" y="69"/>
                </a:cubicBezTo>
                <a:cubicBezTo>
                  <a:pt x="1391" y="117"/>
                  <a:pt x="1391" y="117"/>
                  <a:pt x="1391" y="117"/>
                </a:cubicBezTo>
                <a:cubicBezTo>
                  <a:pt x="1492" y="118"/>
                  <a:pt x="1492" y="118"/>
                  <a:pt x="1492" y="118"/>
                </a:cubicBezTo>
                <a:cubicBezTo>
                  <a:pt x="1529" y="118"/>
                  <a:pt x="1558" y="145"/>
                  <a:pt x="1558" y="181"/>
                </a:cubicBezTo>
                <a:cubicBezTo>
                  <a:pt x="1558" y="242"/>
                  <a:pt x="1558" y="242"/>
                  <a:pt x="1558" y="242"/>
                </a:cubicBezTo>
                <a:cubicBezTo>
                  <a:pt x="1652" y="242"/>
                  <a:pt x="1652" y="242"/>
                  <a:pt x="1652" y="242"/>
                </a:cubicBezTo>
                <a:cubicBezTo>
                  <a:pt x="1688" y="242"/>
                  <a:pt x="1718" y="269"/>
                  <a:pt x="1718" y="305"/>
                </a:cubicBezTo>
                <a:cubicBezTo>
                  <a:pt x="1718" y="1350"/>
                  <a:pt x="1718" y="1350"/>
                  <a:pt x="1718" y="1350"/>
                </a:cubicBezTo>
                <a:cubicBezTo>
                  <a:pt x="1718" y="1489"/>
                  <a:pt x="1655" y="1510"/>
                  <a:pt x="1560" y="1510"/>
                </a:cubicBezTo>
                <a:cubicBezTo>
                  <a:pt x="1050" y="1510"/>
                  <a:pt x="576" y="1510"/>
                  <a:pt x="66" y="1510"/>
                </a:cubicBezTo>
                <a:cubicBezTo>
                  <a:pt x="48" y="1510"/>
                  <a:pt x="32" y="1502"/>
                  <a:pt x="20" y="1490"/>
                </a:cubicBezTo>
                <a:cubicBezTo>
                  <a:pt x="8" y="1479"/>
                  <a:pt x="1" y="1462"/>
                  <a:pt x="1" y="1444"/>
                </a:cubicBezTo>
                <a:cubicBezTo>
                  <a:pt x="1" y="571"/>
                  <a:pt x="1" y="571"/>
                  <a:pt x="1" y="571"/>
                </a:cubicBezTo>
                <a:cubicBezTo>
                  <a:pt x="1" y="504"/>
                  <a:pt x="0" y="500"/>
                  <a:pt x="47" y="452"/>
                </a:cubicBezTo>
                <a:cubicBezTo>
                  <a:pt x="440" y="48"/>
                  <a:pt x="440" y="48"/>
                  <a:pt x="440" y="48"/>
                </a:cubicBezTo>
                <a:cubicBezTo>
                  <a:pt x="487" y="0"/>
                  <a:pt x="482" y="4"/>
                  <a:pt x="554" y="4"/>
                </a:cubicBezTo>
                <a:cubicBezTo>
                  <a:pt x="1326" y="4"/>
                  <a:pt x="1326" y="4"/>
                  <a:pt x="1326" y="4"/>
                </a:cubicBezTo>
                <a:close/>
                <a:moveTo>
                  <a:pt x="195" y="1207"/>
                </a:moveTo>
                <a:cubicBezTo>
                  <a:pt x="1201" y="1207"/>
                  <a:pt x="1201" y="1207"/>
                  <a:pt x="1201" y="1207"/>
                </a:cubicBezTo>
                <a:cubicBezTo>
                  <a:pt x="1201" y="1302"/>
                  <a:pt x="1201" y="1302"/>
                  <a:pt x="1201" y="1302"/>
                </a:cubicBezTo>
                <a:cubicBezTo>
                  <a:pt x="195" y="1302"/>
                  <a:pt x="195" y="1302"/>
                  <a:pt x="195" y="1302"/>
                </a:cubicBezTo>
                <a:cubicBezTo>
                  <a:pt x="195" y="1207"/>
                  <a:pt x="195" y="1207"/>
                  <a:pt x="195" y="1207"/>
                </a:cubicBezTo>
                <a:close/>
                <a:moveTo>
                  <a:pt x="195" y="1028"/>
                </a:moveTo>
                <a:cubicBezTo>
                  <a:pt x="1201" y="1028"/>
                  <a:pt x="1201" y="1028"/>
                  <a:pt x="1201" y="1028"/>
                </a:cubicBezTo>
                <a:cubicBezTo>
                  <a:pt x="1201" y="1123"/>
                  <a:pt x="1201" y="1123"/>
                  <a:pt x="1201" y="1123"/>
                </a:cubicBezTo>
                <a:cubicBezTo>
                  <a:pt x="195" y="1123"/>
                  <a:pt x="195" y="1123"/>
                  <a:pt x="195" y="1123"/>
                </a:cubicBezTo>
                <a:cubicBezTo>
                  <a:pt x="195" y="1028"/>
                  <a:pt x="195" y="1028"/>
                  <a:pt x="195" y="1028"/>
                </a:cubicBezTo>
                <a:close/>
                <a:moveTo>
                  <a:pt x="195" y="848"/>
                </a:moveTo>
                <a:cubicBezTo>
                  <a:pt x="1201" y="848"/>
                  <a:pt x="1201" y="848"/>
                  <a:pt x="1201" y="848"/>
                </a:cubicBezTo>
                <a:cubicBezTo>
                  <a:pt x="1201" y="943"/>
                  <a:pt x="1201" y="943"/>
                  <a:pt x="1201" y="943"/>
                </a:cubicBezTo>
                <a:cubicBezTo>
                  <a:pt x="195" y="943"/>
                  <a:pt x="195" y="943"/>
                  <a:pt x="195" y="943"/>
                </a:cubicBezTo>
                <a:cubicBezTo>
                  <a:pt x="195" y="848"/>
                  <a:pt x="195" y="848"/>
                  <a:pt x="195" y="848"/>
                </a:cubicBezTo>
                <a:close/>
                <a:moveTo>
                  <a:pt x="195" y="668"/>
                </a:moveTo>
                <a:cubicBezTo>
                  <a:pt x="1201" y="668"/>
                  <a:pt x="1201" y="668"/>
                  <a:pt x="1201" y="668"/>
                </a:cubicBezTo>
                <a:cubicBezTo>
                  <a:pt x="1201" y="763"/>
                  <a:pt x="1201" y="763"/>
                  <a:pt x="1201" y="763"/>
                </a:cubicBezTo>
                <a:cubicBezTo>
                  <a:pt x="195" y="763"/>
                  <a:pt x="195" y="763"/>
                  <a:pt x="195" y="763"/>
                </a:cubicBezTo>
                <a:cubicBezTo>
                  <a:pt x="195" y="668"/>
                  <a:pt x="195" y="668"/>
                  <a:pt x="195" y="668"/>
                </a:cubicBezTo>
                <a:close/>
                <a:moveTo>
                  <a:pt x="667" y="173"/>
                </a:moveTo>
                <a:cubicBezTo>
                  <a:pt x="1201" y="173"/>
                  <a:pt x="1201" y="173"/>
                  <a:pt x="1201" y="173"/>
                </a:cubicBezTo>
                <a:cubicBezTo>
                  <a:pt x="1201" y="557"/>
                  <a:pt x="1201" y="557"/>
                  <a:pt x="1201" y="557"/>
                </a:cubicBezTo>
                <a:cubicBezTo>
                  <a:pt x="667" y="557"/>
                  <a:pt x="667" y="557"/>
                  <a:pt x="667" y="557"/>
                </a:cubicBezTo>
                <a:cubicBezTo>
                  <a:pt x="667" y="173"/>
                  <a:pt x="667" y="173"/>
                  <a:pt x="667" y="173"/>
                </a:cubicBezTo>
                <a:close/>
                <a:moveTo>
                  <a:pt x="71" y="571"/>
                </a:moveTo>
                <a:cubicBezTo>
                  <a:pt x="71" y="1439"/>
                  <a:pt x="71" y="1439"/>
                  <a:pt x="71" y="1439"/>
                </a:cubicBezTo>
                <a:cubicBezTo>
                  <a:pt x="1297" y="1439"/>
                  <a:pt x="1297" y="1439"/>
                  <a:pt x="1297" y="1439"/>
                </a:cubicBezTo>
                <a:cubicBezTo>
                  <a:pt x="1320" y="1439"/>
                  <a:pt x="1320" y="1439"/>
                  <a:pt x="1320" y="1439"/>
                </a:cubicBezTo>
                <a:cubicBezTo>
                  <a:pt x="1320" y="75"/>
                  <a:pt x="1320" y="75"/>
                  <a:pt x="1320" y="75"/>
                </a:cubicBezTo>
                <a:cubicBezTo>
                  <a:pt x="554" y="75"/>
                  <a:pt x="554" y="75"/>
                  <a:pt x="554" y="75"/>
                </a:cubicBezTo>
                <a:cubicBezTo>
                  <a:pt x="554" y="505"/>
                  <a:pt x="554" y="505"/>
                  <a:pt x="554" y="505"/>
                </a:cubicBezTo>
                <a:cubicBezTo>
                  <a:pt x="554" y="541"/>
                  <a:pt x="524" y="571"/>
                  <a:pt x="488" y="571"/>
                </a:cubicBezTo>
                <a:cubicBezTo>
                  <a:pt x="71" y="571"/>
                  <a:pt x="71" y="571"/>
                  <a:pt x="71" y="571"/>
                </a:cubicBezTo>
                <a:close/>
                <a:moveTo>
                  <a:pt x="105" y="500"/>
                </a:moveTo>
                <a:cubicBezTo>
                  <a:pt x="483" y="500"/>
                  <a:pt x="483" y="500"/>
                  <a:pt x="483" y="500"/>
                </a:cubicBezTo>
                <a:cubicBezTo>
                  <a:pt x="483" y="111"/>
                  <a:pt x="483" y="111"/>
                  <a:pt x="483" y="111"/>
                </a:cubicBezTo>
                <a:cubicBezTo>
                  <a:pt x="105" y="500"/>
                  <a:pt x="105" y="500"/>
                  <a:pt x="105" y="500"/>
                </a:cubicBezTo>
                <a:close/>
                <a:moveTo>
                  <a:pt x="1558" y="312"/>
                </a:moveTo>
                <a:cubicBezTo>
                  <a:pt x="1558" y="1350"/>
                  <a:pt x="1558" y="1350"/>
                  <a:pt x="1558" y="1350"/>
                </a:cubicBezTo>
                <a:cubicBezTo>
                  <a:pt x="1558" y="1388"/>
                  <a:pt x="1554" y="1417"/>
                  <a:pt x="1545" y="1439"/>
                </a:cubicBezTo>
                <a:cubicBezTo>
                  <a:pt x="1591" y="1439"/>
                  <a:pt x="1591" y="1439"/>
                  <a:pt x="1591" y="1439"/>
                </a:cubicBezTo>
                <a:cubicBezTo>
                  <a:pt x="1631" y="1439"/>
                  <a:pt x="1647" y="1409"/>
                  <a:pt x="1647" y="1350"/>
                </a:cubicBezTo>
                <a:cubicBezTo>
                  <a:pt x="1647" y="312"/>
                  <a:pt x="1647" y="312"/>
                  <a:pt x="1647" y="312"/>
                </a:cubicBezTo>
                <a:cubicBezTo>
                  <a:pt x="1558" y="312"/>
                  <a:pt x="1558" y="312"/>
                  <a:pt x="1558" y="312"/>
                </a:cubicBezTo>
                <a:close/>
                <a:moveTo>
                  <a:pt x="1391" y="1439"/>
                </a:moveTo>
                <a:cubicBezTo>
                  <a:pt x="1431" y="1439"/>
                  <a:pt x="1431" y="1439"/>
                  <a:pt x="1431" y="1439"/>
                </a:cubicBezTo>
                <a:cubicBezTo>
                  <a:pt x="1471" y="1439"/>
                  <a:pt x="1487" y="1409"/>
                  <a:pt x="1487" y="1350"/>
                </a:cubicBezTo>
                <a:cubicBezTo>
                  <a:pt x="1487" y="188"/>
                  <a:pt x="1487" y="188"/>
                  <a:pt x="1487" y="188"/>
                </a:cubicBezTo>
                <a:cubicBezTo>
                  <a:pt x="1391" y="188"/>
                  <a:pt x="1391" y="188"/>
                  <a:pt x="1391" y="188"/>
                </a:cubicBezTo>
                <a:cubicBezTo>
                  <a:pt x="1391" y="1439"/>
                  <a:pt x="1391" y="1439"/>
                  <a:pt x="1391" y="1439"/>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AU" sz="1200" dirty="0"/>
          </a:p>
        </p:txBody>
      </p:sp>
      <p:sp>
        <p:nvSpPr>
          <p:cNvPr id="35" name="Text Placeholder 2"/>
          <p:cNvSpPr txBox="1">
            <a:spLocks/>
          </p:cNvSpPr>
          <p:nvPr/>
        </p:nvSpPr>
        <p:spPr>
          <a:xfrm>
            <a:off x="432799" y="576183"/>
            <a:ext cx="8391525" cy="757255"/>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2000" b="0" kern="1200">
                <a:solidFill>
                  <a:srgbClr val="575757"/>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GB" sz="2400" dirty="0" smtClean="0">
                <a:solidFill>
                  <a:schemeClr val="tx1"/>
                </a:solidFill>
                <a:latin typeface="+mj-lt"/>
                <a:ea typeface="+mj-ea"/>
                <a:cs typeface="+mj-cs"/>
              </a:rPr>
              <a:t>Level of aggregation / onerous contracts</a:t>
            </a:r>
            <a:endParaRPr lang="en-GB" sz="2400" dirty="0">
              <a:solidFill>
                <a:schemeClr val="tx1"/>
              </a:solidFill>
              <a:latin typeface="+mj-lt"/>
              <a:ea typeface="+mj-ea"/>
              <a:cs typeface="+mj-cs"/>
            </a:endParaRPr>
          </a:p>
        </p:txBody>
      </p:sp>
      <p:sp>
        <p:nvSpPr>
          <p:cNvPr id="36" name="Rectangle 35"/>
          <p:cNvSpPr/>
          <p:nvPr/>
        </p:nvSpPr>
        <p:spPr>
          <a:xfrm>
            <a:off x="282166" y="1222425"/>
            <a:ext cx="8353425" cy="589013"/>
          </a:xfrm>
          <a:prstGeom prst="rect">
            <a:avLst/>
          </a:pr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marL="65485"/>
            <a:r>
              <a:rPr lang="en-GB" sz="1600" b="1" dirty="0">
                <a:solidFill>
                  <a:schemeClr val="bg2">
                    <a:lumMod val="10000"/>
                  </a:schemeClr>
                </a:solidFill>
              </a:rPr>
              <a:t>Objective</a:t>
            </a:r>
            <a:r>
              <a:rPr lang="en-GB" sz="1600" b="1" dirty="0" smtClean="0">
                <a:solidFill>
                  <a:schemeClr val="bg2">
                    <a:lumMod val="10000"/>
                  </a:schemeClr>
                </a:solidFill>
              </a:rPr>
              <a:t>: </a:t>
            </a:r>
            <a:r>
              <a:rPr lang="en-GB" sz="1600" dirty="0">
                <a:solidFill>
                  <a:schemeClr val="bg2">
                    <a:lumMod val="10000"/>
                  </a:schemeClr>
                </a:solidFill>
              </a:rPr>
              <a:t>Separate profitable and loss making </a:t>
            </a:r>
            <a:r>
              <a:rPr lang="en-GB" sz="1600" dirty="0" smtClean="0">
                <a:solidFill>
                  <a:schemeClr val="bg2">
                    <a:lumMod val="10000"/>
                  </a:schemeClr>
                </a:solidFill>
              </a:rPr>
              <a:t>contracts. No </a:t>
            </a:r>
            <a:r>
              <a:rPr lang="en-GB" sz="1600" dirty="0">
                <a:solidFill>
                  <a:schemeClr val="bg2">
                    <a:lumMod val="10000"/>
                  </a:schemeClr>
                </a:solidFill>
              </a:rPr>
              <a:t>CSM at end of coverage period</a:t>
            </a:r>
          </a:p>
          <a:p>
            <a:pPr marL="65485"/>
            <a:endParaRPr lang="en-GB" sz="1600" dirty="0">
              <a:solidFill>
                <a:schemeClr val="bg2">
                  <a:lumMod val="10000"/>
                </a:schemeClr>
              </a:solidFill>
            </a:endParaRPr>
          </a:p>
        </p:txBody>
      </p:sp>
      <p:sp>
        <p:nvSpPr>
          <p:cNvPr id="37"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10</a:t>
            </a:r>
            <a:endParaRPr lang="en-GB" dirty="0">
              <a:solidFill>
                <a:schemeClr val="bg2">
                  <a:lumMod val="10000"/>
                </a:schemeClr>
              </a:solidFill>
            </a:endParaRPr>
          </a:p>
        </p:txBody>
      </p:sp>
    </p:spTree>
    <p:extLst>
      <p:ext uri="{BB962C8B-B14F-4D97-AF65-F5344CB8AC3E}">
        <p14:creationId xmlns:p14="http://schemas.microsoft.com/office/powerpoint/2010/main" val="1877804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animBg="1"/>
      <p:bldP spid="20" grpId="0" animBg="1"/>
      <p:bldP spid="77" grpId="0" animBg="1"/>
      <p:bldP spid="78" grpId="0" animBg="1"/>
      <p:bldP spid="79" grpId="0" animBg="1"/>
      <p:bldP spid="80" grpId="0" animBg="1"/>
      <p:bldP spid="81" grpId="0" animBg="1"/>
      <p:bldP spid="82" grpId="0" animBg="1"/>
      <p:bldP spid="83"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GB" dirty="0" smtClean="0"/>
          </a:p>
          <a:p>
            <a:endParaRPr lang="en-GB" dirty="0"/>
          </a:p>
          <a:p>
            <a:endParaRPr lang="en-GB" dirty="0" smtClean="0"/>
          </a:p>
          <a:p>
            <a:pPr algn="just">
              <a:spcAft>
                <a:spcPts val="193"/>
              </a:spcAft>
              <a:buSzPct val="100000"/>
            </a:pPr>
            <a:endParaRPr lang="en-GB" dirty="0" smtClean="0"/>
          </a:p>
          <a:p>
            <a:endParaRPr lang="en-GB" dirty="0"/>
          </a:p>
        </p:txBody>
      </p:sp>
      <p:sp>
        <p:nvSpPr>
          <p:cNvPr id="21" name="Content Placeholder 5"/>
          <p:cNvSpPr txBox="1">
            <a:spLocks/>
          </p:cNvSpPr>
          <p:nvPr/>
        </p:nvSpPr>
        <p:spPr bwMode="auto">
          <a:xfrm>
            <a:off x="3054285" y="2357699"/>
            <a:ext cx="4542052" cy="316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69889" indent="-269889"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rgbClr val="D9AB16"/>
              </a:buClr>
              <a:buChar char="•"/>
              <a:defRPr>
                <a:solidFill>
                  <a:srgbClr val="3F4548"/>
                </a:solidFill>
                <a:latin typeface="+mn-lt"/>
                <a:cs typeface="+mn-cs"/>
              </a:defRPr>
            </a:lvl3pPr>
            <a:lvl4pPr marL="1433585" indent="-18257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202417" lvl="1" indent="-202417" defTabSz="505091">
              <a:lnSpc>
                <a:spcPct val="106000"/>
              </a:lnSpc>
              <a:spcAft>
                <a:spcPts val="193"/>
              </a:spcAft>
              <a:buSzPct val="100000"/>
              <a:buFont typeface="Arial" charset="0"/>
              <a:buChar char="•"/>
              <a:defRPr/>
            </a:pPr>
            <a:r>
              <a:rPr lang="en-GB" sz="1600" dirty="0">
                <a:solidFill>
                  <a:schemeClr val="bg2">
                    <a:lumMod val="10000"/>
                  </a:schemeClr>
                </a:solidFill>
              </a:rPr>
              <a:t>No prescribed approach</a:t>
            </a:r>
          </a:p>
          <a:p>
            <a:pPr marL="202417" lvl="1" indent="-202417" defTabSz="505091">
              <a:lnSpc>
                <a:spcPct val="106000"/>
              </a:lnSpc>
              <a:spcAft>
                <a:spcPts val="193"/>
              </a:spcAft>
              <a:buSzPct val="100000"/>
              <a:buFont typeface="Arial" charset="0"/>
              <a:buChar char="•"/>
              <a:defRPr/>
            </a:pPr>
            <a:r>
              <a:rPr lang="en-GB" sz="1600" dirty="0">
                <a:solidFill>
                  <a:schemeClr val="bg2">
                    <a:lumMod val="10000"/>
                  </a:schemeClr>
                </a:solidFill>
              </a:rPr>
              <a:t>Risk adjustment required on a gross and reinsurance basis separately</a:t>
            </a:r>
          </a:p>
          <a:p>
            <a:pPr marL="202417" lvl="1" indent="-202417" defTabSz="505091">
              <a:spcAft>
                <a:spcPts val="193"/>
              </a:spcAft>
              <a:buSzPct val="100000"/>
              <a:buFont typeface="Arial" charset="0"/>
              <a:buChar char="•"/>
            </a:pPr>
            <a:r>
              <a:rPr lang="en-GB" sz="1600" dirty="0">
                <a:solidFill>
                  <a:schemeClr val="bg2">
                    <a:lumMod val="10000"/>
                  </a:schemeClr>
                </a:solidFill>
              </a:rPr>
              <a:t>Re-measured at each reporting period</a:t>
            </a:r>
          </a:p>
          <a:p>
            <a:pPr marL="202417" lvl="1" indent="-202417" defTabSz="505091">
              <a:spcAft>
                <a:spcPts val="193"/>
              </a:spcAft>
              <a:buSzPct val="100000"/>
              <a:buFont typeface="Arial" charset="0"/>
              <a:buChar char="•"/>
            </a:pPr>
            <a:r>
              <a:rPr lang="en-GB" sz="1600" dirty="0">
                <a:solidFill>
                  <a:schemeClr val="bg2">
                    <a:lumMod val="10000"/>
                  </a:schemeClr>
                </a:solidFill>
              </a:rPr>
              <a:t>Allows for effect of diversification between portfolios within a reporting entity</a:t>
            </a:r>
          </a:p>
          <a:p>
            <a:pPr marL="202417" lvl="1" indent="-202417" defTabSz="505091">
              <a:spcAft>
                <a:spcPts val="193"/>
              </a:spcAft>
              <a:buSzPct val="100000"/>
              <a:buFont typeface="Arial" charset="0"/>
              <a:buChar char="•"/>
            </a:pPr>
            <a:r>
              <a:rPr lang="en-GB" sz="1600" dirty="0">
                <a:solidFill>
                  <a:schemeClr val="bg2">
                    <a:lumMod val="10000"/>
                  </a:schemeClr>
                </a:solidFill>
              </a:rPr>
              <a:t>Regardless of the method chosen, a confidence level equivalent must be calculated and disclosed (i.e. </a:t>
            </a:r>
            <a:r>
              <a:rPr lang="en-GB" sz="1600" dirty="0" err="1">
                <a:solidFill>
                  <a:schemeClr val="bg2">
                    <a:lumMod val="10000"/>
                  </a:schemeClr>
                </a:solidFill>
              </a:rPr>
              <a:t>VaR</a:t>
            </a:r>
            <a:r>
              <a:rPr lang="en-GB" sz="1600" dirty="0">
                <a:solidFill>
                  <a:schemeClr val="bg2">
                    <a:lumMod val="10000"/>
                  </a:schemeClr>
                </a:solidFill>
              </a:rPr>
              <a:t> percentile)</a:t>
            </a:r>
          </a:p>
        </p:txBody>
      </p:sp>
      <p:grpSp>
        <p:nvGrpSpPr>
          <p:cNvPr id="3" name="Group 2"/>
          <p:cNvGrpSpPr/>
          <p:nvPr/>
        </p:nvGrpSpPr>
        <p:grpSpPr>
          <a:xfrm>
            <a:off x="898121" y="2356387"/>
            <a:ext cx="2141383" cy="3327976"/>
            <a:chOff x="9550424" y="3057767"/>
            <a:chExt cx="1658144" cy="1999651"/>
          </a:xfrm>
        </p:grpSpPr>
        <p:sp>
          <p:nvSpPr>
            <p:cNvPr id="17" name="Rectangle 16"/>
            <p:cNvSpPr>
              <a:spLocks noChangeArrowheads="1"/>
            </p:cNvSpPr>
            <p:nvPr/>
          </p:nvSpPr>
          <p:spPr bwMode="gray">
            <a:xfrm>
              <a:off x="9550424" y="4493058"/>
              <a:ext cx="1656184" cy="564360"/>
            </a:xfrm>
            <a:prstGeom prst="rect">
              <a:avLst/>
            </a:prstGeom>
            <a:solidFill>
              <a:schemeClr val="accent2"/>
            </a:solidFill>
            <a:ln w="19050" algn="ctr">
              <a:solidFill>
                <a:schemeClr val="accent2"/>
              </a:solidFill>
              <a:miter lim="800000"/>
              <a:headEnd/>
              <a:tailEnd/>
            </a:ln>
          </p:spPr>
          <p:txBody>
            <a:bodyPr lIns="62857" tIns="62857" rIns="62857" bIns="6285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5091">
                <a:lnSpc>
                  <a:spcPct val="106000"/>
                </a:lnSpc>
              </a:pPr>
              <a:r>
                <a:rPr lang="en-GB" altLang="en-US" sz="1600" b="1" dirty="0">
                  <a:solidFill>
                    <a:srgbClr val="FFFFFF"/>
                  </a:solidFill>
                  <a:latin typeface="+mj-lt"/>
                </a:rPr>
                <a:t>Cost of Capital</a:t>
              </a:r>
              <a:br>
                <a:rPr lang="en-GB" altLang="en-US" sz="1600" b="1" dirty="0">
                  <a:solidFill>
                    <a:srgbClr val="FFFFFF"/>
                  </a:solidFill>
                  <a:latin typeface="+mj-lt"/>
                </a:rPr>
              </a:br>
              <a:r>
                <a:rPr lang="en-GB" altLang="en-US" sz="1600" b="1" dirty="0">
                  <a:solidFill>
                    <a:srgbClr val="FFFFFF"/>
                  </a:solidFill>
                  <a:latin typeface="+mj-lt"/>
                </a:rPr>
                <a:t>(CoC)</a:t>
              </a:r>
            </a:p>
          </p:txBody>
        </p:sp>
        <p:sp>
          <p:nvSpPr>
            <p:cNvPr id="22" name="Rectangle 21"/>
            <p:cNvSpPr/>
            <p:nvPr/>
          </p:nvSpPr>
          <p:spPr bwMode="gray">
            <a:xfrm>
              <a:off x="9552384" y="3057767"/>
              <a:ext cx="1656184" cy="587292"/>
            </a:xfrm>
            <a:prstGeom prst="rect">
              <a:avLst/>
            </a:prstGeom>
            <a:solidFill>
              <a:schemeClr val="accent3">
                <a:lumMod val="50000"/>
              </a:schemeClr>
            </a:solidFill>
            <a:ln w="19050" algn="ctr">
              <a:solidFill>
                <a:schemeClr val="accent3">
                  <a:lumMod val="50000"/>
                </a:schemeClr>
              </a:solidFill>
              <a:miter lim="800000"/>
              <a:headEnd/>
              <a:tailEnd/>
            </a:ln>
          </p:spPr>
          <p:txBody>
            <a:bodyPr lIns="62857" tIns="62857" rIns="62857" bIns="6285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5091">
                <a:lnSpc>
                  <a:spcPct val="106000"/>
                </a:lnSpc>
                <a:defRPr/>
              </a:pPr>
              <a:r>
                <a:rPr lang="en-GB" sz="1600" b="1" dirty="0">
                  <a:solidFill>
                    <a:srgbClr val="FFFFFF"/>
                  </a:solidFill>
                  <a:latin typeface="+mj-lt"/>
                </a:rPr>
                <a:t>Value at Risk</a:t>
              </a:r>
              <a:br>
                <a:rPr lang="en-GB" sz="1600" b="1" dirty="0">
                  <a:solidFill>
                    <a:srgbClr val="FFFFFF"/>
                  </a:solidFill>
                  <a:latin typeface="+mj-lt"/>
                </a:rPr>
              </a:br>
              <a:r>
                <a:rPr lang="en-GB" sz="1600" b="1" dirty="0">
                  <a:solidFill>
                    <a:srgbClr val="FFFFFF"/>
                  </a:solidFill>
                  <a:latin typeface="+mj-lt"/>
                </a:rPr>
                <a:t>(VaR)</a:t>
              </a:r>
            </a:p>
          </p:txBody>
        </p:sp>
        <p:sp>
          <p:nvSpPr>
            <p:cNvPr id="23" name="Rectangle 22"/>
            <p:cNvSpPr/>
            <p:nvPr/>
          </p:nvSpPr>
          <p:spPr bwMode="gray">
            <a:xfrm>
              <a:off x="9552384" y="3761785"/>
              <a:ext cx="1656184" cy="614547"/>
            </a:xfrm>
            <a:prstGeom prst="rect">
              <a:avLst/>
            </a:prstGeom>
            <a:solidFill>
              <a:srgbClr val="FFC000"/>
            </a:solidFill>
            <a:ln w="19050" algn="ctr">
              <a:solidFill>
                <a:srgbClr val="FFC000"/>
              </a:solidFill>
              <a:miter lim="800000"/>
              <a:headEnd/>
              <a:tailEnd/>
            </a:ln>
          </p:spPr>
          <p:txBody>
            <a:bodyPr lIns="62857" tIns="62857" rIns="62857" bIns="6285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5091">
                <a:lnSpc>
                  <a:spcPct val="106000"/>
                </a:lnSpc>
                <a:defRPr/>
              </a:pPr>
              <a:r>
                <a:rPr lang="en-GB" sz="1600" b="1" dirty="0">
                  <a:solidFill>
                    <a:srgbClr val="FFFFFF"/>
                  </a:solidFill>
                  <a:latin typeface="+mj-lt"/>
                </a:rPr>
                <a:t>Tail Value at Risk</a:t>
              </a:r>
              <a:br>
                <a:rPr lang="en-GB" sz="1600" b="1" dirty="0">
                  <a:solidFill>
                    <a:srgbClr val="FFFFFF"/>
                  </a:solidFill>
                  <a:latin typeface="+mj-lt"/>
                </a:rPr>
              </a:br>
              <a:r>
                <a:rPr lang="en-GB" sz="1600" b="1" dirty="0">
                  <a:solidFill>
                    <a:srgbClr val="FFFFFF"/>
                  </a:solidFill>
                  <a:latin typeface="+mj-lt"/>
                </a:rPr>
                <a:t>(</a:t>
              </a:r>
              <a:r>
                <a:rPr lang="en-GB" sz="1600" b="1" dirty="0" err="1">
                  <a:solidFill>
                    <a:srgbClr val="FFFFFF"/>
                  </a:solidFill>
                  <a:latin typeface="+mj-lt"/>
                </a:rPr>
                <a:t>tVaR</a:t>
              </a:r>
              <a:r>
                <a:rPr lang="en-GB" sz="1600" b="1" dirty="0">
                  <a:solidFill>
                    <a:srgbClr val="FFFFFF"/>
                  </a:solidFill>
                  <a:latin typeface="+mj-lt"/>
                </a:rPr>
                <a:t>)</a:t>
              </a:r>
            </a:p>
          </p:txBody>
        </p:sp>
      </p:grpSp>
      <p:sp>
        <p:nvSpPr>
          <p:cNvPr id="20" name="Rectangle 19"/>
          <p:cNvSpPr/>
          <p:nvPr/>
        </p:nvSpPr>
        <p:spPr bwMode="gray">
          <a:xfrm>
            <a:off x="445899" y="2356387"/>
            <a:ext cx="314555" cy="3327976"/>
          </a:xfrm>
          <a:prstGeom prst="rect">
            <a:avLst/>
          </a:prstGeom>
          <a:solidFill>
            <a:srgbClr val="D9D9D9"/>
          </a:solidFill>
          <a:ln w="19050" algn="ctr">
            <a:noFill/>
            <a:miter lim="800000"/>
            <a:headEnd/>
            <a:tailEnd/>
          </a:ln>
        </p:spPr>
        <p:txBody>
          <a:bodyPr vert="vert270" lIns="62857" tIns="62857" rIns="62857" bIns="6285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5091">
              <a:lnSpc>
                <a:spcPct val="106000"/>
              </a:lnSpc>
              <a:defRPr/>
            </a:pPr>
            <a:r>
              <a:rPr lang="en-GB" sz="1600" b="1" dirty="0"/>
              <a:t>Possible methods…?</a:t>
            </a:r>
          </a:p>
        </p:txBody>
      </p:sp>
      <p:sp>
        <p:nvSpPr>
          <p:cNvPr id="24" name="Rectangle 23"/>
          <p:cNvSpPr/>
          <p:nvPr/>
        </p:nvSpPr>
        <p:spPr>
          <a:xfrm>
            <a:off x="530170" y="1015505"/>
            <a:ext cx="1742918" cy="1045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algn="ctr" defTabSz="766763">
              <a:lnSpc>
                <a:spcPct val="90000"/>
              </a:lnSpc>
              <a:spcBef>
                <a:spcPct val="0"/>
              </a:spcBef>
              <a:spcAft>
                <a:spcPct val="35000"/>
              </a:spcAft>
            </a:pPr>
            <a:r>
              <a:rPr lang="en-GB" sz="1725" b="1" dirty="0"/>
              <a:t>Level of aggregation/ onerous contracts</a:t>
            </a:r>
          </a:p>
        </p:txBody>
      </p:sp>
      <p:sp>
        <p:nvSpPr>
          <p:cNvPr id="16" name="Text Placeholder 2"/>
          <p:cNvSpPr txBox="1">
            <a:spLocks/>
          </p:cNvSpPr>
          <p:nvPr/>
        </p:nvSpPr>
        <p:spPr>
          <a:xfrm>
            <a:off x="395092" y="481916"/>
            <a:ext cx="8402002" cy="757255"/>
          </a:xfrm>
          <a:prstGeom prst="rect">
            <a:avLst/>
          </a:prstGeom>
        </p:spPr>
        <p:txBody>
          <a:bodyPr/>
          <a:lstStyle>
            <a:lvl1pPr marL="342900" indent="-342900" algn="l" defTabSz="457200" rtl="0" eaLnBrk="1" latinLnBrk="0" hangingPunct="1">
              <a:spcBef>
                <a:spcPct val="20000"/>
              </a:spcBef>
              <a:buFont typeface="Arial"/>
              <a:buChar char="•"/>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GB" sz="2400" dirty="0" smtClean="0">
                <a:latin typeface="+mj-lt"/>
                <a:ea typeface="+mj-ea"/>
                <a:cs typeface="+mj-cs"/>
              </a:rPr>
              <a:t>Risk Adjustment</a:t>
            </a:r>
            <a:endParaRPr lang="en-GB" sz="2400" dirty="0">
              <a:latin typeface="+mj-lt"/>
              <a:ea typeface="+mj-ea"/>
              <a:cs typeface="+mj-cs"/>
            </a:endParaRPr>
          </a:p>
        </p:txBody>
      </p:sp>
      <p:sp>
        <p:nvSpPr>
          <p:cNvPr id="18" name="Rectangle 17"/>
          <p:cNvSpPr/>
          <p:nvPr/>
        </p:nvSpPr>
        <p:spPr>
          <a:xfrm>
            <a:off x="348155" y="1203573"/>
            <a:ext cx="8353425" cy="589013"/>
          </a:xfrm>
          <a:prstGeom prst="rect">
            <a:avLst/>
          </a:pr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marL="65485"/>
            <a:r>
              <a:rPr lang="en-GB" sz="1600" b="1" dirty="0">
                <a:solidFill>
                  <a:schemeClr val="bg2">
                    <a:lumMod val="10000"/>
                  </a:schemeClr>
                </a:solidFill>
              </a:rPr>
              <a:t>Objective</a:t>
            </a:r>
            <a:r>
              <a:rPr lang="en-GB" sz="1600" b="1" dirty="0" smtClean="0">
                <a:solidFill>
                  <a:schemeClr val="bg2">
                    <a:lumMod val="10000"/>
                  </a:schemeClr>
                </a:solidFill>
              </a:rPr>
              <a:t>: </a:t>
            </a:r>
            <a:r>
              <a:rPr lang="en-GB" sz="1600" dirty="0">
                <a:solidFill>
                  <a:schemeClr val="bg2">
                    <a:lumMod val="10000"/>
                  </a:schemeClr>
                </a:solidFill>
              </a:rPr>
              <a:t>Adjustment to make insurer indifferent between the PV of the uncertain cash flows and the PV of certain cash flows.</a:t>
            </a:r>
          </a:p>
        </p:txBody>
      </p:sp>
      <p:sp>
        <p:nvSpPr>
          <p:cNvPr id="14"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11</a:t>
            </a:r>
            <a:endParaRPr lang="en-GB" dirty="0">
              <a:solidFill>
                <a:schemeClr val="bg2">
                  <a:lumMod val="10000"/>
                </a:schemeClr>
              </a:solidFill>
            </a:endParaRPr>
          </a:p>
        </p:txBody>
      </p:sp>
    </p:spTree>
    <p:extLst>
      <p:ext uri="{BB962C8B-B14F-4D97-AF65-F5344CB8AC3E}">
        <p14:creationId xmlns:p14="http://schemas.microsoft.com/office/powerpoint/2010/main" val="601414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1" end="1"/>
                                            </p:txEl>
                                          </p:spTgt>
                                        </p:tgtEl>
                                        <p:attrNameLst>
                                          <p:attrName>style.visibility</p:attrName>
                                        </p:attrNameLst>
                                      </p:cBhvr>
                                      <p:to>
                                        <p:strVal val="visible"/>
                                      </p:to>
                                    </p:set>
                                    <p:animEffect transition="in" filter="fade">
                                      <p:cBhvr>
                                        <p:cTn id="28" dur="500"/>
                                        <p:tgtEl>
                                          <p:spTgt spid="2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2" end="2"/>
                                            </p:txEl>
                                          </p:spTgt>
                                        </p:tgtEl>
                                        <p:attrNameLst>
                                          <p:attrName>style.visibility</p:attrName>
                                        </p:attrNameLst>
                                      </p:cBhvr>
                                      <p:to>
                                        <p:strVal val="visible"/>
                                      </p:to>
                                    </p:set>
                                    <p:animEffect transition="in" filter="fade">
                                      <p:cBhvr>
                                        <p:cTn id="33" dur="500"/>
                                        <p:tgtEl>
                                          <p:spTgt spid="2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3" end="3"/>
                                            </p:txEl>
                                          </p:spTgt>
                                        </p:tgtEl>
                                        <p:attrNameLst>
                                          <p:attrName>style.visibility</p:attrName>
                                        </p:attrNameLst>
                                      </p:cBhvr>
                                      <p:to>
                                        <p:strVal val="visible"/>
                                      </p:to>
                                    </p:set>
                                    <p:animEffect transition="in" filter="fade">
                                      <p:cBhvr>
                                        <p:cTn id="38" dur="500"/>
                                        <p:tgtEl>
                                          <p:spTgt spid="2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animEffect transition="in" filter="fade">
                                      <p:cBhvr>
                                        <p:cTn id="43"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a:xfrm flipH="1">
            <a:off x="2933985" y="1824191"/>
            <a:ext cx="1" cy="271959"/>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5400000">
            <a:off x="2031982" y="2284195"/>
            <a:ext cx="215834" cy="1526826"/>
          </a:xfrm>
          <a:prstGeom prst="bentConnector3">
            <a:avLst>
              <a:gd name="adj1" fmla="val 50000"/>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H="1">
            <a:off x="3040066" y="2802936"/>
            <a:ext cx="487592" cy="761101"/>
          </a:xfrm>
          <a:prstGeom prst="bentConnector3">
            <a:avLst>
              <a:gd name="adj1" fmla="val 28929"/>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gray">
          <a:xfrm>
            <a:off x="4609277" y="970737"/>
            <a:ext cx="4322301" cy="5081271"/>
          </a:xfrm>
          <a:prstGeom prst="rect">
            <a:avLst/>
          </a:prstGeom>
          <a:no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err="1" smtClean="0">
              <a:solidFill>
                <a:schemeClr val="bg1"/>
              </a:solidFill>
            </a:endParaRPr>
          </a:p>
        </p:txBody>
      </p:sp>
      <p:sp>
        <p:nvSpPr>
          <p:cNvPr id="17" name="Rectangle 16"/>
          <p:cNvSpPr/>
          <p:nvPr/>
        </p:nvSpPr>
        <p:spPr bwMode="gray">
          <a:xfrm>
            <a:off x="5307234" y="912265"/>
            <a:ext cx="2997780" cy="133566"/>
          </a:xfrm>
          <a:prstGeom prst="rect">
            <a:avLst/>
          </a:prstGeom>
          <a:solidFill>
            <a:schemeClr val="bg1"/>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GB" sz="1200" b="1" noProof="0" dirty="0" smtClean="0">
                <a:solidFill>
                  <a:schemeClr val="accent5"/>
                </a:solidFill>
              </a:rPr>
              <a:t>Determining discount rate (approach)</a:t>
            </a:r>
          </a:p>
        </p:txBody>
      </p:sp>
      <p:sp>
        <p:nvSpPr>
          <p:cNvPr id="19" name="Rectangle 18"/>
          <p:cNvSpPr/>
          <p:nvPr/>
        </p:nvSpPr>
        <p:spPr>
          <a:xfrm>
            <a:off x="6697531" y="3626165"/>
            <a:ext cx="1839262" cy="906880"/>
          </a:xfrm>
          <a:prstGeom prst="rect">
            <a:avLst/>
          </a:prstGeom>
          <a:solidFill>
            <a:schemeClr val="accent2"/>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1476" tIns="30738" rIns="61476" bIns="30738" rtlCol="0" anchor="ctr"/>
          <a:lstStyle/>
          <a:p>
            <a:pPr algn="ctr"/>
            <a:r>
              <a:rPr lang="en-GB" sz="1050" b="1" dirty="0">
                <a:solidFill>
                  <a:schemeClr val="bg1"/>
                </a:solidFill>
              </a:rPr>
              <a:t>Risk free rate of return</a:t>
            </a:r>
          </a:p>
          <a:p>
            <a:pPr algn="ctr"/>
            <a:endParaRPr lang="en-GB" sz="1349" dirty="0">
              <a:solidFill>
                <a:srgbClr val="FFFFFF"/>
              </a:solidFill>
            </a:endParaRPr>
          </a:p>
        </p:txBody>
      </p:sp>
      <p:sp>
        <p:nvSpPr>
          <p:cNvPr id="20" name="Rectangle 19"/>
          <p:cNvSpPr/>
          <p:nvPr/>
        </p:nvSpPr>
        <p:spPr>
          <a:xfrm>
            <a:off x="4814441" y="1548685"/>
            <a:ext cx="1960828" cy="127404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1476" tIns="30738" rIns="61476" bIns="30738" rtlCol="0" anchor="ctr"/>
          <a:lstStyle/>
          <a:p>
            <a:pPr algn="ctr"/>
            <a:endParaRPr lang="en-GB" sz="1349" dirty="0">
              <a:solidFill>
                <a:srgbClr val="FFFFFF"/>
              </a:solidFill>
            </a:endParaRPr>
          </a:p>
        </p:txBody>
      </p:sp>
      <p:sp>
        <p:nvSpPr>
          <p:cNvPr id="21" name="Down Arrow 20"/>
          <p:cNvSpPr/>
          <p:nvPr/>
        </p:nvSpPr>
        <p:spPr>
          <a:xfrm>
            <a:off x="5515153" y="1676416"/>
            <a:ext cx="351482" cy="1086464"/>
          </a:xfrm>
          <a:prstGeom prst="downArrow">
            <a:avLst>
              <a:gd name="adj1" fmla="val 50000"/>
              <a:gd name="adj2" fmla="val 46581"/>
            </a:avLst>
          </a:prstGeom>
        </p:spPr>
        <p:style>
          <a:lnRef idx="2">
            <a:schemeClr val="accent1">
              <a:shade val="50000"/>
            </a:schemeClr>
          </a:lnRef>
          <a:fillRef idx="1">
            <a:schemeClr val="accent1"/>
          </a:fillRef>
          <a:effectRef idx="0">
            <a:schemeClr val="accent1"/>
          </a:effectRef>
          <a:fontRef idx="minor">
            <a:schemeClr val="lt1"/>
          </a:fontRef>
        </p:style>
        <p:txBody>
          <a:bodyPr lIns="61476" tIns="30738" rIns="61476" bIns="30738" rtlCol="0" anchor="ctr"/>
          <a:lstStyle/>
          <a:p>
            <a:pPr algn="ctr"/>
            <a:endParaRPr lang="en-GB" sz="1349" dirty="0">
              <a:solidFill>
                <a:srgbClr val="FFFFFF"/>
              </a:solidFill>
            </a:endParaRPr>
          </a:p>
        </p:txBody>
      </p:sp>
      <p:sp>
        <p:nvSpPr>
          <p:cNvPr id="22" name="Rounded Rectangle 21"/>
          <p:cNvSpPr/>
          <p:nvPr/>
        </p:nvSpPr>
        <p:spPr>
          <a:xfrm>
            <a:off x="4814420" y="1291966"/>
            <a:ext cx="1960829" cy="21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1476" tIns="30738" rIns="61476" bIns="30738" rtlCol="0" anchor="ctr"/>
          <a:lstStyle/>
          <a:p>
            <a:pPr algn="ctr"/>
            <a:endParaRPr lang="en-GB" sz="1349" dirty="0">
              <a:solidFill>
                <a:srgbClr val="FFFFFF"/>
              </a:solidFill>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1002" y="4614088"/>
            <a:ext cx="1900904" cy="21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295229" y="1278920"/>
            <a:ext cx="1434317" cy="223659"/>
          </a:xfrm>
          <a:prstGeom prst="rect">
            <a:avLst/>
          </a:prstGeom>
          <a:noFill/>
        </p:spPr>
        <p:txBody>
          <a:bodyPr wrap="square" lIns="61476" tIns="30738" rIns="61476" bIns="30738" rtlCol="0">
            <a:spAutoFit/>
          </a:bodyPr>
          <a:lstStyle/>
          <a:p>
            <a:r>
              <a:rPr lang="en-GB" sz="1050" b="1" dirty="0">
                <a:solidFill>
                  <a:srgbClr val="FFFFFF"/>
                </a:solidFill>
                <a:latin typeface="Verdana" panose="020B0604030504040204" pitchFamily="34" charset="0"/>
                <a:cs typeface="Verdana" panose="020B0604030504040204" pitchFamily="34" charset="0"/>
              </a:rPr>
              <a:t>Top-dow</a:t>
            </a:r>
            <a:r>
              <a:rPr lang="en-GB" sz="1050" dirty="0">
                <a:solidFill>
                  <a:srgbClr val="FFFFFF"/>
                </a:solidFill>
                <a:latin typeface="Verdana" panose="020B0604030504040204" pitchFamily="34" charset="0"/>
                <a:cs typeface="Verdana" panose="020B0604030504040204" pitchFamily="34" charset="0"/>
              </a:rPr>
              <a:t>n</a:t>
            </a:r>
          </a:p>
        </p:txBody>
      </p:sp>
      <p:sp>
        <p:nvSpPr>
          <p:cNvPr id="25" name="TextBox 24"/>
          <p:cNvSpPr txBox="1"/>
          <p:nvPr/>
        </p:nvSpPr>
        <p:spPr>
          <a:xfrm>
            <a:off x="7096970" y="4631832"/>
            <a:ext cx="969507" cy="189034"/>
          </a:xfrm>
          <a:prstGeom prst="rect">
            <a:avLst/>
          </a:prstGeom>
          <a:noFill/>
        </p:spPr>
        <p:txBody>
          <a:bodyPr wrap="square" lIns="61476" tIns="30738" rIns="61476" bIns="30738" rtlCol="0">
            <a:spAutoFit/>
          </a:bodyPr>
          <a:lstStyle/>
          <a:p>
            <a:r>
              <a:rPr lang="en-GB" sz="825" b="1" dirty="0">
                <a:solidFill>
                  <a:srgbClr val="FFFFFF"/>
                </a:solidFill>
                <a:latin typeface="Verdana" panose="020B0604030504040204" pitchFamily="34" charset="0"/>
                <a:cs typeface="Verdana" panose="020B0604030504040204" pitchFamily="34" charset="0"/>
              </a:rPr>
              <a:t>Bottom-up</a:t>
            </a:r>
          </a:p>
        </p:txBody>
      </p:sp>
      <p:sp>
        <p:nvSpPr>
          <p:cNvPr id="27" name="Rectangle 26"/>
          <p:cNvSpPr/>
          <p:nvPr/>
        </p:nvSpPr>
        <p:spPr>
          <a:xfrm>
            <a:off x="4814441" y="2881203"/>
            <a:ext cx="3954003" cy="223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1476" tIns="30738" rIns="61476" bIns="30738" rtlCol="0" anchor="ctr"/>
          <a:lstStyle/>
          <a:p>
            <a:pPr algn="ctr"/>
            <a:r>
              <a:rPr lang="en-GB" sz="1050" b="1" dirty="0">
                <a:solidFill>
                  <a:srgbClr val="FFFFFF"/>
                </a:solidFill>
              </a:rPr>
              <a:t>Insurance Liability – Discount Rate</a:t>
            </a:r>
          </a:p>
        </p:txBody>
      </p:sp>
      <p:sp>
        <p:nvSpPr>
          <p:cNvPr id="28" name="Rectangle 27"/>
          <p:cNvSpPr/>
          <p:nvPr/>
        </p:nvSpPr>
        <p:spPr>
          <a:xfrm>
            <a:off x="5883110" y="1657613"/>
            <a:ext cx="723971" cy="253764"/>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1476" tIns="30738" rIns="61476" bIns="30738" rtlCol="0" anchor="ctr"/>
          <a:lstStyle/>
          <a:p>
            <a:pPr algn="ctr"/>
            <a:r>
              <a:rPr lang="en-GB" sz="600" dirty="0">
                <a:solidFill>
                  <a:srgbClr val="FFFFFF"/>
                </a:solidFill>
              </a:rPr>
              <a:t>Duration mismatches</a:t>
            </a:r>
          </a:p>
        </p:txBody>
      </p:sp>
      <p:sp>
        <p:nvSpPr>
          <p:cNvPr id="29" name="Rectangle 28"/>
          <p:cNvSpPr/>
          <p:nvPr/>
        </p:nvSpPr>
        <p:spPr>
          <a:xfrm>
            <a:off x="5883962" y="1955536"/>
            <a:ext cx="723971" cy="439255"/>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1476" tIns="30738" rIns="61476" bIns="30738" rtlCol="0" anchor="ctr"/>
          <a:lstStyle/>
          <a:p>
            <a:pPr algn="ctr"/>
            <a:r>
              <a:rPr lang="en-GB" sz="600" dirty="0">
                <a:solidFill>
                  <a:srgbClr val="FFFFFF"/>
                </a:solidFill>
              </a:rPr>
              <a:t>Credit risk e.g. expected credit losses</a:t>
            </a:r>
          </a:p>
        </p:txBody>
      </p:sp>
      <p:sp>
        <p:nvSpPr>
          <p:cNvPr id="31" name="TextBox 30"/>
          <p:cNvSpPr txBox="1"/>
          <p:nvPr/>
        </p:nvSpPr>
        <p:spPr>
          <a:xfrm>
            <a:off x="5576334" y="1747513"/>
            <a:ext cx="185512" cy="685324"/>
          </a:xfrm>
          <a:prstGeom prst="rect">
            <a:avLst/>
          </a:prstGeom>
          <a:noFill/>
        </p:spPr>
        <p:txBody>
          <a:bodyPr wrap="square" lIns="61476" tIns="30738" rIns="61476" bIns="30738" rtlCol="0">
            <a:spAutoFit/>
          </a:bodyPr>
          <a:lstStyle/>
          <a:p>
            <a:r>
              <a:rPr lang="en-GB" sz="675" dirty="0">
                <a:solidFill>
                  <a:srgbClr val="FFFFFF"/>
                </a:solidFill>
                <a:latin typeface="Verdana" panose="020B0604030504040204" pitchFamily="34" charset="0"/>
                <a:cs typeface="Verdana" panose="020B0604030504040204" pitchFamily="34" charset="0"/>
              </a:rPr>
              <a:t>R</a:t>
            </a:r>
          </a:p>
          <a:p>
            <a:r>
              <a:rPr lang="en-GB" sz="675" dirty="0">
                <a:solidFill>
                  <a:srgbClr val="FFFFFF"/>
                </a:solidFill>
                <a:latin typeface="Verdana" panose="020B0604030504040204" pitchFamily="34" charset="0"/>
                <a:cs typeface="Verdana" panose="020B0604030504040204" pitchFamily="34" charset="0"/>
              </a:rPr>
              <a:t>E</a:t>
            </a:r>
          </a:p>
          <a:p>
            <a:r>
              <a:rPr lang="en-GB" sz="675" dirty="0">
                <a:solidFill>
                  <a:srgbClr val="FFFFFF"/>
                </a:solidFill>
                <a:latin typeface="Verdana" panose="020B0604030504040204" pitchFamily="34" charset="0"/>
                <a:cs typeface="Verdana" panose="020B0604030504040204" pitchFamily="34" charset="0"/>
              </a:rPr>
              <a:t>M</a:t>
            </a:r>
          </a:p>
          <a:p>
            <a:r>
              <a:rPr lang="en-GB" sz="675" dirty="0">
                <a:solidFill>
                  <a:srgbClr val="FFFFFF"/>
                </a:solidFill>
                <a:latin typeface="Verdana" panose="020B0604030504040204" pitchFamily="34" charset="0"/>
                <a:cs typeface="Verdana" panose="020B0604030504040204" pitchFamily="34" charset="0"/>
              </a:rPr>
              <a:t>O</a:t>
            </a:r>
          </a:p>
          <a:p>
            <a:r>
              <a:rPr lang="en-GB" sz="675" dirty="0">
                <a:solidFill>
                  <a:srgbClr val="FFFFFF"/>
                </a:solidFill>
                <a:latin typeface="Verdana" panose="020B0604030504040204" pitchFamily="34" charset="0"/>
                <a:cs typeface="Verdana" panose="020B0604030504040204" pitchFamily="34" charset="0"/>
              </a:rPr>
              <a:t>V</a:t>
            </a:r>
          </a:p>
          <a:p>
            <a:r>
              <a:rPr lang="en-GB" sz="675" dirty="0">
                <a:solidFill>
                  <a:srgbClr val="FFFFFF"/>
                </a:solidFill>
                <a:latin typeface="Verdana" panose="020B0604030504040204" pitchFamily="34" charset="0"/>
                <a:cs typeface="Verdana" panose="020B0604030504040204" pitchFamily="34" charset="0"/>
              </a:rPr>
              <a:t>E</a:t>
            </a:r>
          </a:p>
        </p:txBody>
      </p:sp>
      <p:sp>
        <p:nvSpPr>
          <p:cNvPr id="32" name="Down Arrow 31"/>
          <p:cNvSpPr/>
          <p:nvPr/>
        </p:nvSpPr>
        <p:spPr>
          <a:xfrm rot="10800000">
            <a:off x="6255911" y="3127932"/>
            <a:ext cx="488176" cy="432486"/>
          </a:xfrm>
          <a:prstGeom prst="downArrow">
            <a:avLst>
              <a:gd name="adj1" fmla="val 50000"/>
              <a:gd name="adj2" fmla="val 46581"/>
            </a:avLst>
          </a:prstGeom>
        </p:spPr>
        <p:style>
          <a:lnRef idx="2">
            <a:schemeClr val="accent1">
              <a:shade val="50000"/>
            </a:schemeClr>
          </a:lnRef>
          <a:fillRef idx="1">
            <a:schemeClr val="accent1"/>
          </a:fillRef>
          <a:effectRef idx="0">
            <a:schemeClr val="accent1"/>
          </a:effectRef>
          <a:fontRef idx="minor">
            <a:schemeClr val="lt1"/>
          </a:fontRef>
        </p:style>
        <p:txBody>
          <a:bodyPr lIns="61476" tIns="30738" rIns="61476" bIns="30738" rtlCol="0" anchor="ctr"/>
          <a:lstStyle/>
          <a:p>
            <a:pPr algn="ctr"/>
            <a:endParaRPr lang="en-GB" sz="1349" dirty="0">
              <a:solidFill>
                <a:srgbClr val="FFFFFF"/>
              </a:solidFill>
            </a:endParaRPr>
          </a:p>
        </p:txBody>
      </p:sp>
      <p:sp>
        <p:nvSpPr>
          <p:cNvPr id="33" name="Rectangle 32"/>
          <p:cNvSpPr/>
          <p:nvPr/>
        </p:nvSpPr>
        <p:spPr>
          <a:xfrm>
            <a:off x="6706367" y="3157711"/>
            <a:ext cx="1839262" cy="40998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61476" tIns="30738" rIns="61476" bIns="30738" rtlCol="0" anchor="ctr"/>
          <a:lstStyle/>
          <a:p>
            <a:pPr algn="ctr"/>
            <a:r>
              <a:rPr lang="en-GB" sz="1050" b="1" dirty="0">
                <a:solidFill>
                  <a:srgbClr val="FFFFFF"/>
                </a:solidFill>
              </a:rPr>
              <a:t>Liquidity premium</a:t>
            </a:r>
          </a:p>
        </p:txBody>
      </p:sp>
      <p:sp>
        <p:nvSpPr>
          <p:cNvPr id="36" name="TextBox 35"/>
          <p:cNvSpPr txBox="1"/>
          <p:nvPr/>
        </p:nvSpPr>
        <p:spPr>
          <a:xfrm rot="10800000" flipV="1">
            <a:off x="4862301" y="1997991"/>
            <a:ext cx="813596" cy="442950"/>
          </a:xfrm>
          <a:prstGeom prst="rect">
            <a:avLst/>
          </a:prstGeom>
          <a:noFill/>
        </p:spPr>
        <p:txBody>
          <a:bodyPr wrap="square" lIns="61476" tIns="30738" rIns="61476" bIns="30738" rtlCol="0">
            <a:spAutoFit/>
          </a:bodyPr>
          <a:lstStyle/>
          <a:p>
            <a:pPr algn="ctr"/>
            <a:r>
              <a:rPr lang="en-GB" sz="825" b="1" dirty="0">
                <a:solidFill>
                  <a:schemeClr val="bg1"/>
                </a:solidFill>
                <a:latin typeface="Verdana" panose="020B0604030504040204" pitchFamily="34" charset="0"/>
                <a:cs typeface="Verdana" panose="020B0604030504040204" pitchFamily="34" charset="0"/>
              </a:rPr>
              <a:t>Reference portfolio rate</a:t>
            </a:r>
          </a:p>
        </p:txBody>
      </p:sp>
      <p:sp>
        <p:nvSpPr>
          <p:cNvPr id="37" name="TextBox 36"/>
          <p:cNvSpPr txBox="1"/>
          <p:nvPr/>
        </p:nvSpPr>
        <p:spPr>
          <a:xfrm>
            <a:off x="6393239" y="3202318"/>
            <a:ext cx="211851" cy="489116"/>
          </a:xfrm>
          <a:prstGeom prst="rect">
            <a:avLst/>
          </a:prstGeom>
          <a:noFill/>
        </p:spPr>
        <p:txBody>
          <a:bodyPr wrap="square" lIns="61476" tIns="30738" rIns="61476" bIns="30738" rtlCol="0">
            <a:spAutoFit/>
          </a:bodyPr>
          <a:lstStyle/>
          <a:p>
            <a:r>
              <a:rPr lang="en-GB" sz="675" dirty="0">
                <a:solidFill>
                  <a:srgbClr val="FFFFFF"/>
                </a:solidFill>
                <a:latin typeface="Verdana" panose="020B0604030504040204" pitchFamily="34" charset="0"/>
                <a:cs typeface="Verdana" panose="020B0604030504040204" pitchFamily="34" charset="0"/>
              </a:rPr>
              <a:t>A</a:t>
            </a:r>
          </a:p>
          <a:p>
            <a:r>
              <a:rPr lang="en-GB" sz="675" dirty="0">
                <a:solidFill>
                  <a:srgbClr val="FFFFFF"/>
                </a:solidFill>
                <a:latin typeface="Verdana" panose="020B0604030504040204" pitchFamily="34" charset="0"/>
                <a:cs typeface="Verdana" panose="020B0604030504040204" pitchFamily="34" charset="0"/>
              </a:rPr>
              <a:t>D</a:t>
            </a:r>
          </a:p>
          <a:p>
            <a:r>
              <a:rPr lang="en-GB" sz="600" dirty="0">
                <a:solidFill>
                  <a:srgbClr val="FFFFFF"/>
                </a:solidFill>
                <a:latin typeface="Verdana" panose="020B0604030504040204" pitchFamily="34" charset="0"/>
                <a:cs typeface="Verdana" panose="020B0604030504040204" pitchFamily="34" charset="0"/>
              </a:rPr>
              <a:t>D</a:t>
            </a:r>
          </a:p>
          <a:p>
            <a:endParaRPr lang="en-GB" sz="825" dirty="0">
              <a:solidFill>
                <a:srgbClr val="FFFFFF"/>
              </a:solidFill>
              <a:latin typeface="Verdana" panose="020B0604030504040204" pitchFamily="34" charset="0"/>
              <a:cs typeface="Verdana" panose="020B0604030504040204" pitchFamily="34" charset="0"/>
            </a:endParaRPr>
          </a:p>
        </p:txBody>
      </p:sp>
      <p:sp>
        <p:nvSpPr>
          <p:cNvPr id="38" name="Cloud 37"/>
          <p:cNvSpPr/>
          <p:nvPr/>
        </p:nvSpPr>
        <p:spPr>
          <a:xfrm rot="402868">
            <a:off x="4698781" y="3291971"/>
            <a:ext cx="1798115" cy="127787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61476" tIns="30738" rIns="61476" bIns="30738" rtlCol="0" anchor="ctr"/>
          <a:lstStyle/>
          <a:p>
            <a:pPr algn="ctr"/>
            <a:endParaRPr lang="en-GB" sz="1349" dirty="0">
              <a:solidFill>
                <a:srgbClr val="FFFFFF"/>
              </a:solidFill>
            </a:endParaRPr>
          </a:p>
        </p:txBody>
      </p:sp>
      <p:sp>
        <p:nvSpPr>
          <p:cNvPr id="39" name="TextBox 38"/>
          <p:cNvSpPr txBox="1"/>
          <p:nvPr/>
        </p:nvSpPr>
        <p:spPr>
          <a:xfrm>
            <a:off x="4806827" y="3514110"/>
            <a:ext cx="1513351" cy="812282"/>
          </a:xfrm>
          <a:prstGeom prst="rect">
            <a:avLst/>
          </a:prstGeom>
          <a:noFill/>
        </p:spPr>
        <p:txBody>
          <a:bodyPr wrap="square" lIns="61476" tIns="30738" rIns="61476" bIns="30738" rtlCol="0">
            <a:spAutoFit/>
          </a:bodyPr>
          <a:lstStyle/>
          <a:p>
            <a:pPr algn="ctr"/>
            <a:r>
              <a:rPr lang="en-GB" sz="975" dirty="0">
                <a:solidFill>
                  <a:srgbClr val="FFFFFF"/>
                </a:solidFill>
                <a:latin typeface="Verdana" panose="020B0604030504040204" pitchFamily="34" charset="0"/>
                <a:cs typeface="Verdana" panose="020B0604030504040204" pitchFamily="34" charset="0"/>
              </a:rPr>
              <a:t>Conceptually, both approaches should lead to the same outcome -  no proof is required</a:t>
            </a:r>
          </a:p>
        </p:txBody>
      </p:sp>
      <p:sp>
        <p:nvSpPr>
          <p:cNvPr id="40" name="Rectangle 39"/>
          <p:cNvSpPr/>
          <p:nvPr/>
        </p:nvSpPr>
        <p:spPr>
          <a:xfrm>
            <a:off x="5887808" y="2442684"/>
            <a:ext cx="726972" cy="321930"/>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1476" tIns="30738" rIns="61476" bIns="30738" rtlCol="0" anchor="ctr"/>
          <a:lstStyle/>
          <a:p>
            <a:pPr algn="ctr"/>
            <a:r>
              <a:rPr lang="en-GB" sz="600" dirty="0">
                <a:solidFill>
                  <a:srgbClr val="FFFFFF"/>
                </a:solidFill>
              </a:rPr>
              <a:t>Insurer’s own credit risk</a:t>
            </a:r>
          </a:p>
        </p:txBody>
      </p:sp>
      <p:sp>
        <p:nvSpPr>
          <p:cNvPr id="4" name="Rectangle 3"/>
          <p:cNvSpPr/>
          <p:nvPr/>
        </p:nvSpPr>
        <p:spPr>
          <a:xfrm>
            <a:off x="309278" y="5087403"/>
            <a:ext cx="3955175" cy="461665"/>
          </a:xfrm>
          <a:prstGeom prst="rect">
            <a:avLst/>
          </a:prstGeom>
          <a:solidFill>
            <a:schemeClr val="accent3">
              <a:lumMod val="20000"/>
              <a:lumOff val="80000"/>
            </a:schemeClr>
          </a:solidFill>
          <a:ln>
            <a:solidFill>
              <a:schemeClr val="tx2"/>
            </a:solidFill>
          </a:ln>
        </p:spPr>
        <p:txBody>
          <a:bodyPr wrap="square">
            <a:spAutoFit/>
          </a:bodyPr>
          <a:lstStyle/>
          <a:p>
            <a:pPr algn="just"/>
            <a:r>
              <a:rPr lang="en-US" sz="1200" b="1" dirty="0"/>
              <a:t>Both top-down and bottom-up approaches are acceptable – method is not prescribed </a:t>
            </a:r>
            <a:endParaRPr lang="en-GB" sz="1200" dirty="0"/>
          </a:p>
        </p:txBody>
      </p:sp>
      <p:sp>
        <p:nvSpPr>
          <p:cNvPr id="100" name="Rectangle 99"/>
          <p:cNvSpPr/>
          <p:nvPr/>
        </p:nvSpPr>
        <p:spPr>
          <a:xfrm>
            <a:off x="4647068" y="5037841"/>
            <a:ext cx="4217338" cy="938719"/>
          </a:xfrm>
          <a:prstGeom prst="rect">
            <a:avLst/>
          </a:prstGeom>
        </p:spPr>
        <p:txBody>
          <a:bodyPr wrap="square">
            <a:spAutoFit/>
          </a:bodyPr>
          <a:lstStyle/>
          <a:p>
            <a:pPr marL="0" lvl="1" algn="just" defTabSz="991929">
              <a:spcAft>
                <a:spcPts val="300"/>
              </a:spcAft>
              <a:buClr>
                <a:srgbClr val="81BC00"/>
              </a:buClr>
            </a:pPr>
            <a:r>
              <a:rPr lang="en-GB" sz="1000" dirty="0"/>
              <a:t>Two </a:t>
            </a:r>
            <a:r>
              <a:rPr lang="en-GB" sz="1000" dirty="0" smtClean="0"/>
              <a:t>approaches:</a:t>
            </a:r>
          </a:p>
          <a:p>
            <a:pPr marL="171450" lvl="1" indent="-171450" algn="just" defTabSz="991929">
              <a:spcAft>
                <a:spcPts val="300"/>
              </a:spcAft>
              <a:buFont typeface="Arial" panose="020B0604020202020204" pitchFamily="34" charset="0"/>
              <a:buChar char="•"/>
            </a:pPr>
            <a:r>
              <a:rPr lang="en-GB" sz="1000" dirty="0" smtClean="0"/>
              <a:t>Bottom-Up </a:t>
            </a:r>
            <a:r>
              <a:rPr lang="en-GB" sz="1000" dirty="0"/>
              <a:t>approach – risk free rates, adjusted to include a liquidity </a:t>
            </a:r>
            <a:r>
              <a:rPr lang="en-GB" sz="1000" dirty="0" smtClean="0"/>
              <a:t>premium</a:t>
            </a:r>
          </a:p>
          <a:p>
            <a:pPr marL="171450" lvl="1" indent="-171450" algn="just" defTabSz="991929">
              <a:spcAft>
                <a:spcPts val="300"/>
              </a:spcAft>
              <a:buFont typeface="Arial" panose="020B0604020202020204" pitchFamily="34" charset="0"/>
              <a:buChar char="•"/>
            </a:pPr>
            <a:r>
              <a:rPr lang="en-GB" sz="1000" dirty="0" smtClean="0"/>
              <a:t>Top-Down </a:t>
            </a:r>
            <a:r>
              <a:rPr lang="en-GB" sz="1000" dirty="0"/>
              <a:t>approach – expected returns of a reference portfolio, adjusted to eliminate factors not relevant to the liability</a:t>
            </a:r>
          </a:p>
        </p:txBody>
      </p:sp>
      <p:sp>
        <p:nvSpPr>
          <p:cNvPr id="41" name="Oval 40"/>
          <p:cNvSpPr/>
          <p:nvPr/>
        </p:nvSpPr>
        <p:spPr bwMode="gray">
          <a:xfrm>
            <a:off x="8175295" y="4652498"/>
            <a:ext cx="320644" cy="288000"/>
          </a:xfrm>
          <a:prstGeom prst="ellipse">
            <a:avLst/>
          </a:prstGeom>
          <a:solidFill>
            <a:schemeClr val="accent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en-GB" sz="1000" b="1" noProof="0" dirty="0" smtClean="0">
                <a:solidFill>
                  <a:schemeClr val="bg1"/>
                </a:solidFill>
                <a:latin typeface="Monotype Sorts" panose="01010601010101010101" pitchFamily="2" charset="2"/>
              </a:rPr>
              <a:t>4</a:t>
            </a:r>
          </a:p>
        </p:txBody>
      </p:sp>
      <p:sp>
        <p:nvSpPr>
          <p:cNvPr id="42" name="Oval 41"/>
          <p:cNvSpPr/>
          <p:nvPr/>
        </p:nvSpPr>
        <p:spPr bwMode="gray">
          <a:xfrm>
            <a:off x="4756641" y="1391766"/>
            <a:ext cx="320644" cy="288000"/>
          </a:xfrm>
          <a:prstGeom prst="ellipse">
            <a:avLst/>
          </a:prstGeom>
          <a:solidFill>
            <a:schemeClr val="accent5"/>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en-GB" sz="1000" b="1" noProof="0" dirty="0" smtClean="0">
                <a:solidFill>
                  <a:schemeClr val="bg1"/>
                </a:solidFill>
                <a:latin typeface="Monotype Sorts" panose="01010601010101010101" pitchFamily="2" charset="2"/>
              </a:rPr>
              <a:t>6</a:t>
            </a:r>
          </a:p>
        </p:txBody>
      </p:sp>
      <p:sp>
        <p:nvSpPr>
          <p:cNvPr id="44" name="Text Placeholder 2"/>
          <p:cNvSpPr txBox="1">
            <a:spLocks/>
          </p:cNvSpPr>
          <p:nvPr/>
        </p:nvSpPr>
        <p:spPr>
          <a:xfrm>
            <a:off x="432799" y="576183"/>
            <a:ext cx="8391525" cy="757255"/>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2000" b="0" kern="1200">
                <a:solidFill>
                  <a:srgbClr val="575757"/>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GB" sz="2400" dirty="0" smtClean="0">
                <a:solidFill>
                  <a:schemeClr val="tx1"/>
                </a:solidFill>
                <a:latin typeface="+mj-lt"/>
                <a:ea typeface="+mj-ea"/>
                <a:cs typeface="+mj-cs"/>
              </a:rPr>
              <a:t>Discounting</a:t>
            </a:r>
            <a:endParaRPr lang="en-GB" sz="2400" dirty="0">
              <a:solidFill>
                <a:schemeClr val="tx1"/>
              </a:solidFill>
              <a:latin typeface="+mj-lt"/>
              <a:ea typeface="+mj-ea"/>
              <a:cs typeface="+mj-cs"/>
            </a:endParaRPr>
          </a:p>
        </p:txBody>
      </p:sp>
      <p:sp>
        <p:nvSpPr>
          <p:cNvPr id="45" name="Content Placeholder 5"/>
          <p:cNvSpPr>
            <a:spLocks noGrp="1"/>
          </p:cNvSpPr>
          <p:nvPr>
            <p:ph idx="4294967295"/>
          </p:nvPr>
        </p:nvSpPr>
        <p:spPr>
          <a:xfrm>
            <a:off x="350405" y="1696823"/>
            <a:ext cx="3872923" cy="3290809"/>
          </a:xfrm>
          <a:prstGeom prst="rect">
            <a:avLst/>
          </a:prstGeom>
        </p:spPr>
        <p:txBody>
          <a:bodyPr>
            <a:noAutofit/>
          </a:bodyPr>
          <a:lstStyle/>
          <a:p>
            <a:pPr>
              <a:spcAft>
                <a:spcPts val="193"/>
              </a:spcAft>
              <a:buSzPct val="100000"/>
            </a:pPr>
            <a:r>
              <a:rPr lang="en-GB" sz="1200" dirty="0" smtClean="0">
                <a:solidFill>
                  <a:schemeClr val="bg2">
                    <a:lumMod val="10000"/>
                  </a:schemeClr>
                </a:solidFill>
              </a:rPr>
              <a:t>Curve</a:t>
            </a:r>
            <a:r>
              <a:rPr lang="en-GB" sz="1200" dirty="0">
                <a:solidFill>
                  <a:schemeClr val="bg2">
                    <a:lumMod val="10000"/>
                  </a:schemeClr>
                </a:solidFill>
              </a:rPr>
              <a:t>, not a flat </a:t>
            </a:r>
            <a:r>
              <a:rPr lang="en-GB" sz="1200" dirty="0" smtClean="0">
                <a:solidFill>
                  <a:schemeClr val="bg2">
                    <a:lumMod val="10000"/>
                  </a:schemeClr>
                </a:solidFill>
              </a:rPr>
              <a:t>rate;</a:t>
            </a:r>
            <a:br>
              <a:rPr lang="en-GB" sz="1200" dirty="0" smtClean="0">
                <a:solidFill>
                  <a:schemeClr val="bg2">
                    <a:lumMod val="10000"/>
                  </a:schemeClr>
                </a:solidFill>
              </a:rPr>
            </a:br>
            <a:endParaRPr lang="en-GB" sz="1200" dirty="0" smtClean="0">
              <a:solidFill>
                <a:schemeClr val="bg2">
                  <a:lumMod val="10000"/>
                </a:schemeClr>
              </a:solidFill>
            </a:endParaRPr>
          </a:p>
          <a:p>
            <a:pPr>
              <a:spcAft>
                <a:spcPts val="193"/>
              </a:spcAft>
              <a:buSzPct val="100000"/>
            </a:pPr>
            <a:r>
              <a:rPr lang="en-GB" sz="1200" dirty="0" smtClean="0">
                <a:solidFill>
                  <a:schemeClr val="bg2">
                    <a:lumMod val="10000"/>
                  </a:schemeClr>
                </a:solidFill>
              </a:rPr>
              <a:t>Market </a:t>
            </a:r>
            <a:r>
              <a:rPr lang="en-GB" sz="1200" dirty="0">
                <a:solidFill>
                  <a:schemeClr val="bg2">
                    <a:lumMod val="10000"/>
                  </a:schemeClr>
                </a:solidFill>
              </a:rPr>
              <a:t>data for durations where this is a </a:t>
            </a:r>
            <a:r>
              <a:rPr lang="en-GB" sz="1200" dirty="0" smtClean="0">
                <a:solidFill>
                  <a:schemeClr val="bg2">
                    <a:lumMod val="10000"/>
                  </a:schemeClr>
                </a:solidFill>
              </a:rPr>
              <a:t>market;</a:t>
            </a:r>
            <a:br>
              <a:rPr lang="en-GB" sz="1200" dirty="0" smtClean="0">
                <a:solidFill>
                  <a:schemeClr val="bg2">
                    <a:lumMod val="10000"/>
                  </a:schemeClr>
                </a:solidFill>
              </a:rPr>
            </a:br>
            <a:endParaRPr lang="en-GB" sz="1200" dirty="0" smtClean="0">
              <a:solidFill>
                <a:schemeClr val="bg2">
                  <a:lumMod val="10000"/>
                </a:schemeClr>
              </a:solidFill>
            </a:endParaRPr>
          </a:p>
          <a:p>
            <a:pPr>
              <a:spcAft>
                <a:spcPts val="193"/>
              </a:spcAft>
              <a:buSzPct val="100000"/>
            </a:pPr>
            <a:r>
              <a:rPr lang="en-GB" sz="1200" dirty="0" smtClean="0">
                <a:solidFill>
                  <a:schemeClr val="bg2">
                    <a:lumMod val="10000"/>
                  </a:schemeClr>
                </a:solidFill>
              </a:rPr>
              <a:t>Long </a:t>
            </a:r>
            <a:r>
              <a:rPr lang="en-GB" sz="1200" dirty="0">
                <a:solidFill>
                  <a:schemeClr val="bg2">
                    <a:lumMod val="10000"/>
                  </a:schemeClr>
                </a:solidFill>
              </a:rPr>
              <a:t>term averages where there is no </a:t>
            </a:r>
            <a:r>
              <a:rPr lang="en-GB" sz="1200" dirty="0" smtClean="0">
                <a:solidFill>
                  <a:schemeClr val="bg2">
                    <a:lumMod val="10000"/>
                  </a:schemeClr>
                </a:solidFill>
              </a:rPr>
              <a:t>market.</a:t>
            </a:r>
            <a:br>
              <a:rPr lang="en-GB" sz="1200" dirty="0" smtClean="0">
                <a:solidFill>
                  <a:schemeClr val="bg2">
                    <a:lumMod val="10000"/>
                  </a:schemeClr>
                </a:solidFill>
              </a:rPr>
            </a:br>
            <a:endParaRPr lang="en-GB" sz="1200" dirty="0" smtClean="0">
              <a:solidFill>
                <a:schemeClr val="bg2">
                  <a:lumMod val="10000"/>
                </a:schemeClr>
              </a:solidFill>
            </a:endParaRPr>
          </a:p>
          <a:p>
            <a:pPr>
              <a:spcAft>
                <a:spcPts val="193"/>
              </a:spcAft>
              <a:buSzPct val="100000"/>
            </a:pPr>
            <a:r>
              <a:rPr lang="en-GB" sz="1200" dirty="0" smtClean="0">
                <a:solidFill>
                  <a:schemeClr val="bg2">
                    <a:lumMod val="10000"/>
                  </a:schemeClr>
                </a:solidFill>
              </a:rPr>
              <a:t>Discount </a:t>
            </a:r>
            <a:r>
              <a:rPr lang="en-GB" sz="1200" dirty="0">
                <a:solidFill>
                  <a:schemeClr val="bg2">
                    <a:lumMod val="10000"/>
                  </a:schemeClr>
                </a:solidFill>
              </a:rPr>
              <a:t>rate based on characteristics of the insurance liability:</a:t>
            </a:r>
          </a:p>
          <a:p>
            <a:pPr marL="0" lvl="1" indent="0">
              <a:buClr>
                <a:schemeClr val="bg1"/>
              </a:buClr>
              <a:buSzPct val="140000"/>
              <a:buNone/>
            </a:pPr>
            <a:r>
              <a:rPr lang="en-GB" sz="1200" b="1" dirty="0" smtClean="0">
                <a:solidFill>
                  <a:schemeClr val="bg2">
                    <a:lumMod val="10000"/>
                  </a:schemeClr>
                </a:solidFill>
              </a:rPr>
              <a:t>      - Currency</a:t>
            </a:r>
            <a:r>
              <a:rPr lang="en-GB" sz="1200" b="1" dirty="0">
                <a:solidFill>
                  <a:schemeClr val="bg2">
                    <a:lumMod val="10000"/>
                  </a:schemeClr>
                </a:solidFill>
              </a:rPr>
              <a:t>, duration, and </a:t>
            </a:r>
            <a:r>
              <a:rPr lang="en-GB" sz="1200" b="1" dirty="0" smtClean="0">
                <a:solidFill>
                  <a:schemeClr val="bg2">
                    <a:lumMod val="10000"/>
                  </a:schemeClr>
                </a:solidFill>
              </a:rPr>
              <a:t>liquidity</a:t>
            </a:r>
            <a:br>
              <a:rPr lang="en-GB" sz="1200" b="1" dirty="0" smtClean="0">
                <a:solidFill>
                  <a:schemeClr val="bg2">
                    <a:lumMod val="10000"/>
                  </a:schemeClr>
                </a:solidFill>
              </a:rPr>
            </a:br>
            <a:r>
              <a:rPr lang="en-GB" sz="1200" b="1" dirty="0" smtClean="0">
                <a:solidFill>
                  <a:schemeClr val="bg2">
                    <a:lumMod val="10000"/>
                  </a:schemeClr>
                </a:solidFill>
              </a:rPr>
              <a:t>      - </a:t>
            </a:r>
            <a:r>
              <a:rPr lang="en-GB" sz="1200" dirty="0" smtClean="0">
                <a:solidFill>
                  <a:schemeClr val="bg2">
                    <a:lumMod val="10000"/>
                  </a:schemeClr>
                </a:solidFill>
              </a:rPr>
              <a:t>Consistent </a:t>
            </a:r>
            <a:r>
              <a:rPr lang="en-GB" sz="1200" dirty="0">
                <a:solidFill>
                  <a:schemeClr val="bg2">
                    <a:lumMod val="10000"/>
                  </a:schemeClr>
                </a:solidFill>
              </a:rPr>
              <a:t>with observable </a:t>
            </a:r>
            <a:r>
              <a:rPr lang="en-GB" sz="1200" b="1" dirty="0">
                <a:solidFill>
                  <a:schemeClr val="bg2">
                    <a:lumMod val="10000"/>
                  </a:schemeClr>
                </a:solidFill>
              </a:rPr>
              <a:t>current market </a:t>
            </a:r>
            <a:r>
              <a:rPr lang="en-GB" sz="1200" b="1" dirty="0" smtClean="0">
                <a:solidFill>
                  <a:schemeClr val="bg2">
                    <a:lumMod val="10000"/>
                  </a:schemeClr>
                </a:solidFill>
              </a:rPr>
              <a:t/>
            </a:r>
            <a:br>
              <a:rPr lang="en-GB" sz="1200" b="1" dirty="0" smtClean="0">
                <a:solidFill>
                  <a:schemeClr val="bg2">
                    <a:lumMod val="10000"/>
                  </a:schemeClr>
                </a:solidFill>
              </a:rPr>
            </a:br>
            <a:r>
              <a:rPr lang="en-GB" sz="1200" b="1" dirty="0" smtClean="0">
                <a:solidFill>
                  <a:schemeClr val="bg2">
                    <a:lumMod val="10000"/>
                  </a:schemeClr>
                </a:solidFill>
              </a:rPr>
              <a:t>        inputs </a:t>
            </a:r>
            <a:r>
              <a:rPr lang="en-GB" sz="1200" dirty="0">
                <a:solidFill>
                  <a:schemeClr val="bg2">
                    <a:lumMod val="10000"/>
                  </a:schemeClr>
                </a:solidFill>
              </a:rPr>
              <a:t>for instruments with similar cash flow </a:t>
            </a:r>
            <a:r>
              <a:rPr lang="en-GB" sz="1200" dirty="0" smtClean="0">
                <a:solidFill>
                  <a:schemeClr val="bg2">
                    <a:lumMod val="10000"/>
                  </a:schemeClr>
                </a:solidFill>
              </a:rPr>
              <a:t>        </a:t>
            </a:r>
            <a:br>
              <a:rPr lang="en-GB" sz="1200" dirty="0" smtClean="0">
                <a:solidFill>
                  <a:schemeClr val="bg2">
                    <a:lumMod val="10000"/>
                  </a:schemeClr>
                </a:solidFill>
              </a:rPr>
            </a:br>
            <a:r>
              <a:rPr lang="en-GB" sz="1200" dirty="0" smtClean="0">
                <a:solidFill>
                  <a:schemeClr val="bg2">
                    <a:lumMod val="10000"/>
                  </a:schemeClr>
                </a:solidFill>
              </a:rPr>
              <a:t>        characteristics</a:t>
            </a:r>
          </a:p>
          <a:p>
            <a:pPr marL="0" lvl="1" indent="0">
              <a:buClr>
                <a:schemeClr val="bg1"/>
              </a:buClr>
              <a:buSzPct val="140000"/>
              <a:buNone/>
            </a:pPr>
            <a:r>
              <a:rPr lang="en-GB" sz="1200" dirty="0" smtClean="0">
                <a:solidFill>
                  <a:schemeClr val="bg2">
                    <a:lumMod val="10000"/>
                  </a:schemeClr>
                </a:solidFill>
              </a:rPr>
              <a:t>      - If </a:t>
            </a:r>
            <a:r>
              <a:rPr lang="en-GB" sz="1200" dirty="0">
                <a:solidFill>
                  <a:schemeClr val="bg2">
                    <a:lumMod val="10000"/>
                  </a:schemeClr>
                </a:solidFill>
              </a:rPr>
              <a:t>amount, timing or uncertainty of cash flows </a:t>
            </a:r>
            <a:r>
              <a:rPr lang="en-GB" sz="1200" dirty="0" smtClean="0">
                <a:solidFill>
                  <a:schemeClr val="bg2">
                    <a:lumMod val="10000"/>
                  </a:schemeClr>
                </a:solidFill>
              </a:rPr>
              <a:t/>
            </a:r>
            <a:br>
              <a:rPr lang="en-GB" sz="1200" dirty="0" smtClean="0">
                <a:solidFill>
                  <a:schemeClr val="bg2">
                    <a:lumMod val="10000"/>
                  </a:schemeClr>
                </a:solidFill>
              </a:rPr>
            </a:br>
            <a:r>
              <a:rPr lang="en-GB" sz="1200" dirty="0" smtClean="0">
                <a:solidFill>
                  <a:schemeClr val="bg2">
                    <a:lumMod val="10000"/>
                  </a:schemeClr>
                </a:solidFill>
              </a:rPr>
              <a:t>        depend </a:t>
            </a:r>
            <a:r>
              <a:rPr lang="en-GB" sz="1200" dirty="0">
                <a:solidFill>
                  <a:schemeClr val="bg2">
                    <a:lumMod val="10000"/>
                  </a:schemeClr>
                </a:solidFill>
              </a:rPr>
              <a:t>on the return from </a:t>
            </a:r>
            <a:r>
              <a:rPr lang="en-GB" sz="1200" b="1" dirty="0">
                <a:solidFill>
                  <a:schemeClr val="bg2">
                    <a:lumMod val="10000"/>
                  </a:schemeClr>
                </a:solidFill>
              </a:rPr>
              <a:t>underlying assets</a:t>
            </a:r>
            <a:r>
              <a:rPr lang="en-GB" sz="1200" dirty="0">
                <a:solidFill>
                  <a:schemeClr val="bg2">
                    <a:lumMod val="10000"/>
                  </a:schemeClr>
                </a:solidFill>
              </a:rPr>
              <a:t>, </a:t>
            </a:r>
            <a:r>
              <a:rPr lang="en-GB" sz="1200" dirty="0" smtClean="0">
                <a:solidFill>
                  <a:schemeClr val="bg2">
                    <a:lumMod val="10000"/>
                  </a:schemeClr>
                </a:solidFill>
              </a:rPr>
              <a:t/>
            </a:r>
            <a:br>
              <a:rPr lang="en-GB" sz="1200" dirty="0" smtClean="0">
                <a:solidFill>
                  <a:schemeClr val="bg2">
                    <a:lumMod val="10000"/>
                  </a:schemeClr>
                </a:solidFill>
              </a:rPr>
            </a:br>
            <a:r>
              <a:rPr lang="en-GB" sz="1200" dirty="0" smtClean="0">
                <a:solidFill>
                  <a:schemeClr val="bg2">
                    <a:lumMod val="10000"/>
                  </a:schemeClr>
                </a:solidFill>
              </a:rPr>
              <a:t>        the </a:t>
            </a:r>
            <a:r>
              <a:rPr lang="en-GB" sz="1200" dirty="0">
                <a:solidFill>
                  <a:schemeClr val="bg2">
                    <a:lumMod val="10000"/>
                  </a:schemeClr>
                </a:solidFill>
              </a:rPr>
              <a:t>discount rate should reflect that dependency</a:t>
            </a:r>
          </a:p>
          <a:p>
            <a:pPr algn="just">
              <a:spcAft>
                <a:spcPts val="193"/>
              </a:spcAft>
              <a:buSzPct val="100000"/>
            </a:pPr>
            <a:endParaRPr lang="en-US" sz="1200" dirty="0">
              <a:solidFill>
                <a:schemeClr val="bg2">
                  <a:lumMod val="10000"/>
                </a:schemeClr>
              </a:solidFill>
            </a:endParaRPr>
          </a:p>
          <a:p>
            <a:pPr algn="just">
              <a:spcAft>
                <a:spcPts val="193"/>
              </a:spcAft>
              <a:buSzPct val="100000"/>
            </a:pPr>
            <a:endParaRPr lang="en-GB" sz="1200" dirty="0">
              <a:solidFill>
                <a:schemeClr val="bg2">
                  <a:lumMod val="10000"/>
                </a:schemeClr>
              </a:solidFill>
            </a:endParaRPr>
          </a:p>
        </p:txBody>
      </p:sp>
      <p:sp>
        <p:nvSpPr>
          <p:cNvPr id="34"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12</a:t>
            </a:r>
            <a:endParaRPr lang="en-GB" dirty="0">
              <a:solidFill>
                <a:schemeClr val="bg2">
                  <a:lumMod val="10000"/>
                </a:schemeClr>
              </a:solidFill>
            </a:endParaRPr>
          </a:p>
        </p:txBody>
      </p:sp>
      <p:sp>
        <p:nvSpPr>
          <p:cNvPr id="35" name="Rectangle 34"/>
          <p:cNvSpPr/>
          <p:nvPr/>
        </p:nvSpPr>
        <p:spPr>
          <a:xfrm>
            <a:off x="310447" y="1005606"/>
            <a:ext cx="8353425" cy="589013"/>
          </a:xfrm>
          <a:prstGeom prst="rect">
            <a:avLst/>
          </a:pr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marL="65485"/>
            <a:r>
              <a:rPr lang="en-GB" sz="1600" b="1" dirty="0">
                <a:solidFill>
                  <a:schemeClr val="bg2">
                    <a:lumMod val="10000"/>
                  </a:schemeClr>
                </a:solidFill>
              </a:rPr>
              <a:t>Objective</a:t>
            </a:r>
            <a:r>
              <a:rPr lang="en-GB" sz="1600" b="1" dirty="0" smtClean="0">
                <a:solidFill>
                  <a:schemeClr val="bg2">
                    <a:lumMod val="10000"/>
                  </a:schemeClr>
                </a:solidFill>
              </a:rPr>
              <a:t>: </a:t>
            </a:r>
            <a:r>
              <a:rPr lang="en-GB" sz="1600" dirty="0" smtClean="0">
                <a:solidFill>
                  <a:schemeClr val="bg2">
                    <a:lumMod val="10000"/>
                  </a:schemeClr>
                </a:solidFill>
              </a:rPr>
              <a:t>Allowance for the time value </a:t>
            </a:r>
            <a:br>
              <a:rPr lang="en-GB" sz="1600" dirty="0" smtClean="0">
                <a:solidFill>
                  <a:schemeClr val="bg2">
                    <a:lumMod val="10000"/>
                  </a:schemeClr>
                </a:solidFill>
              </a:rPr>
            </a:br>
            <a:r>
              <a:rPr lang="en-GB" sz="1600" dirty="0" smtClean="0">
                <a:solidFill>
                  <a:schemeClr val="bg2">
                    <a:lumMod val="10000"/>
                  </a:schemeClr>
                </a:solidFill>
              </a:rPr>
              <a:t>                  of money</a:t>
            </a:r>
            <a:endParaRPr lang="en-GB" sz="1600" dirty="0">
              <a:solidFill>
                <a:schemeClr val="bg2">
                  <a:lumMod val="10000"/>
                </a:schemeClr>
              </a:solidFill>
            </a:endParaRPr>
          </a:p>
        </p:txBody>
      </p:sp>
    </p:spTree>
    <p:extLst>
      <p:ext uri="{BB962C8B-B14F-4D97-AF65-F5344CB8AC3E}">
        <p14:creationId xmlns:p14="http://schemas.microsoft.com/office/powerpoint/2010/main" val="349042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fade">
                                      <p:cBhvr>
                                        <p:cTn id="12" dur="500"/>
                                        <p:tgtEl>
                                          <p:spTgt spid="4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xEl>
                                              <p:pRg st="1" end="1"/>
                                            </p:txEl>
                                          </p:spTgt>
                                        </p:tgtEl>
                                        <p:attrNameLst>
                                          <p:attrName>style.visibility</p:attrName>
                                        </p:attrNameLst>
                                      </p:cBhvr>
                                      <p:to>
                                        <p:strVal val="visible"/>
                                      </p:to>
                                    </p:set>
                                    <p:animEffect transition="in" filter="fade">
                                      <p:cBhvr>
                                        <p:cTn id="15" dur="500"/>
                                        <p:tgtEl>
                                          <p:spTgt spid="4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xEl>
                                              <p:pRg st="2" end="2"/>
                                            </p:txEl>
                                          </p:spTgt>
                                        </p:tgtEl>
                                        <p:attrNameLst>
                                          <p:attrName>style.visibility</p:attrName>
                                        </p:attrNameLst>
                                      </p:cBhvr>
                                      <p:to>
                                        <p:strVal val="visible"/>
                                      </p:to>
                                    </p:set>
                                    <p:animEffect transition="in" filter="fade">
                                      <p:cBhvr>
                                        <p:cTn id="18" dur="500"/>
                                        <p:tgtEl>
                                          <p:spTgt spid="4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xEl>
                                              <p:pRg st="3" end="3"/>
                                            </p:txEl>
                                          </p:spTgt>
                                        </p:tgtEl>
                                        <p:attrNameLst>
                                          <p:attrName>style.visibility</p:attrName>
                                        </p:attrNameLst>
                                      </p:cBhvr>
                                      <p:to>
                                        <p:strVal val="visible"/>
                                      </p:to>
                                    </p:set>
                                    <p:animEffect transition="in" filter="fade">
                                      <p:cBhvr>
                                        <p:cTn id="21" dur="500"/>
                                        <p:tgtEl>
                                          <p:spTgt spid="4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xEl>
                                              <p:pRg st="4" end="4"/>
                                            </p:txEl>
                                          </p:spTgt>
                                        </p:tgtEl>
                                        <p:attrNameLst>
                                          <p:attrName>style.visibility</p:attrName>
                                        </p:attrNameLst>
                                      </p:cBhvr>
                                      <p:to>
                                        <p:strVal val="visible"/>
                                      </p:to>
                                    </p:set>
                                    <p:animEffect transition="in" filter="fade">
                                      <p:cBhvr>
                                        <p:cTn id="24" dur="500"/>
                                        <p:tgtEl>
                                          <p:spTgt spid="4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xEl>
                                              <p:pRg st="5" end="5"/>
                                            </p:txEl>
                                          </p:spTgt>
                                        </p:tgtEl>
                                        <p:attrNameLst>
                                          <p:attrName>style.visibility</p:attrName>
                                        </p:attrNameLst>
                                      </p:cBhvr>
                                      <p:to>
                                        <p:strVal val="visible"/>
                                      </p:to>
                                    </p:set>
                                    <p:animEffect transition="in" filter="fade">
                                      <p:cBhvr>
                                        <p:cTn id="27" dur="500"/>
                                        <p:tgtEl>
                                          <p:spTgt spid="4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500"/>
                                        <p:tgtEl>
                                          <p:spTgt spid="10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animBg="1"/>
      <p:bldP spid="22" grpId="0" animBg="1"/>
      <p:bldP spid="24" grpId="0"/>
      <p:bldP spid="25" grpId="0"/>
      <p:bldP spid="27" grpId="0" animBg="1"/>
      <p:bldP spid="28" grpId="0" animBg="1"/>
      <p:bldP spid="29" grpId="0" animBg="1"/>
      <p:bldP spid="31" grpId="0"/>
      <p:bldP spid="32" grpId="0" animBg="1"/>
      <p:bldP spid="33" grpId="0" animBg="1"/>
      <p:bldP spid="36" grpId="0"/>
      <p:bldP spid="37" grpId="0"/>
      <p:bldP spid="38" grpId="0" animBg="1"/>
      <p:bldP spid="39" grpId="0"/>
      <p:bldP spid="40" grpId="0" animBg="1"/>
      <p:bldP spid="4" grpId="0" animBg="1"/>
      <p:bldP spid="100" grpId="0"/>
      <p:bldP spid="41" grpId="0" animBg="1"/>
      <p:bldP spid="42" grpId="0" animBg="1"/>
      <p:bldP spid="45" grpId="0" build="allAtOnce"/>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5"/>
          <p:cNvSpPr txBox="1">
            <a:spLocks/>
          </p:cNvSpPr>
          <p:nvPr/>
        </p:nvSpPr>
        <p:spPr bwMode="auto">
          <a:xfrm>
            <a:off x="395292" y="2025253"/>
            <a:ext cx="6282943"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69889" indent="-269889"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rgbClr val="D9AB16"/>
              </a:buClr>
              <a:buChar char="•"/>
              <a:defRPr>
                <a:solidFill>
                  <a:srgbClr val="3F4548"/>
                </a:solidFill>
                <a:latin typeface="+mn-lt"/>
                <a:cs typeface="+mn-cs"/>
              </a:defRPr>
            </a:lvl3pPr>
            <a:lvl4pPr marL="1433585" indent="-18257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endParaRPr lang="en-GB" sz="1800" kern="0" dirty="0">
              <a:solidFill>
                <a:schemeClr val="tx1"/>
              </a:solidFill>
            </a:endParaRPr>
          </a:p>
          <a:p>
            <a:endParaRPr lang="en-GB" sz="1800" kern="0" dirty="0">
              <a:solidFill>
                <a:schemeClr val="tx1"/>
              </a:solidFill>
            </a:endParaRPr>
          </a:p>
          <a:p>
            <a:endParaRPr lang="en-GB" sz="1800" kern="0" dirty="0">
              <a:solidFill>
                <a:schemeClr val="tx1"/>
              </a:solidFill>
            </a:endParaRPr>
          </a:p>
        </p:txBody>
      </p:sp>
      <p:sp>
        <p:nvSpPr>
          <p:cNvPr id="6" name="Content Placeholder 5"/>
          <p:cNvSpPr>
            <a:spLocks noGrp="1"/>
          </p:cNvSpPr>
          <p:nvPr>
            <p:ph idx="1"/>
          </p:nvPr>
        </p:nvSpPr>
        <p:spPr>
          <a:xfrm>
            <a:off x="4213426" y="2073661"/>
            <a:ext cx="3987894" cy="2449511"/>
          </a:xfrm>
        </p:spPr>
        <p:txBody>
          <a:bodyPr>
            <a:normAutofit fontScale="92500" lnSpcReduction="10000"/>
          </a:bodyPr>
          <a:lstStyle/>
          <a:p>
            <a:pPr marL="214313" indent="-214313">
              <a:buFontTx/>
              <a:buChar char="-"/>
            </a:pPr>
            <a:r>
              <a:rPr lang="en-GB" sz="1350" dirty="0"/>
              <a:t>New look and feel to financial statements including:</a:t>
            </a:r>
          </a:p>
          <a:p>
            <a:pPr marL="550085" lvl="1" indent="-214313">
              <a:buFontTx/>
              <a:buChar char="-"/>
            </a:pPr>
            <a:r>
              <a:rPr lang="en-GB" sz="1050" dirty="0"/>
              <a:t>Volume based metric of reporting premiums as income is replaced with an insurance revenue line item</a:t>
            </a:r>
          </a:p>
          <a:p>
            <a:pPr marL="550085" lvl="1" indent="-214313">
              <a:buFontTx/>
              <a:buChar char="-"/>
            </a:pPr>
            <a:r>
              <a:rPr lang="en-GB" sz="1050" dirty="0"/>
              <a:t>Insurers will now split out insurance service result and net financial result when explaining profitability of insurance policies to </a:t>
            </a:r>
            <a:r>
              <a:rPr lang="en-GB" sz="1050" dirty="0" smtClean="0"/>
              <a:t>stakeholders</a:t>
            </a:r>
            <a:br>
              <a:rPr lang="en-GB" sz="1050" dirty="0" smtClean="0"/>
            </a:br>
            <a:endParaRPr lang="en-GB" sz="1350" dirty="0"/>
          </a:p>
          <a:p>
            <a:pPr algn="just">
              <a:spcAft>
                <a:spcPts val="193"/>
              </a:spcAft>
              <a:buSzPct val="100000"/>
            </a:pPr>
            <a:r>
              <a:rPr lang="en-GB" sz="1350" dirty="0"/>
              <a:t>Additional quantitative reconciliations will are likely to require actuarial </a:t>
            </a:r>
            <a:r>
              <a:rPr lang="en-GB" sz="1350" dirty="0" smtClean="0"/>
              <a:t>input</a:t>
            </a:r>
          </a:p>
          <a:p>
            <a:pPr algn="just">
              <a:spcAft>
                <a:spcPts val="193"/>
              </a:spcAft>
              <a:buSzPct val="100000"/>
            </a:pPr>
            <a:endParaRPr lang="en-GB" sz="1350" dirty="0"/>
          </a:p>
          <a:p>
            <a:pPr algn="just">
              <a:spcAft>
                <a:spcPts val="193"/>
              </a:spcAft>
              <a:buSzPct val="100000"/>
            </a:pPr>
            <a:r>
              <a:rPr lang="en-GB" sz="1350" dirty="0"/>
              <a:t>Additional qualitative disclosures including:</a:t>
            </a:r>
          </a:p>
          <a:p>
            <a:pPr lvl="1" algn="just">
              <a:spcAft>
                <a:spcPts val="193"/>
              </a:spcAft>
              <a:buSzPct val="100000"/>
            </a:pPr>
            <a:r>
              <a:rPr lang="en-GB" sz="1050" dirty="0"/>
              <a:t>Risk adjustment method and confidence level</a:t>
            </a:r>
          </a:p>
          <a:p>
            <a:pPr lvl="1" algn="just">
              <a:spcAft>
                <a:spcPts val="193"/>
              </a:spcAft>
              <a:buSzPct val="100000"/>
            </a:pPr>
            <a:r>
              <a:rPr lang="en-GB" sz="1050" dirty="0"/>
              <a:t>Yield curves used to discount cashflows</a:t>
            </a:r>
            <a:endParaRPr lang="en-GB" sz="1350" dirty="0"/>
          </a:p>
        </p:txBody>
      </p:sp>
      <p:graphicFrame>
        <p:nvGraphicFramePr>
          <p:cNvPr id="20" name="Content Placeholder 3"/>
          <p:cNvGraphicFramePr>
            <a:graphicFrameLocks/>
          </p:cNvGraphicFramePr>
          <p:nvPr>
            <p:extLst>
              <p:ext uri="{D42A27DB-BD31-4B8C-83A1-F6EECF244321}">
                <p14:modId xmlns:p14="http://schemas.microsoft.com/office/powerpoint/2010/main" val="1045379494"/>
              </p:ext>
            </p:extLst>
          </p:nvPr>
        </p:nvGraphicFramePr>
        <p:xfrm>
          <a:off x="395290" y="2025256"/>
          <a:ext cx="3431992" cy="3857073"/>
        </p:xfrm>
        <a:graphic>
          <a:graphicData uri="http://schemas.openxmlformats.org/drawingml/2006/table">
            <a:tbl>
              <a:tblPr firstRow="1" bandRow="1">
                <a:tableStyleId>{5C22544A-7EE6-4342-B048-85BDC9FD1C3A}</a:tableStyleId>
              </a:tblPr>
              <a:tblGrid>
                <a:gridCol w="2824218"/>
                <a:gridCol w="607774"/>
              </a:tblGrid>
              <a:tr h="250452">
                <a:tc gridSpan="2">
                  <a:txBody>
                    <a:bodyPr/>
                    <a:lstStyle/>
                    <a:p>
                      <a:pPr algn="l"/>
                      <a:r>
                        <a:rPr lang="en-US" sz="800" b="1" dirty="0" smtClean="0">
                          <a:latin typeface="Verdana" panose="020B0604030504040204" pitchFamily="34" charset="0"/>
                          <a:ea typeface="Verdana" panose="020B0604030504040204" pitchFamily="34" charset="0"/>
                          <a:cs typeface="Verdana" panose="020B0604030504040204" pitchFamily="34" charset="0"/>
                        </a:rPr>
                        <a:t>Statement of comprehensive income</a:t>
                      </a:r>
                      <a:endParaRPr lang="en-US" sz="800" b="1" dirty="0">
                        <a:latin typeface="Verdana" panose="020B0604030504040204" pitchFamily="34" charset="0"/>
                        <a:ea typeface="Verdana" panose="020B0604030504040204" pitchFamily="34" charset="0"/>
                        <a:cs typeface="Verdana" panose="020B0604030504040204" pitchFamily="34" charset="0"/>
                      </a:endParaRPr>
                    </a:p>
                  </a:txBody>
                  <a:tcPr marL="62270" marR="62270" marT="29840" marB="238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1200" dirty="0"/>
                    </a:p>
                  </a:txBody>
                  <a:tcPr/>
                </a:tc>
              </a:tr>
              <a:tr h="255288">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Insurance revenue</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55288">
                <a:tc>
                  <a:txBody>
                    <a:bodyPr/>
                    <a:lstStyle/>
                    <a:p>
                      <a:pPr marL="177800" lvl="0" indent="0" algn="l" defTabSz="914400" rtl="0" eaLnBrk="1" latinLnBrk="0" hangingPunct="1"/>
                      <a:r>
                        <a:rPr lang="en-US" sz="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Insurance service expenses</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55288">
                <a:tc>
                  <a:txBody>
                    <a:bodyPr/>
                    <a:lstStyle/>
                    <a:p>
                      <a:pPr marL="177800" lvl="0" indent="0" algn="l" defTabSz="914400" rtl="0" eaLnBrk="1" latinLnBrk="0" hangingPunct="1"/>
                      <a:r>
                        <a:rPr lang="en-US" sz="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Reinsurance expenses</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5288">
                <a:tc>
                  <a:txBody>
                    <a:bodyPr/>
                    <a:lstStyle/>
                    <a:p>
                      <a:pPr marL="177800" lvl="0" indent="0" algn="l" defTabSz="914400" rtl="0" eaLnBrk="1" latinLnBrk="0" hangingPunct="1"/>
                      <a:r>
                        <a:rPr lang="en-US" sz="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Insurance service result</a:t>
                      </a:r>
                    </a:p>
                  </a:txBody>
                  <a:tcPr marL="0" marR="0" marT="0" marB="0" anchor="ctr">
                    <a:lnL w="12700" cap="flat" cmpd="sng" algn="ctr">
                      <a:solidFill>
                        <a:schemeClr val="tx1"/>
                      </a:solidFill>
                      <a:prstDash val="solid"/>
                      <a:round/>
                      <a:headEnd type="none" w="med" len="med"/>
                      <a:tailEnd type="none" w="med" len="med"/>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4312">
                <a:tc>
                  <a:txBody>
                    <a:bodyPr/>
                    <a:lstStyle/>
                    <a:p>
                      <a:pPr marL="85725" indent="0"/>
                      <a:r>
                        <a:rPr lang="en-US" sz="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Insurance finance income / (expense)</a:t>
                      </a:r>
                      <a:endParaRPr lang="en-US" sz="8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4653" marR="64653" marT="32327" marB="3232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smtClean="0">
                          <a:ln>
                            <a:noFill/>
                          </a:ln>
                          <a:solidFill>
                            <a:schemeClr val="tx1"/>
                          </a:solidFill>
                          <a:latin typeface="Verdana" panose="020B0604030504040204" pitchFamily="34" charset="0"/>
                          <a:ea typeface="Verdana" panose="020B0604030504040204" pitchFamily="34" charset="0"/>
                          <a:cs typeface="Verdana" panose="020B0604030504040204" pitchFamily="34" charset="0"/>
                        </a:rPr>
                        <a:t>X/ (X)</a:t>
                      </a:r>
                      <a:endParaRPr lang="en-US" sz="800" b="0" dirty="0">
                        <a:ln>
                          <a:noFill/>
                        </a:ln>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6057">
                <a:tc>
                  <a:txBody>
                    <a:bodyPr/>
                    <a:lstStyle/>
                    <a:p>
                      <a:pPr marL="85725" indent="0"/>
                      <a:r>
                        <a:rPr lang="en-US" sz="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Investment income</a:t>
                      </a:r>
                      <a:endParaRPr lang="en-US" sz="8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4653" marR="64653" marT="32327" marB="3232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800" b="0" dirty="0" smtClean="0">
                          <a:ln>
                            <a:noFill/>
                          </a:ln>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0" dirty="0">
                        <a:ln>
                          <a:noFill/>
                        </a:ln>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66057">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Investment expenses</a:t>
                      </a:r>
                    </a:p>
                  </a:txBody>
                  <a:tcPr marL="64653" marR="64653" marT="32327" marB="3232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800" b="0" dirty="0" smtClean="0">
                          <a:ln>
                            <a:noFill/>
                          </a:ln>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0" dirty="0">
                        <a:ln>
                          <a:noFill/>
                        </a:ln>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55288">
                <a:tc>
                  <a:txBody>
                    <a:bodyPr/>
                    <a:lstStyle/>
                    <a:p>
                      <a:pPr marL="177800" indent="0" algn="l" defTabSz="914400" rtl="0" eaLnBrk="1" latinLnBrk="0" hangingPunct="1"/>
                      <a:r>
                        <a:rPr lang="en-US" sz="8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Net financial result</a:t>
                      </a:r>
                      <a:endParaRPr lang="en-US" sz="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55288">
                <a:tc>
                  <a:txBody>
                    <a:bodyPr/>
                    <a:lstStyle/>
                    <a:p>
                      <a:pPr marL="177800" indent="3175" algn="l" defTabSz="914400" rtl="0" eaLnBrk="1" latinLnBrk="0" hangingPunct="1"/>
                      <a:r>
                        <a:rPr lang="en-US" sz="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Administrative</a:t>
                      </a:r>
                      <a:r>
                        <a:rPr lang="en-US" sz="800" b="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expenses</a:t>
                      </a:r>
                      <a:endParaRPr lang="en-US" sz="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mpd="sng">
                      <a:noFill/>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55288">
                <a:tc>
                  <a:txBody>
                    <a:bodyPr/>
                    <a:lstStyle/>
                    <a:p>
                      <a:pPr marL="177800" indent="0" algn="l" defTabSz="914400" rtl="0" eaLnBrk="1" latinLnBrk="0" hangingPunct="1"/>
                      <a:r>
                        <a:rPr lang="en-US" sz="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Other expenses</a:t>
                      </a:r>
                    </a:p>
                  </a:txBody>
                  <a:tcPr marL="0" marR="0" marT="0" marB="0" anchor="ctr">
                    <a:lnL w="12700" cap="flat" cmpd="sng" algn="ctr">
                      <a:solidFill>
                        <a:schemeClr val="tx1"/>
                      </a:solidFill>
                      <a:prstDash val="solid"/>
                      <a:round/>
                      <a:headEnd type="none" w="med" len="med"/>
                      <a:tailEnd type="none" w="med" len="med"/>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mpd="sng">
                      <a:noFill/>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55288">
                <a:tc>
                  <a:txBody>
                    <a:bodyPr/>
                    <a:lstStyle/>
                    <a:p>
                      <a:pPr marL="0" indent="0" algn="l" defTabSz="914400" rtl="0" eaLnBrk="1" latinLnBrk="0" hangingPunct="1"/>
                      <a:r>
                        <a:rPr lang="en-US" sz="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Profit or loss</a:t>
                      </a:r>
                    </a:p>
                  </a:txBody>
                  <a:tcPr marL="0" marR="0" marT="0" marB="0" anchor="ctr">
                    <a:lnL w="12700" cap="flat" cmpd="sng" algn="ctr">
                      <a:solidFill>
                        <a:schemeClr val="tx1"/>
                      </a:solidFill>
                      <a:prstDash val="solid"/>
                      <a:round/>
                      <a:headEnd type="none" w="med" len="med"/>
                      <a:tailEnd type="none" w="med" len="med"/>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mpd="sng">
                      <a:noFill/>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52603">
                <a:tc>
                  <a:txBody>
                    <a:bodyPr/>
                    <a:lstStyle/>
                    <a:p>
                      <a:pPr marL="180975" indent="-3175" algn="l" defTabSz="914400" rtl="0" eaLnBrk="1" latinLnBrk="0" hangingPunct="1"/>
                      <a:r>
                        <a:rPr lang="en-US" sz="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Effect of discount rate changes on insurance</a:t>
                      </a:r>
                      <a:r>
                        <a:rPr lang="en-US" sz="800" b="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liabilities </a:t>
                      </a:r>
                      <a:endParaRPr lang="en-US" sz="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mpd="sng">
                      <a:noFill/>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55288">
                <a:tc>
                  <a:txBody>
                    <a:bodyPr/>
                    <a:lstStyle/>
                    <a:p>
                      <a:pPr marL="0" indent="0" algn="l" defTabSz="914400" rtl="0" eaLnBrk="1" latinLnBrk="0" hangingPunct="1"/>
                      <a:r>
                        <a:rPr lang="en-US" sz="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Total</a:t>
                      </a:r>
                      <a:r>
                        <a:rPr lang="en-US" sz="8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a:t>
                      </a:r>
                      <a:r>
                        <a:rPr lang="en-US" sz="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omprehensive</a:t>
                      </a:r>
                      <a:r>
                        <a:rPr lang="en-US" sz="8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income</a:t>
                      </a:r>
                      <a:endParaRPr lang="en-US" sz="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X</a:t>
                      </a: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2270" marR="124540" marT="29840" marB="23871" anchor="ctr">
                    <a:lnL w="12700" cmpd="sng">
                      <a:noFill/>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Rectangle 13"/>
          <p:cNvSpPr/>
          <p:nvPr/>
        </p:nvSpPr>
        <p:spPr>
          <a:xfrm>
            <a:off x="530170" y="1015505"/>
            <a:ext cx="1742918" cy="1045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algn="ctr" defTabSz="766763">
              <a:lnSpc>
                <a:spcPct val="90000"/>
              </a:lnSpc>
              <a:spcBef>
                <a:spcPct val="0"/>
              </a:spcBef>
              <a:spcAft>
                <a:spcPct val="35000"/>
              </a:spcAft>
            </a:pPr>
            <a:r>
              <a:rPr lang="en-GB" sz="1725" b="1" dirty="0"/>
              <a:t>Level of aggregation/ onerous contracts</a:t>
            </a:r>
          </a:p>
        </p:txBody>
      </p:sp>
      <p:sp>
        <p:nvSpPr>
          <p:cNvPr id="12" name="Title 1"/>
          <p:cNvSpPr>
            <a:spLocks noGrp="1"/>
          </p:cNvSpPr>
          <p:nvPr>
            <p:ph type="title"/>
          </p:nvPr>
        </p:nvSpPr>
        <p:spPr>
          <a:xfrm>
            <a:off x="423373" y="487185"/>
            <a:ext cx="8402002" cy="698501"/>
          </a:xfrm>
        </p:spPr>
        <p:txBody>
          <a:bodyPr/>
          <a:lstStyle/>
          <a:p>
            <a:pPr algn="l"/>
            <a:r>
              <a:rPr lang="en-GB" dirty="0" smtClean="0"/>
              <a:t>Presentation and Disclosure</a:t>
            </a:r>
            <a:endParaRPr lang="en-GB" sz="2400" dirty="0"/>
          </a:p>
        </p:txBody>
      </p:sp>
      <p:sp>
        <p:nvSpPr>
          <p:cNvPr id="13" name="Rectangle 12"/>
          <p:cNvSpPr/>
          <p:nvPr/>
        </p:nvSpPr>
        <p:spPr>
          <a:xfrm>
            <a:off x="348155" y="1203573"/>
            <a:ext cx="8353425" cy="589013"/>
          </a:xfrm>
          <a:prstGeom prst="rect">
            <a:avLst/>
          </a:pr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marL="65485"/>
            <a:r>
              <a:rPr lang="en-GB" sz="1600" b="1" dirty="0">
                <a:solidFill>
                  <a:schemeClr val="bg2">
                    <a:lumMod val="10000"/>
                  </a:schemeClr>
                </a:solidFill>
              </a:rPr>
              <a:t>Objective</a:t>
            </a:r>
            <a:r>
              <a:rPr lang="en-GB" sz="1600" b="1" dirty="0" smtClean="0">
                <a:solidFill>
                  <a:schemeClr val="bg2">
                    <a:lumMod val="10000"/>
                  </a:schemeClr>
                </a:solidFill>
              </a:rPr>
              <a:t>: </a:t>
            </a:r>
            <a:r>
              <a:rPr lang="en-GB" sz="1600" dirty="0">
                <a:solidFill>
                  <a:schemeClr val="bg2">
                    <a:lumMod val="10000"/>
                  </a:schemeClr>
                </a:solidFill>
              </a:rPr>
              <a:t>Transparency through </a:t>
            </a:r>
            <a:r>
              <a:rPr lang="en-GB" sz="1600" dirty="0" smtClean="0">
                <a:solidFill>
                  <a:schemeClr val="bg2">
                    <a:lumMod val="10000"/>
                  </a:schemeClr>
                </a:solidFill>
              </a:rPr>
              <a:t>disclosures. Revenue </a:t>
            </a:r>
            <a:r>
              <a:rPr lang="en-GB" sz="1600" dirty="0">
                <a:solidFill>
                  <a:schemeClr val="bg2">
                    <a:lumMod val="10000"/>
                  </a:schemeClr>
                </a:solidFill>
              </a:rPr>
              <a:t>metrics consistent with other non-insurance industry revenue </a:t>
            </a:r>
            <a:r>
              <a:rPr lang="en-GB" sz="1600" dirty="0" smtClean="0">
                <a:solidFill>
                  <a:schemeClr val="bg2">
                    <a:lumMod val="10000"/>
                  </a:schemeClr>
                </a:solidFill>
              </a:rPr>
              <a:t>metrics.</a:t>
            </a:r>
            <a:endParaRPr lang="en-GB" sz="1600" dirty="0">
              <a:solidFill>
                <a:schemeClr val="bg2">
                  <a:lumMod val="10000"/>
                </a:schemeClr>
              </a:solidFill>
            </a:endParaRPr>
          </a:p>
        </p:txBody>
      </p:sp>
      <p:sp>
        <p:nvSpPr>
          <p:cNvPr id="16"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13</a:t>
            </a:r>
            <a:endParaRPr lang="en-GB" dirty="0">
              <a:solidFill>
                <a:schemeClr val="bg2">
                  <a:lumMod val="10000"/>
                </a:schemeClr>
              </a:solidFill>
            </a:endParaRPr>
          </a:p>
        </p:txBody>
      </p:sp>
    </p:spTree>
    <p:extLst>
      <p:ext uri="{BB962C8B-B14F-4D97-AF65-F5344CB8AC3E}">
        <p14:creationId xmlns:p14="http://schemas.microsoft.com/office/powerpoint/2010/main" val="1411660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IFRS 17 vs Solvency II</a:t>
            </a:r>
            <a:endParaRPr lang="en-GB" dirty="0"/>
          </a:p>
        </p:txBody>
      </p:sp>
      <p:sp>
        <p:nvSpPr>
          <p:cNvPr id="5"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14</a:t>
            </a:r>
            <a:endParaRPr lang="en-GB" dirty="0">
              <a:solidFill>
                <a:schemeClr val="bg2">
                  <a:lumMod val="10000"/>
                </a:schemeClr>
              </a:solidFill>
            </a:endParaRPr>
          </a:p>
        </p:txBody>
      </p:sp>
    </p:spTree>
    <p:extLst>
      <p:ext uri="{BB962C8B-B14F-4D97-AF65-F5344CB8AC3E}">
        <p14:creationId xmlns:p14="http://schemas.microsoft.com/office/powerpoint/2010/main" val="397027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smtClean="0"/>
              <a:t>IFRS17 Background</a:t>
            </a:r>
            <a:endParaRPr lang="en-GB" dirty="0"/>
          </a:p>
        </p:txBody>
      </p:sp>
      <p:pic>
        <p:nvPicPr>
          <p:cNvPr id="3" name="Picture 2"/>
          <p:cNvPicPr/>
          <p:nvPr/>
        </p:nvPicPr>
        <p:blipFill rotWithShape="1">
          <a:blip r:embed="rId3"/>
          <a:srcRect l="-825" t="29775" r="825" b="10653"/>
          <a:stretch/>
        </p:blipFill>
        <p:spPr>
          <a:xfrm>
            <a:off x="-75414" y="2102177"/>
            <a:ext cx="9144000" cy="4085424"/>
          </a:xfrm>
          <a:prstGeom prst="rect">
            <a:avLst/>
          </a:prstGeom>
        </p:spPr>
      </p:pic>
      <p:sp>
        <p:nvSpPr>
          <p:cNvPr id="4" name="Title 1"/>
          <p:cNvSpPr txBox="1">
            <a:spLocks/>
          </p:cNvSpPr>
          <p:nvPr/>
        </p:nvSpPr>
        <p:spPr>
          <a:xfrm>
            <a:off x="422514" y="462495"/>
            <a:ext cx="8371762" cy="6985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t>Similarities with Solvency II</a:t>
            </a:r>
            <a:endParaRPr lang="en-GB" sz="2400" dirty="0"/>
          </a:p>
        </p:txBody>
      </p:sp>
      <p:sp>
        <p:nvSpPr>
          <p:cNvPr id="6" name="TextBox 5"/>
          <p:cNvSpPr txBox="1"/>
          <p:nvPr/>
        </p:nvSpPr>
        <p:spPr>
          <a:xfrm>
            <a:off x="457200" y="1181963"/>
            <a:ext cx="8403996" cy="830997"/>
          </a:xfrm>
          <a:prstGeom prst="rect">
            <a:avLst/>
          </a:prstGeom>
          <a:noFill/>
        </p:spPr>
        <p:txBody>
          <a:bodyPr wrap="square" rtlCol="0">
            <a:spAutoFit/>
          </a:bodyPr>
          <a:lstStyle/>
          <a:p>
            <a:r>
              <a:rPr lang="en-GB" sz="1600" dirty="0" smtClean="0">
                <a:solidFill>
                  <a:schemeClr val="bg2">
                    <a:lumMod val="10000"/>
                  </a:schemeClr>
                </a:solidFill>
              </a:rPr>
              <a:t>IFRS 17 and Solvency II both propose a single measurement basis for insurance contract liabilities that are based on prospective cash flows. However, IFRS 17 also retains the idea of recognising profit over the period when insurance cover is provided.</a:t>
            </a:r>
            <a:endParaRPr lang="en-GB" sz="1600" dirty="0">
              <a:solidFill>
                <a:schemeClr val="bg2">
                  <a:lumMod val="10000"/>
                </a:schemeClr>
              </a:solidFill>
            </a:endParaRPr>
          </a:p>
        </p:txBody>
      </p:sp>
      <p:sp>
        <p:nvSpPr>
          <p:cNvPr id="7"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15</a:t>
            </a:r>
            <a:endParaRPr lang="en-GB" dirty="0">
              <a:solidFill>
                <a:schemeClr val="bg2">
                  <a:lumMod val="10000"/>
                </a:schemeClr>
              </a:solidFill>
            </a:endParaRPr>
          </a:p>
        </p:txBody>
      </p:sp>
    </p:spTree>
    <p:extLst>
      <p:ext uri="{BB962C8B-B14F-4D97-AF65-F5344CB8AC3E}">
        <p14:creationId xmlns:p14="http://schemas.microsoft.com/office/powerpoint/2010/main" val="1390422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Differences between IFRS 17 and Solvency II</a:t>
            </a:r>
            <a:endParaRPr lang="en-GB" dirty="0"/>
          </a:p>
        </p:txBody>
      </p:sp>
      <p:sp>
        <p:nvSpPr>
          <p:cNvPr id="7"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16</a:t>
            </a:r>
            <a:endParaRPr lang="en-GB" dirty="0">
              <a:solidFill>
                <a:schemeClr val="bg2">
                  <a:lumMod val="10000"/>
                </a:schemeClr>
              </a:solidFill>
            </a:endParaRPr>
          </a:p>
        </p:txBody>
      </p:sp>
      <p:graphicFrame>
        <p:nvGraphicFramePr>
          <p:cNvPr id="8" name="Content Placeholder 5"/>
          <p:cNvGraphicFramePr>
            <a:graphicFrameLocks/>
          </p:cNvGraphicFramePr>
          <p:nvPr>
            <p:extLst>
              <p:ext uri="{D42A27DB-BD31-4B8C-83A1-F6EECF244321}">
                <p14:modId xmlns:p14="http://schemas.microsoft.com/office/powerpoint/2010/main" val="3282913253"/>
              </p:ext>
            </p:extLst>
          </p:nvPr>
        </p:nvGraphicFramePr>
        <p:xfrm>
          <a:off x="395290" y="1427428"/>
          <a:ext cx="8291515" cy="3805261"/>
        </p:xfrm>
        <a:graphic>
          <a:graphicData uri="http://schemas.openxmlformats.org/drawingml/2006/table">
            <a:tbl>
              <a:tblPr firstRow="1" bandRow="1">
                <a:tableStyleId>{5C22544A-7EE6-4342-B048-85BDC9FD1C3A}</a:tableStyleId>
              </a:tblPr>
              <a:tblGrid>
                <a:gridCol w="2554865"/>
                <a:gridCol w="2868325"/>
                <a:gridCol w="2868325"/>
              </a:tblGrid>
              <a:tr h="290570">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lvl="0" algn="l">
                        <a:lnSpc>
                          <a:spcPct val="100000"/>
                        </a:lnSpc>
                        <a:spcBef>
                          <a:spcPts val="0"/>
                        </a:spcBef>
                        <a:spcAft>
                          <a:spcPts val="600"/>
                        </a:spcAft>
                      </a:pPr>
                      <a:r>
                        <a:rPr lang="en-GB" sz="1400" baseline="0" dirty="0" smtClean="0">
                          <a:latin typeface="+mj-lt"/>
                        </a:rPr>
                        <a:t> Topic</a:t>
                      </a:r>
                      <a:endParaRPr lang="en-GB" sz="1400" b="1" i="0" baseline="0" dirty="0">
                        <a:solidFill>
                          <a:schemeClr val="bg1"/>
                        </a:solidFill>
                        <a:latin typeface="+mj-lt"/>
                        <a:ea typeface="Times New Roman"/>
                        <a:cs typeface="Times New Roman"/>
                      </a:endParaRPr>
                    </a:p>
                  </a:txBody>
                  <a:tcPr marL="33231" marR="33231" marT="24923" marB="24923"/>
                </a:tc>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l">
                        <a:lnSpc>
                          <a:spcPct val="100000"/>
                        </a:lnSpc>
                        <a:spcBef>
                          <a:spcPts val="0"/>
                        </a:spcBef>
                        <a:spcAft>
                          <a:spcPts val="600"/>
                        </a:spcAft>
                      </a:pPr>
                      <a:r>
                        <a:rPr lang="en-GB" sz="1400" baseline="0" dirty="0" smtClean="0">
                          <a:latin typeface="+mj-lt"/>
                        </a:rPr>
                        <a:t>IFRS 17</a:t>
                      </a:r>
                      <a:endParaRPr lang="en-GB" sz="1400" b="1" i="0" baseline="0" dirty="0">
                        <a:solidFill>
                          <a:schemeClr val="bg1"/>
                        </a:solidFill>
                        <a:latin typeface="+mj-lt"/>
                        <a:ea typeface="Times New Roman"/>
                        <a:cs typeface="Times New Roman"/>
                      </a:endParaRPr>
                    </a:p>
                  </a:txBody>
                  <a:tcPr marL="33231" marR="33231" marT="24923" marB="24923"/>
                </a:tc>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l">
                        <a:lnSpc>
                          <a:spcPct val="100000"/>
                        </a:lnSpc>
                        <a:spcBef>
                          <a:spcPts val="0"/>
                        </a:spcBef>
                        <a:spcAft>
                          <a:spcPts val="600"/>
                        </a:spcAft>
                      </a:pPr>
                      <a:r>
                        <a:rPr lang="en-GB" sz="1400" baseline="0" dirty="0">
                          <a:latin typeface="+mj-lt"/>
                        </a:rPr>
                        <a:t>Solvency II </a:t>
                      </a:r>
                      <a:endParaRPr lang="en-GB" sz="1400" b="1" i="0" baseline="0" dirty="0">
                        <a:solidFill>
                          <a:schemeClr val="bg1"/>
                        </a:solidFill>
                        <a:latin typeface="+mj-lt"/>
                        <a:ea typeface="Times New Roman"/>
                        <a:cs typeface="Times New Roman"/>
                      </a:endParaRPr>
                    </a:p>
                  </a:txBody>
                  <a:tcPr marL="33231" marR="33231" marT="24923" marB="24923"/>
                </a:tc>
              </a:tr>
              <a:tr h="497315">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marL="0" algn="l" defTabSz="1043056" rtl="0" eaLnBrk="1" latinLnBrk="0" hangingPunct="1">
                        <a:lnSpc>
                          <a:spcPct val="100000"/>
                        </a:lnSpc>
                        <a:spcBef>
                          <a:spcPts val="0"/>
                        </a:spcBef>
                        <a:spcAft>
                          <a:spcPts val="600"/>
                        </a:spcAft>
                      </a:pPr>
                      <a:r>
                        <a:rPr lang="en-GB" sz="1400" kern="1200" dirty="0">
                          <a:latin typeface="+mj-lt"/>
                        </a:rPr>
                        <a:t>Recognition</a:t>
                      </a:r>
                      <a:endParaRPr lang="en-GB" sz="1400" b="1" kern="1200" dirty="0">
                        <a:solidFill>
                          <a:schemeClr val="tx2"/>
                        </a:solidFill>
                        <a:latin typeface="+mj-lt"/>
                        <a:ea typeface="+mn-ea"/>
                        <a:cs typeface="+mn-cs"/>
                      </a:endParaRPr>
                    </a:p>
                  </a:txBody>
                  <a:tcPr marL="33231" marR="33231" marT="24923" marB="24923"/>
                </a:tc>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l">
                        <a:lnSpc>
                          <a:spcPct val="100000"/>
                        </a:lnSpc>
                        <a:spcBef>
                          <a:spcPts val="0"/>
                        </a:spcBef>
                        <a:spcAft>
                          <a:spcPts val="600"/>
                        </a:spcAft>
                      </a:pPr>
                      <a:r>
                        <a:rPr lang="en-GB" sz="1400" kern="1200" baseline="0" dirty="0" smtClean="0">
                          <a:latin typeface="+mj-lt"/>
                        </a:rPr>
                        <a:t>Earliest of start of coverage and premium receipt (plus onerous contract test)</a:t>
                      </a:r>
                      <a:endParaRPr lang="en-GB" sz="1400" i="0" kern="1200" baseline="0" dirty="0" smtClean="0">
                        <a:solidFill>
                          <a:schemeClr val="tx1"/>
                        </a:solidFill>
                        <a:latin typeface="+mj-lt"/>
                        <a:ea typeface="+mn-ea"/>
                        <a:cs typeface="+mn-cs"/>
                      </a:endParaRPr>
                    </a:p>
                  </a:txBody>
                  <a:tcPr marL="33231" marR="33231" marT="24923" marB="24923"/>
                </a:tc>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l">
                        <a:lnSpc>
                          <a:spcPct val="100000"/>
                        </a:lnSpc>
                        <a:spcBef>
                          <a:spcPts val="0"/>
                        </a:spcBef>
                        <a:spcAft>
                          <a:spcPts val="600"/>
                        </a:spcAft>
                      </a:pPr>
                      <a:r>
                        <a:rPr lang="en-GB" sz="1400" dirty="0" smtClean="0">
                          <a:latin typeface="+mj-lt"/>
                        </a:rPr>
                        <a:t>Date</a:t>
                      </a:r>
                      <a:r>
                        <a:rPr lang="en-GB" sz="1400" baseline="0" dirty="0" smtClean="0">
                          <a:latin typeface="+mj-lt"/>
                        </a:rPr>
                        <a:t> p</a:t>
                      </a:r>
                      <a:r>
                        <a:rPr lang="en-GB" sz="1400" dirty="0" smtClean="0">
                          <a:latin typeface="+mj-lt"/>
                        </a:rPr>
                        <a:t>arty </a:t>
                      </a:r>
                      <a:r>
                        <a:rPr lang="en-GB" sz="1400" dirty="0">
                          <a:latin typeface="+mj-lt"/>
                        </a:rPr>
                        <a:t>to contract</a:t>
                      </a:r>
                      <a:endParaRPr lang="en-GB" sz="1400" b="0" dirty="0">
                        <a:latin typeface="+mj-lt"/>
                        <a:ea typeface="Times New Roman"/>
                        <a:cs typeface="Times New Roman"/>
                      </a:endParaRPr>
                    </a:p>
                  </a:txBody>
                  <a:tcPr marL="33231" marR="33231" marT="24923" marB="24923"/>
                </a:tc>
              </a:tr>
              <a:tr h="529123">
                <a:tc>
                  <a:txBody>
                    <a:bodyPr/>
                    <a:lstStyle/>
                    <a:p>
                      <a:pPr marL="0" algn="l" defTabSz="1043056" rtl="0" eaLnBrk="1" latinLnBrk="0" hangingPunct="1">
                        <a:lnSpc>
                          <a:spcPct val="100000"/>
                        </a:lnSpc>
                        <a:spcBef>
                          <a:spcPts val="0"/>
                        </a:spcBef>
                        <a:spcAft>
                          <a:spcPts val="600"/>
                        </a:spcAft>
                      </a:pPr>
                      <a:r>
                        <a:rPr lang="en-GB" sz="1400" kern="1200" dirty="0" smtClean="0">
                          <a:latin typeface="+mj-lt"/>
                        </a:rPr>
                        <a:t>Measurement model</a:t>
                      </a:r>
                      <a:endParaRPr lang="en-GB" sz="1400" kern="1200" dirty="0">
                        <a:solidFill>
                          <a:schemeClr val="tx1"/>
                        </a:solidFill>
                        <a:latin typeface="+mj-lt"/>
                        <a:ea typeface="+mn-ea"/>
                        <a:cs typeface="+mn-cs"/>
                      </a:endParaRPr>
                    </a:p>
                  </a:txBody>
                  <a:tcPr marL="33231" marR="33231" marT="24923" marB="24923"/>
                </a:tc>
                <a:tc>
                  <a:txBody>
                    <a:bodyPr/>
                    <a:lstStyle/>
                    <a:p>
                      <a:pPr marL="0" algn="l" defTabSz="1043056" rtl="0" eaLnBrk="1" latinLnBrk="0" hangingPunct="1">
                        <a:lnSpc>
                          <a:spcPct val="100000"/>
                        </a:lnSpc>
                        <a:spcBef>
                          <a:spcPts val="0"/>
                        </a:spcBef>
                        <a:spcAft>
                          <a:spcPts val="600"/>
                        </a:spcAft>
                      </a:pPr>
                      <a:r>
                        <a:rPr lang="en-GB" sz="1400" kern="1200" dirty="0" smtClean="0">
                          <a:latin typeface="+mj-lt"/>
                        </a:rPr>
                        <a:t>Building Block</a:t>
                      </a:r>
                      <a:r>
                        <a:rPr lang="en-GB" sz="1400" kern="1200" baseline="0" dirty="0" smtClean="0">
                          <a:latin typeface="+mj-lt"/>
                        </a:rPr>
                        <a:t> Approach (BBA), or Premium Allocation Approach (</a:t>
                      </a:r>
                      <a:r>
                        <a:rPr lang="en-GB" sz="1400" kern="1200" baseline="0" dirty="0" err="1" smtClean="0">
                          <a:latin typeface="+mj-lt"/>
                        </a:rPr>
                        <a:t>PAA</a:t>
                      </a:r>
                      <a:r>
                        <a:rPr lang="en-GB" sz="1400" kern="1200" baseline="0" dirty="0" smtClean="0">
                          <a:latin typeface="+mj-lt"/>
                        </a:rPr>
                        <a:t>) for eligible contracts</a:t>
                      </a:r>
                      <a:endParaRPr lang="en-GB" sz="1400" kern="1200" dirty="0" smtClean="0">
                        <a:solidFill>
                          <a:schemeClr val="tx1"/>
                        </a:solidFill>
                        <a:latin typeface="+mj-lt"/>
                        <a:ea typeface="+mn-ea"/>
                        <a:cs typeface="+mn-cs"/>
                      </a:endParaRPr>
                    </a:p>
                  </a:txBody>
                  <a:tcPr marL="33231" marR="33231" marT="24923" marB="24923"/>
                </a:tc>
                <a:tc>
                  <a:txBody>
                    <a:bodyPr/>
                    <a:lstStyle/>
                    <a:p>
                      <a:pPr algn="l">
                        <a:lnSpc>
                          <a:spcPct val="100000"/>
                        </a:lnSpc>
                        <a:spcBef>
                          <a:spcPts val="0"/>
                        </a:spcBef>
                        <a:spcAft>
                          <a:spcPts val="600"/>
                        </a:spcAft>
                      </a:pPr>
                      <a:r>
                        <a:rPr lang="en-GB" sz="1400" dirty="0" smtClean="0">
                          <a:latin typeface="+mj-lt"/>
                        </a:rPr>
                        <a:t>No choice</a:t>
                      </a:r>
                    </a:p>
                  </a:txBody>
                  <a:tcPr marL="33231" marR="33231" marT="24923" marB="24923"/>
                </a:tc>
              </a:tr>
              <a:tr h="529123">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marL="0" algn="l" defTabSz="1043056" rtl="0" eaLnBrk="1" latinLnBrk="0" hangingPunct="1">
                        <a:lnSpc>
                          <a:spcPct val="100000"/>
                        </a:lnSpc>
                        <a:spcBef>
                          <a:spcPts val="0"/>
                        </a:spcBef>
                        <a:spcAft>
                          <a:spcPts val="600"/>
                        </a:spcAft>
                      </a:pPr>
                      <a:r>
                        <a:rPr lang="en-GB" sz="1400" kern="1200" dirty="0" smtClean="0">
                          <a:latin typeface="+mj-lt"/>
                        </a:rPr>
                        <a:t>Discount</a:t>
                      </a:r>
                      <a:r>
                        <a:rPr lang="en-GB" sz="1400" kern="1200" baseline="0" dirty="0" smtClean="0">
                          <a:latin typeface="+mj-lt"/>
                        </a:rPr>
                        <a:t> R</a:t>
                      </a:r>
                      <a:r>
                        <a:rPr lang="en-GB" sz="1400" kern="1200" dirty="0" smtClean="0">
                          <a:latin typeface="+mj-lt"/>
                        </a:rPr>
                        <a:t>ate</a:t>
                      </a:r>
                      <a:endParaRPr lang="en-GB" sz="1400" b="1" kern="1200" dirty="0">
                        <a:solidFill>
                          <a:schemeClr val="tx2"/>
                        </a:solidFill>
                        <a:latin typeface="+mj-lt"/>
                        <a:ea typeface="+mn-ea"/>
                        <a:cs typeface="+mn-cs"/>
                      </a:endParaRPr>
                    </a:p>
                  </a:txBody>
                  <a:tcPr marL="33231" marR="33231" marT="24923" marB="24923"/>
                </a:tc>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marL="0" algn="l" defTabSz="1043056" rtl="0" eaLnBrk="1" latinLnBrk="0" hangingPunct="1">
                        <a:lnSpc>
                          <a:spcPct val="100000"/>
                        </a:lnSpc>
                        <a:spcBef>
                          <a:spcPts val="0"/>
                        </a:spcBef>
                        <a:spcAft>
                          <a:spcPts val="600"/>
                        </a:spcAft>
                      </a:pPr>
                      <a:r>
                        <a:rPr lang="en-GB" sz="1400" kern="1200" dirty="0" smtClean="0">
                          <a:latin typeface="+mj-lt"/>
                        </a:rPr>
                        <a:t>Company specific,</a:t>
                      </a:r>
                      <a:r>
                        <a:rPr lang="en-GB" sz="1400" kern="1200" baseline="0" dirty="0" smtClean="0">
                          <a:latin typeface="+mj-lt"/>
                        </a:rPr>
                        <a:t> principles based</a:t>
                      </a:r>
                      <a:endParaRPr lang="en-GB" sz="1400" kern="1200" dirty="0" smtClean="0">
                        <a:solidFill>
                          <a:schemeClr val="tx1"/>
                        </a:solidFill>
                        <a:latin typeface="+mj-lt"/>
                        <a:ea typeface="+mn-ea"/>
                        <a:cs typeface="+mn-cs"/>
                      </a:endParaRPr>
                    </a:p>
                  </a:txBody>
                  <a:tcPr marL="33231" marR="33231" marT="24923" marB="24923"/>
                </a:tc>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l">
                        <a:lnSpc>
                          <a:spcPct val="100000"/>
                        </a:lnSpc>
                        <a:spcBef>
                          <a:spcPts val="0"/>
                        </a:spcBef>
                        <a:spcAft>
                          <a:spcPts val="600"/>
                        </a:spcAft>
                      </a:pPr>
                      <a:r>
                        <a:rPr lang="en-GB" sz="1400" dirty="0" smtClean="0">
                          <a:latin typeface="+mj-lt"/>
                        </a:rPr>
                        <a:t>Prescribed</a:t>
                      </a:r>
                    </a:p>
                  </a:txBody>
                  <a:tcPr marL="33231" marR="33231" marT="24923" marB="24923"/>
                </a:tc>
              </a:tr>
              <a:tr h="576832">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l">
                        <a:lnSpc>
                          <a:spcPct val="100000"/>
                        </a:lnSpc>
                        <a:spcBef>
                          <a:spcPts val="0"/>
                        </a:spcBef>
                        <a:spcAft>
                          <a:spcPts val="600"/>
                        </a:spcAft>
                      </a:pPr>
                      <a:r>
                        <a:rPr lang="en-GB" sz="1400" dirty="0" smtClean="0">
                          <a:latin typeface="+mj-lt"/>
                        </a:rPr>
                        <a:t>Risk Allowance</a:t>
                      </a:r>
                    </a:p>
                    <a:p>
                      <a:pPr algn="l">
                        <a:lnSpc>
                          <a:spcPct val="100000"/>
                        </a:lnSpc>
                        <a:spcBef>
                          <a:spcPts val="0"/>
                        </a:spcBef>
                        <a:spcAft>
                          <a:spcPts val="600"/>
                        </a:spcAft>
                      </a:pPr>
                      <a:endParaRPr lang="en-GB" sz="1400" b="1" dirty="0">
                        <a:solidFill>
                          <a:schemeClr val="tx2"/>
                        </a:solidFill>
                        <a:latin typeface="+mj-lt"/>
                        <a:ea typeface="Times New Roman"/>
                        <a:cs typeface="Times New Roman"/>
                      </a:endParaRPr>
                    </a:p>
                  </a:txBody>
                  <a:tcPr marL="33231" marR="33231" marT="24923" marB="24923"/>
                </a:tc>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l">
                        <a:lnSpc>
                          <a:spcPct val="100000"/>
                        </a:lnSpc>
                        <a:spcBef>
                          <a:spcPts val="0"/>
                        </a:spcBef>
                        <a:spcAft>
                          <a:spcPts val="600"/>
                        </a:spcAft>
                      </a:pPr>
                      <a:r>
                        <a:rPr lang="en-GB" sz="1400" dirty="0" smtClean="0">
                          <a:latin typeface="+mj-lt"/>
                        </a:rPr>
                        <a:t>Risk Adjustment</a:t>
                      </a:r>
                      <a:r>
                        <a:rPr lang="en-GB" sz="1400" baseline="0" dirty="0" smtClean="0">
                          <a:latin typeface="+mj-lt"/>
                        </a:rPr>
                        <a:t> - n</a:t>
                      </a:r>
                      <a:r>
                        <a:rPr lang="en-GB" sz="1400" dirty="0" smtClean="0">
                          <a:latin typeface="+mj-lt"/>
                        </a:rPr>
                        <a:t>o prescribed method </a:t>
                      </a:r>
                    </a:p>
                  </a:txBody>
                  <a:tcPr marL="33231" marR="33231" marT="24923" marB="24923"/>
                </a:tc>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l">
                        <a:lnSpc>
                          <a:spcPct val="100000"/>
                        </a:lnSpc>
                        <a:spcBef>
                          <a:spcPts val="0"/>
                        </a:spcBef>
                        <a:spcAft>
                          <a:spcPts val="600"/>
                        </a:spcAft>
                      </a:pPr>
                      <a:r>
                        <a:rPr lang="en-GB" sz="1400" dirty="0" smtClean="0">
                          <a:latin typeface="+mj-lt"/>
                        </a:rPr>
                        <a:t>Risk Margin - prescribed 6% cost </a:t>
                      </a:r>
                      <a:r>
                        <a:rPr lang="en-GB" sz="1400" dirty="0">
                          <a:latin typeface="+mj-lt"/>
                        </a:rPr>
                        <a:t>of capital </a:t>
                      </a:r>
                      <a:endParaRPr lang="en-GB" sz="1400" b="0" dirty="0">
                        <a:latin typeface="+mj-lt"/>
                        <a:ea typeface="Times New Roman"/>
                        <a:cs typeface="Times New Roman"/>
                      </a:endParaRPr>
                    </a:p>
                  </a:txBody>
                  <a:tcPr marL="33231" marR="33231" marT="24923" marB="24923"/>
                </a:tc>
              </a:tr>
              <a:tr h="514442">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l">
                        <a:lnSpc>
                          <a:spcPct val="100000"/>
                        </a:lnSpc>
                        <a:spcBef>
                          <a:spcPts val="0"/>
                        </a:spcBef>
                        <a:spcAft>
                          <a:spcPts val="600"/>
                        </a:spcAft>
                      </a:pPr>
                      <a:r>
                        <a:rPr lang="en-GB" sz="1400" dirty="0" smtClean="0">
                          <a:latin typeface="+mj-lt"/>
                        </a:rPr>
                        <a:t>Contractual</a:t>
                      </a:r>
                      <a:r>
                        <a:rPr lang="en-GB" sz="1400" baseline="0" dirty="0" smtClean="0">
                          <a:latin typeface="+mj-lt"/>
                        </a:rPr>
                        <a:t> Service M</a:t>
                      </a:r>
                      <a:r>
                        <a:rPr lang="en-GB" sz="1400" dirty="0" smtClean="0">
                          <a:latin typeface="+mj-lt"/>
                        </a:rPr>
                        <a:t>argin</a:t>
                      </a:r>
                      <a:endParaRPr lang="en-GB" sz="1400" b="1" dirty="0">
                        <a:solidFill>
                          <a:schemeClr val="tx2"/>
                        </a:solidFill>
                        <a:latin typeface="+mj-lt"/>
                        <a:ea typeface="Times New Roman"/>
                        <a:cs typeface="Times New Roman"/>
                      </a:endParaRPr>
                    </a:p>
                  </a:txBody>
                  <a:tcPr marL="33231" marR="33231" marT="24923" marB="24923"/>
                </a:tc>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marL="0" algn="l" defTabSz="1043056" rtl="0" eaLnBrk="1" latinLnBrk="0" hangingPunct="1">
                        <a:lnSpc>
                          <a:spcPct val="100000"/>
                        </a:lnSpc>
                        <a:spcBef>
                          <a:spcPts val="0"/>
                        </a:spcBef>
                        <a:spcAft>
                          <a:spcPts val="600"/>
                        </a:spcAft>
                      </a:pPr>
                      <a:r>
                        <a:rPr lang="en-GB" sz="1400" kern="1200" dirty="0" smtClean="0">
                          <a:latin typeface="+mj-lt"/>
                        </a:rPr>
                        <a:t>Eliminates day-one gain (measure</a:t>
                      </a:r>
                      <a:r>
                        <a:rPr lang="en-GB" sz="1400" kern="1200" baseline="0" dirty="0" smtClean="0">
                          <a:latin typeface="+mj-lt"/>
                        </a:rPr>
                        <a:t> of </a:t>
                      </a:r>
                      <a:r>
                        <a:rPr lang="en-GB" sz="1400" kern="1200" dirty="0" smtClean="0">
                          <a:latin typeface="+mj-lt"/>
                        </a:rPr>
                        <a:t>unearned</a:t>
                      </a:r>
                      <a:r>
                        <a:rPr lang="en-GB" sz="1400" kern="1200" baseline="0" dirty="0" smtClean="0">
                          <a:latin typeface="+mj-lt"/>
                        </a:rPr>
                        <a:t> profit)</a:t>
                      </a:r>
                      <a:endParaRPr lang="en-GB" sz="1400" kern="1200" dirty="0">
                        <a:solidFill>
                          <a:schemeClr val="tx1"/>
                        </a:solidFill>
                        <a:latin typeface="+mj-lt"/>
                        <a:ea typeface="+mn-ea"/>
                        <a:cs typeface="+mn-cs"/>
                      </a:endParaRPr>
                    </a:p>
                  </a:txBody>
                  <a:tcPr marL="33231" marR="33231" marT="24923" marB="24923"/>
                </a:tc>
                <a:tc>
                  <a:txBody>
                    <a:bodyPr/>
                    <a:lstStyle>
                      <a:defPPr>
                        <a:defRPr lang="en-US"/>
                      </a:defPPr>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marL="0" algn="l" defTabSz="1043056" rtl="0" eaLnBrk="1" latinLnBrk="0" hangingPunct="1">
                        <a:lnSpc>
                          <a:spcPct val="100000"/>
                        </a:lnSpc>
                        <a:spcBef>
                          <a:spcPts val="0"/>
                        </a:spcBef>
                        <a:spcAft>
                          <a:spcPts val="600"/>
                        </a:spcAft>
                      </a:pPr>
                      <a:r>
                        <a:rPr lang="en-GB" sz="1400" kern="1200" dirty="0" smtClean="0">
                          <a:latin typeface="+mj-lt"/>
                        </a:rPr>
                        <a:t>No similar concept</a:t>
                      </a:r>
                      <a:endParaRPr lang="en-GB" sz="1400" kern="1200" dirty="0" smtClean="0">
                        <a:solidFill>
                          <a:schemeClr val="tx1"/>
                        </a:solidFill>
                        <a:latin typeface="+mj-lt"/>
                        <a:ea typeface="+mn-ea"/>
                        <a:cs typeface="+mn-cs"/>
                      </a:endParaRPr>
                    </a:p>
                  </a:txBody>
                  <a:tcPr marL="33231" marR="33231" marT="24923" marB="24923"/>
                </a:tc>
              </a:tr>
              <a:tr h="514442">
                <a:tc>
                  <a:txBody>
                    <a:bodyPr/>
                    <a:lstStyle/>
                    <a:p>
                      <a:pPr algn="l">
                        <a:lnSpc>
                          <a:spcPct val="100000"/>
                        </a:lnSpc>
                        <a:spcBef>
                          <a:spcPts val="0"/>
                        </a:spcBef>
                        <a:spcAft>
                          <a:spcPts val="600"/>
                        </a:spcAft>
                      </a:pPr>
                      <a:r>
                        <a:rPr lang="en-GB" sz="1400" dirty="0" smtClean="0">
                          <a:latin typeface="+mj-lt"/>
                        </a:rPr>
                        <a:t>Other Comprehensive Income (optional)</a:t>
                      </a:r>
                      <a:endParaRPr lang="en-GB" sz="1400" b="1" dirty="0" smtClean="0">
                        <a:solidFill>
                          <a:schemeClr val="tx2"/>
                        </a:solidFill>
                        <a:latin typeface="+mj-lt"/>
                        <a:ea typeface="Times New Roman"/>
                        <a:cs typeface="Times New Roman"/>
                      </a:endParaRPr>
                    </a:p>
                  </a:txBody>
                  <a:tcPr marL="33231" marR="33231" marT="24923" marB="24923"/>
                </a:tc>
                <a:tc>
                  <a:txBody>
                    <a:bodyPr/>
                    <a:lstStyle/>
                    <a:p>
                      <a:pPr marL="0" algn="l" defTabSz="1043056" rtl="0" eaLnBrk="1" latinLnBrk="0" hangingPunct="1">
                        <a:lnSpc>
                          <a:spcPct val="100000"/>
                        </a:lnSpc>
                        <a:spcBef>
                          <a:spcPts val="0"/>
                        </a:spcBef>
                        <a:spcAft>
                          <a:spcPts val="600"/>
                        </a:spcAft>
                      </a:pPr>
                      <a:r>
                        <a:rPr lang="en-GB" sz="1400" kern="1200" dirty="0" smtClean="0">
                          <a:latin typeface="+mj-lt"/>
                        </a:rPr>
                        <a:t>Removes impact of discount rate changes from P&amp;L</a:t>
                      </a:r>
                      <a:endParaRPr lang="en-GB" sz="1400" kern="1200" dirty="0">
                        <a:solidFill>
                          <a:schemeClr val="tx1"/>
                        </a:solidFill>
                        <a:latin typeface="+mj-lt"/>
                        <a:ea typeface="+mn-ea"/>
                        <a:cs typeface="+mn-cs"/>
                      </a:endParaRPr>
                    </a:p>
                  </a:txBody>
                  <a:tcPr marL="33231" marR="33231" marT="24923" marB="24923"/>
                </a:tc>
                <a:tc>
                  <a:txBody>
                    <a:bodyPr/>
                    <a:lstStyle/>
                    <a:p>
                      <a:pPr marL="0" algn="l" defTabSz="1043056" rtl="0" eaLnBrk="1" latinLnBrk="0" hangingPunct="1">
                        <a:lnSpc>
                          <a:spcPct val="100000"/>
                        </a:lnSpc>
                        <a:spcBef>
                          <a:spcPts val="0"/>
                        </a:spcBef>
                        <a:spcAft>
                          <a:spcPts val="600"/>
                        </a:spcAft>
                      </a:pPr>
                      <a:r>
                        <a:rPr lang="en-GB" sz="1400" kern="1200" dirty="0" smtClean="0">
                          <a:latin typeface="+mj-lt"/>
                        </a:rPr>
                        <a:t>No similar concept</a:t>
                      </a:r>
                      <a:endParaRPr lang="en-GB" sz="1400" kern="1200" dirty="0" smtClean="0">
                        <a:solidFill>
                          <a:schemeClr val="tx1"/>
                        </a:solidFill>
                        <a:latin typeface="+mj-lt"/>
                        <a:ea typeface="+mn-ea"/>
                        <a:cs typeface="+mn-cs"/>
                      </a:endParaRPr>
                    </a:p>
                  </a:txBody>
                  <a:tcPr marL="33231" marR="33231" marT="24923" marB="24923"/>
                </a:tc>
              </a:tr>
            </a:tbl>
          </a:graphicData>
        </a:graphic>
      </p:graphicFrame>
    </p:spTree>
    <p:extLst>
      <p:ext uri="{BB962C8B-B14F-4D97-AF65-F5344CB8AC3E}">
        <p14:creationId xmlns:p14="http://schemas.microsoft.com/office/powerpoint/2010/main" val="1863442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How will IFRS 17 change your role?</a:t>
            </a:r>
            <a:endParaRPr lang="en-GB" dirty="0"/>
          </a:p>
        </p:txBody>
      </p:sp>
      <p:sp>
        <p:nvSpPr>
          <p:cNvPr id="5"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17</a:t>
            </a:r>
            <a:endParaRPr lang="en-GB" dirty="0">
              <a:solidFill>
                <a:schemeClr val="bg2">
                  <a:lumMod val="10000"/>
                </a:schemeClr>
              </a:solidFill>
            </a:endParaRPr>
          </a:p>
        </p:txBody>
      </p:sp>
    </p:spTree>
    <p:extLst>
      <p:ext uri="{BB962C8B-B14F-4D97-AF65-F5344CB8AC3E}">
        <p14:creationId xmlns:p14="http://schemas.microsoft.com/office/powerpoint/2010/main" val="3856184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594962" y="4160763"/>
            <a:ext cx="2430270" cy="140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itle 5"/>
          <p:cNvSpPr>
            <a:spLocks noGrp="1"/>
          </p:cNvSpPr>
          <p:nvPr>
            <p:ph type="title"/>
          </p:nvPr>
        </p:nvSpPr>
        <p:spPr/>
        <p:txBody>
          <a:bodyPr/>
          <a:lstStyle/>
          <a:p>
            <a:r>
              <a:rPr lang="en-GB" dirty="0" err="1"/>
              <a:t>IFRS</a:t>
            </a:r>
            <a:r>
              <a:rPr lang="en-GB" dirty="0"/>
              <a:t> 17 project </a:t>
            </a:r>
            <a:r>
              <a:rPr lang="en-GB" dirty="0" smtClean="0"/>
              <a:t>timeline</a:t>
            </a:r>
            <a:endParaRPr lang="en-GB" dirty="0"/>
          </a:p>
        </p:txBody>
      </p:sp>
      <p:grpSp>
        <p:nvGrpSpPr>
          <p:cNvPr id="18" name="Group 17"/>
          <p:cNvGrpSpPr/>
          <p:nvPr/>
        </p:nvGrpSpPr>
        <p:grpSpPr>
          <a:xfrm>
            <a:off x="537998" y="2741275"/>
            <a:ext cx="5666787" cy="2514729"/>
            <a:chOff x="498913" y="1961258"/>
            <a:chExt cx="5658525" cy="3647716"/>
          </a:xfrm>
        </p:grpSpPr>
        <p:grpSp>
          <p:nvGrpSpPr>
            <p:cNvPr id="19" name="Group 18"/>
            <p:cNvGrpSpPr/>
            <p:nvPr/>
          </p:nvGrpSpPr>
          <p:grpSpPr>
            <a:xfrm>
              <a:off x="498913" y="1961258"/>
              <a:ext cx="5658525" cy="3647716"/>
              <a:chOff x="196717" y="1733550"/>
              <a:chExt cx="8763545" cy="4422212"/>
            </a:xfrm>
          </p:grpSpPr>
          <p:cxnSp>
            <p:nvCxnSpPr>
              <p:cNvPr id="21" name="Straight Connector 20"/>
              <p:cNvCxnSpPr/>
              <p:nvPr/>
            </p:nvCxnSpPr>
            <p:spPr>
              <a:xfrm>
                <a:off x="900113" y="1733550"/>
                <a:ext cx="0" cy="3848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55638" y="5432425"/>
                <a:ext cx="80787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900113" y="2790825"/>
                <a:ext cx="7888287" cy="2635250"/>
              </a:xfrm>
              <a:custGeom>
                <a:avLst/>
                <a:gdLst>
                  <a:gd name="connsiteX0" fmla="*/ 0 w 7888406"/>
                  <a:gd name="connsiteY0" fmla="*/ 2627177 h 2634418"/>
                  <a:gd name="connsiteX1" fmla="*/ 1651380 w 7888406"/>
                  <a:gd name="connsiteY1" fmla="*/ 2299631 h 2634418"/>
                  <a:gd name="connsiteX2" fmla="*/ 3548418 w 7888406"/>
                  <a:gd name="connsiteY2" fmla="*/ 457183 h 2634418"/>
                  <a:gd name="connsiteX3" fmla="*/ 4735774 w 7888406"/>
                  <a:gd name="connsiteY3" fmla="*/ 6807 h 2634418"/>
                  <a:gd name="connsiteX4" fmla="*/ 5759356 w 7888406"/>
                  <a:gd name="connsiteY4" fmla="*/ 334353 h 2634418"/>
                  <a:gd name="connsiteX5" fmla="*/ 7137780 w 7888406"/>
                  <a:gd name="connsiteY5" fmla="*/ 2067619 h 2634418"/>
                  <a:gd name="connsiteX6" fmla="*/ 7888406 w 7888406"/>
                  <a:gd name="connsiteY6" fmla="*/ 2586234 h 263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8406" h="2634418">
                    <a:moveTo>
                      <a:pt x="0" y="2627177"/>
                    </a:moveTo>
                    <a:cubicBezTo>
                      <a:pt x="529988" y="2644237"/>
                      <a:pt x="1059977" y="2661297"/>
                      <a:pt x="1651380" y="2299631"/>
                    </a:cubicBezTo>
                    <a:cubicBezTo>
                      <a:pt x="2242783" y="1937965"/>
                      <a:pt x="3034352" y="839320"/>
                      <a:pt x="3548418" y="457183"/>
                    </a:cubicBezTo>
                    <a:cubicBezTo>
                      <a:pt x="4062484" y="75046"/>
                      <a:pt x="4367284" y="27279"/>
                      <a:pt x="4735774" y="6807"/>
                    </a:cubicBezTo>
                    <a:cubicBezTo>
                      <a:pt x="5104264" y="-13665"/>
                      <a:pt x="5359022" y="-9116"/>
                      <a:pt x="5759356" y="334353"/>
                    </a:cubicBezTo>
                    <a:cubicBezTo>
                      <a:pt x="6159690" y="677822"/>
                      <a:pt x="6782938" y="1692306"/>
                      <a:pt x="7137780" y="2067619"/>
                    </a:cubicBezTo>
                    <a:cubicBezTo>
                      <a:pt x="7492622" y="2442932"/>
                      <a:pt x="7747379" y="2499798"/>
                      <a:pt x="7888406" y="2586234"/>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35" dirty="0">
                  <a:solidFill>
                    <a:schemeClr val="bg2">
                      <a:lumMod val="10000"/>
                    </a:schemeClr>
                  </a:solidFill>
                </a:endParaRPr>
              </a:p>
            </p:txBody>
          </p:sp>
          <p:sp>
            <p:nvSpPr>
              <p:cNvPr id="29" name="TextBox 54"/>
              <p:cNvSpPr txBox="1">
                <a:spLocks noChangeArrowheads="1"/>
              </p:cNvSpPr>
              <p:nvPr/>
            </p:nvSpPr>
            <p:spPr bwMode="auto">
              <a:xfrm>
                <a:off x="1313772" y="4825672"/>
                <a:ext cx="1244911" cy="2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eaLnBrk="1" hangingPunct="1">
                  <a:spcBef>
                    <a:spcPct val="0"/>
                  </a:spcBef>
                  <a:spcAft>
                    <a:spcPts val="156"/>
                  </a:spcAft>
                </a:pPr>
                <a:r>
                  <a:rPr lang="en-GB" altLang="en-US" sz="900" dirty="0">
                    <a:solidFill>
                      <a:schemeClr val="bg2">
                        <a:lumMod val="10000"/>
                      </a:schemeClr>
                    </a:solidFill>
                  </a:rPr>
                  <a:t>Planning </a:t>
                </a:r>
              </a:p>
            </p:txBody>
          </p:sp>
          <p:sp>
            <p:nvSpPr>
              <p:cNvPr id="30" name="TextBox 55"/>
              <p:cNvSpPr txBox="1">
                <a:spLocks noChangeArrowheads="1"/>
              </p:cNvSpPr>
              <p:nvPr/>
            </p:nvSpPr>
            <p:spPr bwMode="auto">
              <a:xfrm>
                <a:off x="1686082" y="3646921"/>
                <a:ext cx="1594073" cy="940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algn="ctr" eaLnBrk="1" hangingPunct="1">
                  <a:spcBef>
                    <a:spcPct val="0"/>
                  </a:spcBef>
                  <a:spcAft>
                    <a:spcPts val="156"/>
                  </a:spcAft>
                </a:pPr>
                <a:r>
                  <a:rPr lang="en-GB" altLang="en-US" sz="900" dirty="0">
                    <a:solidFill>
                      <a:schemeClr val="bg2">
                        <a:lumMod val="10000"/>
                      </a:schemeClr>
                    </a:solidFill>
                  </a:rPr>
                  <a:t>Impact assessment and business case</a:t>
                </a:r>
              </a:p>
            </p:txBody>
          </p:sp>
          <p:sp>
            <p:nvSpPr>
              <p:cNvPr id="31" name="TextBox 56"/>
              <p:cNvSpPr txBox="1">
                <a:spLocks noChangeArrowheads="1"/>
              </p:cNvSpPr>
              <p:nvPr/>
            </p:nvSpPr>
            <p:spPr bwMode="auto">
              <a:xfrm>
                <a:off x="3133150" y="3001778"/>
                <a:ext cx="1266823" cy="4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algn="ctr" eaLnBrk="1" hangingPunct="1">
                  <a:spcBef>
                    <a:spcPct val="0"/>
                  </a:spcBef>
                  <a:spcAft>
                    <a:spcPts val="156"/>
                  </a:spcAft>
                </a:pPr>
                <a:r>
                  <a:rPr lang="en-GB" altLang="en-US" sz="900" dirty="0">
                    <a:solidFill>
                      <a:schemeClr val="bg2">
                        <a:lumMod val="10000"/>
                      </a:schemeClr>
                    </a:solidFill>
                  </a:rPr>
                  <a:t>Design new TOM</a:t>
                </a:r>
              </a:p>
            </p:txBody>
          </p:sp>
          <p:sp>
            <p:nvSpPr>
              <p:cNvPr id="32" name="TextBox 57"/>
              <p:cNvSpPr txBox="1">
                <a:spLocks noChangeArrowheads="1"/>
              </p:cNvSpPr>
              <p:nvPr/>
            </p:nvSpPr>
            <p:spPr bwMode="auto">
              <a:xfrm>
                <a:off x="5089436" y="2220732"/>
                <a:ext cx="1323974" cy="4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algn="ctr" eaLnBrk="1" hangingPunct="1">
                  <a:spcBef>
                    <a:spcPct val="0"/>
                  </a:spcBef>
                  <a:spcAft>
                    <a:spcPts val="156"/>
                  </a:spcAft>
                </a:pPr>
                <a:r>
                  <a:rPr lang="en-GB" altLang="en-US" sz="900" dirty="0">
                    <a:solidFill>
                      <a:schemeClr val="bg2">
                        <a:lumMod val="10000"/>
                      </a:schemeClr>
                    </a:solidFill>
                  </a:rPr>
                  <a:t>Build and implement</a:t>
                </a:r>
              </a:p>
            </p:txBody>
          </p:sp>
          <p:sp>
            <p:nvSpPr>
              <p:cNvPr id="33" name="TextBox 58"/>
              <p:cNvSpPr txBox="1">
                <a:spLocks noChangeArrowheads="1"/>
              </p:cNvSpPr>
              <p:nvPr/>
            </p:nvSpPr>
            <p:spPr bwMode="auto">
              <a:xfrm>
                <a:off x="6765074" y="2668591"/>
                <a:ext cx="1019173" cy="4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algn="ctr" eaLnBrk="1" hangingPunct="1">
                  <a:spcBef>
                    <a:spcPct val="0"/>
                  </a:spcBef>
                  <a:spcAft>
                    <a:spcPts val="156"/>
                  </a:spcAft>
                </a:pPr>
                <a:r>
                  <a:rPr lang="en-GB" altLang="en-US" sz="900" dirty="0">
                    <a:solidFill>
                      <a:schemeClr val="bg2">
                        <a:lumMod val="10000"/>
                      </a:schemeClr>
                    </a:solidFill>
                  </a:rPr>
                  <a:t>Test and Dry run</a:t>
                </a:r>
              </a:p>
            </p:txBody>
          </p:sp>
          <p:sp>
            <p:nvSpPr>
              <p:cNvPr id="34" name="TextBox 59"/>
              <p:cNvSpPr txBox="1">
                <a:spLocks noChangeArrowheads="1"/>
              </p:cNvSpPr>
              <p:nvPr/>
            </p:nvSpPr>
            <p:spPr bwMode="auto">
              <a:xfrm>
                <a:off x="7732792" y="3501774"/>
                <a:ext cx="1227470" cy="4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algn="ctr" eaLnBrk="1" hangingPunct="1">
                  <a:spcBef>
                    <a:spcPct val="0"/>
                  </a:spcBef>
                  <a:spcAft>
                    <a:spcPts val="156"/>
                  </a:spcAft>
                </a:pPr>
                <a:r>
                  <a:rPr lang="en-GB" altLang="en-US" sz="900" dirty="0">
                    <a:solidFill>
                      <a:schemeClr val="bg2">
                        <a:lumMod val="10000"/>
                      </a:schemeClr>
                    </a:solidFill>
                  </a:rPr>
                  <a:t>Handover and embed</a:t>
                </a:r>
              </a:p>
            </p:txBody>
          </p:sp>
          <p:sp>
            <p:nvSpPr>
              <p:cNvPr id="35" name="TextBox 45"/>
              <p:cNvSpPr txBox="1">
                <a:spLocks noChangeArrowheads="1"/>
              </p:cNvSpPr>
              <p:nvPr/>
            </p:nvSpPr>
            <p:spPr bwMode="auto">
              <a:xfrm rot="16200000">
                <a:off x="-224608" y="3354489"/>
                <a:ext cx="1136134" cy="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eaLnBrk="1" hangingPunct="1">
                  <a:spcBef>
                    <a:spcPct val="0"/>
                  </a:spcBef>
                  <a:spcAft>
                    <a:spcPts val="156"/>
                  </a:spcAft>
                </a:pPr>
                <a:r>
                  <a:rPr lang="en-GB" altLang="en-US" sz="900" b="1" dirty="0">
                    <a:solidFill>
                      <a:schemeClr val="bg2">
                        <a:lumMod val="10000"/>
                      </a:schemeClr>
                    </a:solidFill>
                  </a:rPr>
                  <a:t>Effort/Spend</a:t>
                </a:r>
              </a:p>
            </p:txBody>
          </p:sp>
          <p:sp>
            <p:nvSpPr>
              <p:cNvPr id="36" name="TextBox 62"/>
              <p:cNvSpPr txBox="1">
                <a:spLocks noChangeArrowheads="1"/>
              </p:cNvSpPr>
              <p:nvPr/>
            </p:nvSpPr>
            <p:spPr bwMode="auto">
              <a:xfrm>
                <a:off x="3825658" y="5928536"/>
                <a:ext cx="2146779" cy="22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eaLnBrk="1" hangingPunct="1">
                  <a:spcBef>
                    <a:spcPct val="0"/>
                  </a:spcBef>
                  <a:spcAft>
                    <a:spcPts val="156"/>
                  </a:spcAft>
                </a:pPr>
                <a:r>
                  <a:rPr lang="en-GB" altLang="en-US" sz="900" b="1" dirty="0">
                    <a:solidFill>
                      <a:schemeClr val="bg2">
                        <a:lumMod val="10000"/>
                      </a:schemeClr>
                    </a:solidFill>
                  </a:rPr>
                  <a:t>Programme Phase</a:t>
                </a:r>
              </a:p>
            </p:txBody>
          </p:sp>
          <p:sp>
            <p:nvSpPr>
              <p:cNvPr id="37" name="TextBox 47"/>
              <p:cNvSpPr txBox="1">
                <a:spLocks noChangeArrowheads="1"/>
              </p:cNvSpPr>
              <p:nvPr/>
            </p:nvSpPr>
            <p:spPr bwMode="auto">
              <a:xfrm>
                <a:off x="2047602" y="5610099"/>
                <a:ext cx="489139" cy="2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eaLnBrk="1" hangingPunct="1">
                  <a:spcBef>
                    <a:spcPct val="0"/>
                  </a:spcBef>
                  <a:spcAft>
                    <a:spcPts val="156"/>
                  </a:spcAft>
                </a:pPr>
                <a:r>
                  <a:rPr lang="en-GB" altLang="en-US" sz="800" dirty="0">
                    <a:solidFill>
                      <a:schemeClr val="bg2">
                        <a:lumMod val="10000"/>
                      </a:schemeClr>
                    </a:solidFill>
                  </a:rPr>
                  <a:t>2017</a:t>
                </a:r>
                <a:endParaRPr lang="en-GB" altLang="en-US" sz="675" dirty="0">
                  <a:solidFill>
                    <a:schemeClr val="bg2">
                      <a:lumMod val="10000"/>
                    </a:schemeClr>
                  </a:solidFill>
                </a:endParaRPr>
              </a:p>
            </p:txBody>
          </p:sp>
          <p:sp>
            <p:nvSpPr>
              <p:cNvPr id="38" name="TextBox 64"/>
              <p:cNvSpPr txBox="1">
                <a:spLocks noChangeArrowheads="1"/>
              </p:cNvSpPr>
              <p:nvPr/>
            </p:nvSpPr>
            <p:spPr bwMode="auto">
              <a:xfrm>
                <a:off x="3570117" y="5617729"/>
                <a:ext cx="489139" cy="2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eaLnBrk="1" hangingPunct="1">
                  <a:spcBef>
                    <a:spcPct val="0"/>
                  </a:spcBef>
                  <a:spcAft>
                    <a:spcPts val="156"/>
                  </a:spcAft>
                </a:pPr>
                <a:r>
                  <a:rPr lang="en-GB" altLang="en-US" sz="800" dirty="0">
                    <a:solidFill>
                      <a:schemeClr val="bg2">
                        <a:lumMod val="10000"/>
                      </a:schemeClr>
                    </a:solidFill>
                  </a:rPr>
                  <a:t>2018</a:t>
                </a:r>
              </a:p>
            </p:txBody>
          </p:sp>
          <p:sp>
            <p:nvSpPr>
              <p:cNvPr id="39" name="TextBox 65"/>
              <p:cNvSpPr txBox="1">
                <a:spLocks noChangeArrowheads="1"/>
              </p:cNvSpPr>
              <p:nvPr/>
            </p:nvSpPr>
            <p:spPr bwMode="auto">
              <a:xfrm>
                <a:off x="5310747" y="5646106"/>
                <a:ext cx="489139" cy="2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eaLnBrk="1" hangingPunct="1">
                  <a:spcBef>
                    <a:spcPct val="0"/>
                  </a:spcBef>
                  <a:spcAft>
                    <a:spcPts val="156"/>
                  </a:spcAft>
                </a:pPr>
                <a:r>
                  <a:rPr lang="en-GB" altLang="en-US" sz="800" dirty="0">
                    <a:solidFill>
                      <a:schemeClr val="bg2">
                        <a:lumMod val="10000"/>
                      </a:schemeClr>
                    </a:solidFill>
                  </a:rPr>
                  <a:t>2019</a:t>
                </a:r>
              </a:p>
            </p:txBody>
          </p:sp>
          <p:sp>
            <p:nvSpPr>
              <p:cNvPr id="40" name="TextBox 66"/>
              <p:cNvSpPr txBox="1">
                <a:spLocks noChangeArrowheads="1"/>
              </p:cNvSpPr>
              <p:nvPr/>
            </p:nvSpPr>
            <p:spPr bwMode="auto">
              <a:xfrm>
                <a:off x="6765074" y="5657316"/>
                <a:ext cx="489139" cy="2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eaLnBrk="1" hangingPunct="1">
                  <a:spcBef>
                    <a:spcPct val="0"/>
                  </a:spcBef>
                  <a:spcAft>
                    <a:spcPts val="156"/>
                  </a:spcAft>
                </a:pPr>
                <a:r>
                  <a:rPr lang="en-GB" altLang="en-US" sz="800" dirty="0">
                    <a:solidFill>
                      <a:schemeClr val="bg2">
                        <a:lumMod val="10000"/>
                      </a:schemeClr>
                    </a:solidFill>
                  </a:rPr>
                  <a:t>2020</a:t>
                </a:r>
              </a:p>
            </p:txBody>
          </p:sp>
        </p:grpSp>
        <p:sp>
          <p:nvSpPr>
            <p:cNvPr id="20" name="TextBox 66"/>
            <p:cNvSpPr txBox="1">
              <a:spLocks noChangeArrowheads="1"/>
            </p:cNvSpPr>
            <p:nvPr/>
          </p:nvSpPr>
          <p:spPr bwMode="auto">
            <a:xfrm>
              <a:off x="5714399" y="5197827"/>
              <a:ext cx="315831" cy="16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13"/>
                </a:spcBef>
                <a:buFont typeface="Arial" pitchFamily="34" charset="0"/>
                <a:defRPr>
                  <a:solidFill>
                    <a:schemeClr val="tx2"/>
                  </a:solidFill>
                  <a:latin typeface="Arial" pitchFamily="34" charset="0"/>
                </a:defRPr>
              </a:lvl1pPr>
              <a:lvl2pPr marL="742950" indent="-285750" eaLnBrk="0" hangingPunct="0">
                <a:spcBef>
                  <a:spcPts val="400"/>
                </a:spcBef>
                <a:buFont typeface="Arial" pitchFamily="34" charset="0"/>
                <a:buChar char="•"/>
                <a:defRPr>
                  <a:solidFill>
                    <a:schemeClr val="tx2"/>
                  </a:solidFill>
                  <a:latin typeface="Arial" pitchFamily="34" charset="0"/>
                </a:defRPr>
              </a:lvl2pPr>
              <a:lvl3pPr marL="1143000" indent="-228600" eaLnBrk="0" hangingPunct="0">
                <a:spcBef>
                  <a:spcPts val="400"/>
                </a:spcBef>
                <a:buFont typeface="Arial" pitchFamily="34" charset="0"/>
                <a:buChar char="‒"/>
                <a:defRPr sz="1600">
                  <a:solidFill>
                    <a:schemeClr val="tx2"/>
                  </a:solidFill>
                  <a:latin typeface="Arial" pitchFamily="34" charset="0"/>
                </a:defRPr>
              </a:lvl3pPr>
              <a:lvl4pPr marL="1600200" indent="-228600" eaLnBrk="0" hangingPunct="0">
                <a:spcBef>
                  <a:spcPts val="400"/>
                </a:spcBef>
                <a:buFont typeface="Arial" pitchFamily="34" charset="0"/>
                <a:buChar char="•"/>
                <a:defRPr sz="1600">
                  <a:solidFill>
                    <a:schemeClr val="tx2"/>
                  </a:solidFill>
                  <a:latin typeface="Arial" pitchFamily="34" charset="0"/>
                </a:defRPr>
              </a:lvl4pPr>
              <a:lvl5pPr marL="2057400" indent="-228600" eaLnBrk="0" hangingPunct="0">
                <a:spcBef>
                  <a:spcPts val="400"/>
                </a:spcBef>
                <a:buFont typeface="Arial" pitchFamily="34" charset="0"/>
                <a:buChar char="‒"/>
                <a:defRPr sz="1600">
                  <a:solidFill>
                    <a:schemeClr val="tx2"/>
                  </a:solidFill>
                  <a:latin typeface="Arial" pitchFamily="34" charset="0"/>
                </a:defRPr>
              </a:lvl5pPr>
              <a:lvl6pPr marL="25146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6pPr>
              <a:lvl7pPr marL="29718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7pPr>
              <a:lvl8pPr marL="34290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8pPr>
              <a:lvl9pPr marL="3886200" indent="-228600" eaLnBrk="0" fontAlgn="base" hangingPunct="0">
                <a:spcBef>
                  <a:spcPts val="400"/>
                </a:spcBef>
                <a:spcAft>
                  <a:spcPct val="0"/>
                </a:spcAft>
                <a:buFont typeface="Arial" pitchFamily="34" charset="0"/>
                <a:buChar char="‒"/>
                <a:defRPr sz="1600">
                  <a:solidFill>
                    <a:schemeClr val="tx2"/>
                  </a:solidFill>
                  <a:latin typeface="Arial" pitchFamily="34" charset="0"/>
                </a:defRPr>
              </a:lvl9pPr>
            </a:lstStyle>
            <a:p>
              <a:pPr eaLnBrk="1" hangingPunct="1">
                <a:spcBef>
                  <a:spcPct val="0"/>
                </a:spcBef>
                <a:spcAft>
                  <a:spcPts val="156"/>
                </a:spcAft>
              </a:pPr>
              <a:r>
                <a:rPr lang="en-GB" altLang="en-US" sz="800" dirty="0">
                  <a:solidFill>
                    <a:schemeClr val="bg2">
                      <a:lumMod val="10000"/>
                    </a:schemeClr>
                  </a:solidFill>
                </a:rPr>
                <a:t>2021</a:t>
              </a:r>
            </a:p>
          </p:txBody>
        </p:sp>
      </p:grpSp>
      <p:sp>
        <p:nvSpPr>
          <p:cNvPr id="41" name="TextBox 40"/>
          <p:cNvSpPr txBox="1"/>
          <p:nvPr/>
        </p:nvSpPr>
        <p:spPr>
          <a:xfrm>
            <a:off x="537998" y="1380433"/>
            <a:ext cx="8068003" cy="492443"/>
          </a:xfrm>
          <a:prstGeom prst="rect">
            <a:avLst/>
          </a:prstGeom>
          <a:noFill/>
        </p:spPr>
        <p:txBody>
          <a:bodyPr wrap="square" lIns="0" tIns="0" rIns="0" bIns="0" rtlCol="0">
            <a:spAutoFit/>
          </a:bodyPr>
          <a:lstStyle/>
          <a:p>
            <a:pPr>
              <a:spcAft>
                <a:spcPts val="156"/>
              </a:spcAft>
            </a:pPr>
            <a:r>
              <a:rPr lang="en-GB" sz="1600" dirty="0">
                <a:solidFill>
                  <a:schemeClr val="bg2">
                    <a:lumMod val="10000"/>
                  </a:schemeClr>
                </a:solidFill>
              </a:rPr>
              <a:t>The ideal timeline for implementing IFRS 17 will depend on the complexity of the changes required to the underling systems and processes for financial reporting.</a:t>
            </a:r>
          </a:p>
        </p:txBody>
      </p:sp>
      <p:grpSp>
        <p:nvGrpSpPr>
          <p:cNvPr id="13" name="Group 12"/>
          <p:cNvGrpSpPr/>
          <p:nvPr/>
        </p:nvGrpSpPr>
        <p:grpSpPr>
          <a:xfrm>
            <a:off x="6675101" y="2464441"/>
            <a:ext cx="2270936" cy="2568505"/>
            <a:chOff x="8906215" y="1854890"/>
            <a:chExt cx="3244400" cy="3402006"/>
          </a:xfrm>
        </p:grpSpPr>
        <p:sp>
          <p:nvSpPr>
            <p:cNvPr id="46" name="Freeform 45"/>
            <p:cNvSpPr/>
            <p:nvPr/>
          </p:nvSpPr>
          <p:spPr>
            <a:xfrm>
              <a:off x="8916765" y="2996952"/>
              <a:ext cx="3233850" cy="464743"/>
            </a:xfrm>
            <a:custGeom>
              <a:avLst/>
              <a:gdLst>
                <a:gd name="connsiteX0" fmla="*/ 0 w 2627173"/>
                <a:gd name="connsiteY0" fmla="*/ 0 h 1576304"/>
                <a:gd name="connsiteX1" fmla="*/ 2627173 w 2627173"/>
                <a:gd name="connsiteY1" fmla="*/ 0 h 1576304"/>
                <a:gd name="connsiteX2" fmla="*/ 2627173 w 2627173"/>
                <a:gd name="connsiteY2" fmla="*/ 1576304 h 1576304"/>
                <a:gd name="connsiteX3" fmla="*/ 0 w 2627173"/>
                <a:gd name="connsiteY3" fmla="*/ 1576304 h 1576304"/>
                <a:gd name="connsiteX4" fmla="*/ 0 w 2627173"/>
                <a:gd name="connsiteY4" fmla="*/ 0 h 157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173" h="1576304">
                  <a:moveTo>
                    <a:pt x="0" y="0"/>
                  </a:moveTo>
                  <a:lnTo>
                    <a:pt x="2627173" y="0"/>
                  </a:lnTo>
                  <a:lnTo>
                    <a:pt x="2627173" y="1576304"/>
                  </a:lnTo>
                  <a:lnTo>
                    <a:pt x="0" y="157630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Aft>
                  <a:spcPct val="35000"/>
                </a:spcAft>
              </a:pPr>
              <a:r>
                <a:rPr lang="en-GB" sz="1100" dirty="0"/>
                <a:t>Controls and documentation need to be </a:t>
              </a:r>
              <a:r>
                <a:rPr lang="en-GB" sz="1100" dirty="0" smtClean="0"/>
                <a:t>updated </a:t>
              </a:r>
              <a:endParaRPr lang="en-GB" sz="1100" dirty="0"/>
            </a:p>
          </p:txBody>
        </p:sp>
        <p:sp>
          <p:nvSpPr>
            <p:cNvPr id="43" name="Freeform 42"/>
            <p:cNvSpPr/>
            <p:nvPr/>
          </p:nvSpPr>
          <p:spPr>
            <a:xfrm>
              <a:off x="8916764" y="2437864"/>
              <a:ext cx="3233851" cy="598000"/>
            </a:xfrm>
            <a:custGeom>
              <a:avLst/>
              <a:gdLst>
                <a:gd name="connsiteX0" fmla="*/ 0 w 2627173"/>
                <a:gd name="connsiteY0" fmla="*/ 0 h 1576304"/>
                <a:gd name="connsiteX1" fmla="*/ 2627173 w 2627173"/>
                <a:gd name="connsiteY1" fmla="*/ 0 h 1576304"/>
                <a:gd name="connsiteX2" fmla="*/ 2627173 w 2627173"/>
                <a:gd name="connsiteY2" fmla="*/ 1576304 h 1576304"/>
                <a:gd name="connsiteX3" fmla="*/ 0 w 2627173"/>
                <a:gd name="connsiteY3" fmla="*/ 1576304 h 1576304"/>
                <a:gd name="connsiteX4" fmla="*/ 0 w 2627173"/>
                <a:gd name="connsiteY4" fmla="*/ 0 h 157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173" h="1576304">
                  <a:moveTo>
                    <a:pt x="0" y="0"/>
                  </a:moveTo>
                  <a:lnTo>
                    <a:pt x="2627173" y="0"/>
                  </a:lnTo>
                  <a:lnTo>
                    <a:pt x="2627173" y="1576304"/>
                  </a:lnTo>
                  <a:lnTo>
                    <a:pt x="0" y="157630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Aft>
                  <a:spcPct val="35000"/>
                </a:spcAft>
              </a:pPr>
              <a:r>
                <a:rPr lang="en-GB" sz="1100" dirty="0" smtClean="0"/>
                <a:t>Actuaries </a:t>
              </a:r>
              <a:r>
                <a:rPr lang="en-GB" sz="1100" dirty="0"/>
                <a:t>need to be integrated and integral to Finance process</a:t>
              </a:r>
            </a:p>
          </p:txBody>
        </p:sp>
        <p:sp>
          <p:nvSpPr>
            <p:cNvPr id="44" name="Freeform 43"/>
            <p:cNvSpPr/>
            <p:nvPr/>
          </p:nvSpPr>
          <p:spPr>
            <a:xfrm>
              <a:off x="8906215" y="3484341"/>
              <a:ext cx="3244400" cy="402608"/>
            </a:xfrm>
            <a:custGeom>
              <a:avLst/>
              <a:gdLst>
                <a:gd name="connsiteX0" fmla="*/ 0 w 2627173"/>
                <a:gd name="connsiteY0" fmla="*/ 0 h 1576304"/>
                <a:gd name="connsiteX1" fmla="*/ 2627173 w 2627173"/>
                <a:gd name="connsiteY1" fmla="*/ 0 h 1576304"/>
                <a:gd name="connsiteX2" fmla="*/ 2627173 w 2627173"/>
                <a:gd name="connsiteY2" fmla="*/ 1576304 h 1576304"/>
                <a:gd name="connsiteX3" fmla="*/ 0 w 2627173"/>
                <a:gd name="connsiteY3" fmla="*/ 1576304 h 1576304"/>
                <a:gd name="connsiteX4" fmla="*/ 0 w 2627173"/>
                <a:gd name="connsiteY4" fmla="*/ 0 h 157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173" h="1576304">
                  <a:moveTo>
                    <a:pt x="0" y="0"/>
                  </a:moveTo>
                  <a:lnTo>
                    <a:pt x="2627173" y="0"/>
                  </a:lnTo>
                  <a:lnTo>
                    <a:pt x="2627173" y="1576304"/>
                  </a:lnTo>
                  <a:lnTo>
                    <a:pt x="0" y="157630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Aft>
                  <a:spcPct val="35000"/>
                </a:spcAft>
              </a:pPr>
              <a:r>
                <a:rPr lang="en-GB" sz="1100" dirty="0" smtClean="0"/>
                <a:t>Don’t leave things to the last minute</a:t>
              </a:r>
              <a:endParaRPr lang="en-GB" sz="1100" dirty="0"/>
            </a:p>
          </p:txBody>
        </p:sp>
        <p:sp>
          <p:nvSpPr>
            <p:cNvPr id="45" name="Freeform 44"/>
            <p:cNvSpPr/>
            <p:nvPr/>
          </p:nvSpPr>
          <p:spPr>
            <a:xfrm>
              <a:off x="8916765" y="4349493"/>
              <a:ext cx="3233850" cy="464965"/>
            </a:xfrm>
            <a:custGeom>
              <a:avLst/>
              <a:gdLst>
                <a:gd name="connsiteX0" fmla="*/ 0 w 2627173"/>
                <a:gd name="connsiteY0" fmla="*/ 0 h 1576304"/>
                <a:gd name="connsiteX1" fmla="*/ 2627173 w 2627173"/>
                <a:gd name="connsiteY1" fmla="*/ 0 h 1576304"/>
                <a:gd name="connsiteX2" fmla="*/ 2627173 w 2627173"/>
                <a:gd name="connsiteY2" fmla="*/ 1576304 h 1576304"/>
                <a:gd name="connsiteX3" fmla="*/ 0 w 2627173"/>
                <a:gd name="connsiteY3" fmla="*/ 1576304 h 1576304"/>
                <a:gd name="connsiteX4" fmla="*/ 0 w 2627173"/>
                <a:gd name="connsiteY4" fmla="*/ 0 h 157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173" h="1576304">
                  <a:moveTo>
                    <a:pt x="0" y="0"/>
                  </a:moveTo>
                  <a:lnTo>
                    <a:pt x="2627173" y="0"/>
                  </a:lnTo>
                  <a:lnTo>
                    <a:pt x="2627173" y="1576304"/>
                  </a:lnTo>
                  <a:lnTo>
                    <a:pt x="0" y="157630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Aft>
                  <a:spcPct val="35000"/>
                </a:spcAft>
              </a:pPr>
              <a:r>
                <a:rPr lang="en-GB" sz="1100" dirty="0"/>
                <a:t>Technical issues can be surprisingly time consuming</a:t>
              </a:r>
            </a:p>
          </p:txBody>
        </p:sp>
        <p:sp>
          <p:nvSpPr>
            <p:cNvPr id="47" name="Freeform 46"/>
            <p:cNvSpPr/>
            <p:nvPr/>
          </p:nvSpPr>
          <p:spPr>
            <a:xfrm>
              <a:off x="8906215" y="3919763"/>
              <a:ext cx="3244400" cy="414762"/>
            </a:xfrm>
            <a:custGeom>
              <a:avLst/>
              <a:gdLst>
                <a:gd name="connsiteX0" fmla="*/ 0 w 2627173"/>
                <a:gd name="connsiteY0" fmla="*/ 0 h 1576304"/>
                <a:gd name="connsiteX1" fmla="*/ 2627173 w 2627173"/>
                <a:gd name="connsiteY1" fmla="*/ 0 h 1576304"/>
                <a:gd name="connsiteX2" fmla="*/ 2627173 w 2627173"/>
                <a:gd name="connsiteY2" fmla="*/ 1576304 h 1576304"/>
                <a:gd name="connsiteX3" fmla="*/ 0 w 2627173"/>
                <a:gd name="connsiteY3" fmla="*/ 1576304 h 1576304"/>
                <a:gd name="connsiteX4" fmla="*/ 0 w 2627173"/>
                <a:gd name="connsiteY4" fmla="*/ 0 h 157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173" h="1576304">
                  <a:moveTo>
                    <a:pt x="0" y="0"/>
                  </a:moveTo>
                  <a:lnTo>
                    <a:pt x="2627173" y="0"/>
                  </a:lnTo>
                  <a:lnTo>
                    <a:pt x="2627173" y="1576304"/>
                  </a:lnTo>
                  <a:lnTo>
                    <a:pt x="0" y="1576304"/>
                  </a:lnTo>
                  <a:lnTo>
                    <a:pt x="0" y="0"/>
                  </a:lnTo>
                  <a:close/>
                </a:path>
              </a:pathLst>
            </a:custGeom>
            <a:solidFill>
              <a:srgbClr val="0070C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Aft>
                  <a:spcPct val="35000"/>
                </a:spcAft>
              </a:pPr>
              <a:r>
                <a:rPr lang="en-GB" sz="1100" dirty="0"/>
                <a:t>Reconciliations can be time consuming</a:t>
              </a:r>
            </a:p>
          </p:txBody>
        </p:sp>
        <p:sp>
          <p:nvSpPr>
            <p:cNvPr id="48" name="Freeform 47"/>
            <p:cNvSpPr/>
            <p:nvPr/>
          </p:nvSpPr>
          <p:spPr>
            <a:xfrm>
              <a:off x="8906215" y="4829426"/>
              <a:ext cx="3244400" cy="427470"/>
            </a:xfrm>
            <a:custGeom>
              <a:avLst/>
              <a:gdLst>
                <a:gd name="connsiteX0" fmla="*/ 0 w 2627173"/>
                <a:gd name="connsiteY0" fmla="*/ 0 h 1576304"/>
                <a:gd name="connsiteX1" fmla="*/ 2627173 w 2627173"/>
                <a:gd name="connsiteY1" fmla="*/ 0 h 1576304"/>
                <a:gd name="connsiteX2" fmla="*/ 2627173 w 2627173"/>
                <a:gd name="connsiteY2" fmla="*/ 1576304 h 1576304"/>
                <a:gd name="connsiteX3" fmla="*/ 0 w 2627173"/>
                <a:gd name="connsiteY3" fmla="*/ 1576304 h 1576304"/>
                <a:gd name="connsiteX4" fmla="*/ 0 w 2627173"/>
                <a:gd name="connsiteY4" fmla="*/ 0 h 157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173" h="1576304">
                  <a:moveTo>
                    <a:pt x="0" y="0"/>
                  </a:moveTo>
                  <a:lnTo>
                    <a:pt x="2627173" y="0"/>
                  </a:lnTo>
                  <a:lnTo>
                    <a:pt x="2627173" y="1576304"/>
                  </a:lnTo>
                  <a:lnTo>
                    <a:pt x="0" y="157630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Aft>
                  <a:spcPct val="35000"/>
                </a:spcAft>
              </a:pPr>
              <a:r>
                <a:rPr lang="en-GB" sz="1100" dirty="0"/>
                <a:t>Train, train and train again</a:t>
              </a:r>
            </a:p>
          </p:txBody>
        </p:sp>
        <p:sp>
          <p:nvSpPr>
            <p:cNvPr id="49" name="Freeform 48"/>
            <p:cNvSpPr/>
            <p:nvPr/>
          </p:nvSpPr>
          <p:spPr>
            <a:xfrm>
              <a:off x="8916764" y="1854890"/>
              <a:ext cx="3233851" cy="575121"/>
            </a:xfrm>
            <a:custGeom>
              <a:avLst/>
              <a:gdLst>
                <a:gd name="connsiteX0" fmla="*/ 0 w 2627173"/>
                <a:gd name="connsiteY0" fmla="*/ 0 h 1576304"/>
                <a:gd name="connsiteX1" fmla="*/ 2627173 w 2627173"/>
                <a:gd name="connsiteY1" fmla="*/ 0 h 1576304"/>
                <a:gd name="connsiteX2" fmla="*/ 2627173 w 2627173"/>
                <a:gd name="connsiteY2" fmla="*/ 1576304 h 1576304"/>
                <a:gd name="connsiteX3" fmla="*/ 0 w 2627173"/>
                <a:gd name="connsiteY3" fmla="*/ 1576304 h 1576304"/>
                <a:gd name="connsiteX4" fmla="*/ 0 w 2627173"/>
                <a:gd name="connsiteY4" fmla="*/ 0 h 157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173" h="1576304">
                  <a:moveTo>
                    <a:pt x="0" y="0"/>
                  </a:moveTo>
                  <a:lnTo>
                    <a:pt x="2627173" y="0"/>
                  </a:lnTo>
                  <a:lnTo>
                    <a:pt x="2627173" y="1576304"/>
                  </a:lnTo>
                  <a:lnTo>
                    <a:pt x="0" y="1576304"/>
                  </a:lnTo>
                  <a:lnTo>
                    <a:pt x="0" y="0"/>
                  </a:lnTo>
                  <a:close/>
                </a:path>
              </a:pathLst>
            </a:custGeom>
            <a:solidFill>
              <a:srgbClr val="D9AB1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Aft>
                  <a:spcPct val="35000"/>
                </a:spcAft>
              </a:pPr>
              <a:r>
                <a:rPr lang="en-GB" sz="1100" b="1" i="1" dirty="0"/>
                <a:t>Don’t forget lessons learned from Solvency II…</a:t>
              </a:r>
            </a:p>
          </p:txBody>
        </p:sp>
      </p:grpSp>
      <p:sp>
        <p:nvSpPr>
          <p:cNvPr id="50" name="Freeform 49"/>
          <p:cNvSpPr/>
          <p:nvPr/>
        </p:nvSpPr>
        <p:spPr>
          <a:xfrm>
            <a:off x="6685043" y="5032946"/>
            <a:ext cx="2260993" cy="348557"/>
          </a:xfrm>
          <a:custGeom>
            <a:avLst/>
            <a:gdLst>
              <a:gd name="connsiteX0" fmla="*/ 0 w 2627173"/>
              <a:gd name="connsiteY0" fmla="*/ 0 h 1576304"/>
              <a:gd name="connsiteX1" fmla="*/ 2627173 w 2627173"/>
              <a:gd name="connsiteY1" fmla="*/ 0 h 1576304"/>
              <a:gd name="connsiteX2" fmla="*/ 2627173 w 2627173"/>
              <a:gd name="connsiteY2" fmla="*/ 1576304 h 1576304"/>
              <a:gd name="connsiteX3" fmla="*/ 0 w 2627173"/>
              <a:gd name="connsiteY3" fmla="*/ 1576304 h 1576304"/>
              <a:gd name="connsiteX4" fmla="*/ 0 w 2627173"/>
              <a:gd name="connsiteY4" fmla="*/ 0 h 157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173" h="1576304">
                <a:moveTo>
                  <a:pt x="0" y="0"/>
                </a:moveTo>
                <a:lnTo>
                  <a:pt x="2627173" y="0"/>
                </a:lnTo>
                <a:lnTo>
                  <a:pt x="2627173" y="1576304"/>
                </a:lnTo>
                <a:lnTo>
                  <a:pt x="0" y="157630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Aft>
                <a:spcPct val="35000"/>
              </a:spcAft>
            </a:pPr>
            <a:r>
              <a:rPr lang="en-GB" sz="1100" dirty="0"/>
              <a:t>Training the Board early, as well as other stakeholders is key</a:t>
            </a:r>
          </a:p>
        </p:txBody>
      </p:sp>
      <p:sp>
        <p:nvSpPr>
          <p:cNvPr id="51"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18</a:t>
            </a:r>
            <a:endParaRPr lang="en-GB" dirty="0">
              <a:solidFill>
                <a:schemeClr val="bg2">
                  <a:lumMod val="10000"/>
                </a:schemeClr>
              </a:solidFill>
            </a:endParaRPr>
          </a:p>
        </p:txBody>
      </p:sp>
    </p:spTree>
    <p:extLst>
      <p:ext uri="{BB962C8B-B14F-4D97-AF65-F5344CB8AC3E}">
        <p14:creationId xmlns:p14="http://schemas.microsoft.com/office/powerpoint/2010/main" val="2109963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557" y="392281"/>
            <a:ext cx="8291512" cy="857250"/>
          </a:xfrm>
        </p:spPr>
        <p:txBody>
          <a:bodyPr/>
          <a:lstStyle/>
          <a:p>
            <a:r>
              <a:rPr lang="en-GB" dirty="0" smtClean="0"/>
              <a:t>How does this impact the actuary?</a:t>
            </a:r>
            <a:endParaRPr lang="en-GB" dirty="0"/>
          </a:p>
        </p:txBody>
      </p:sp>
      <p:sp>
        <p:nvSpPr>
          <p:cNvPr id="6" name="Freeform 5"/>
          <p:cNvSpPr/>
          <p:nvPr/>
        </p:nvSpPr>
        <p:spPr>
          <a:xfrm>
            <a:off x="1167735" y="5188744"/>
            <a:ext cx="1748917" cy="765769"/>
          </a:xfrm>
          <a:custGeom>
            <a:avLst/>
            <a:gdLst>
              <a:gd name="connsiteX0" fmla="*/ 0 w 2331889"/>
              <a:gd name="connsiteY0" fmla="*/ 0 h 1399133"/>
              <a:gd name="connsiteX1" fmla="*/ 2331889 w 2331889"/>
              <a:gd name="connsiteY1" fmla="*/ 0 h 1399133"/>
              <a:gd name="connsiteX2" fmla="*/ 2331889 w 2331889"/>
              <a:gd name="connsiteY2" fmla="*/ 1399133 h 1399133"/>
              <a:gd name="connsiteX3" fmla="*/ 0 w 2331889"/>
              <a:gd name="connsiteY3" fmla="*/ 1399133 h 1399133"/>
              <a:gd name="connsiteX4" fmla="*/ 0 w 2331889"/>
              <a:gd name="connsiteY4" fmla="*/ 0 h 139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9" h="1399133">
                <a:moveTo>
                  <a:pt x="0" y="0"/>
                </a:moveTo>
                <a:lnTo>
                  <a:pt x="2331889" y="0"/>
                </a:lnTo>
                <a:lnTo>
                  <a:pt x="2331889" y="1399133"/>
                </a:lnTo>
                <a:lnTo>
                  <a:pt x="0" y="139913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00" tIns="48578" rIns="48578" bIns="48578" numCol="1" spcCol="1270" anchor="ctr" anchorCtr="0">
            <a:noAutofit/>
          </a:bodyPr>
          <a:lstStyle/>
          <a:p>
            <a:pPr algn="ctr" defTabSz="566738">
              <a:lnSpc>
                <a:spcPct val="90000"/>
              </a:lnSpc>
              <a:spcBef>
                <a:spcPct val="0"/>
              </a:spcBef>
              <a:spcAft>
                <a:spcPct val="35000"/>
              </a:spcAft>
            </a:pPr>
            <a:r>
              <a:rPr lang="en-GB" sz="1200" b="1" dirty="0"/>
              <a:t>Working Day Timetable </a:t>
            </a:r>
            <a:r>
              <a:rPr lang="en-GB" sz="1200" b="1" dirty="0" smtClean="0"/>
              <a:t>impact</a:t>
            </a:r>
            <a:endParaRPr lang="en-GB" sz="1200" b="1" dirty="0"/>
          </a:p>
        </p:txBody>
      </p:sp>
      <p:sp>
        <p:nvSpPr>
          <p:cNvPr id="7" name="Freeform 6"/>
          <p:cNvSpPr/>
          <p:nvPr/>
        </p:nvSpPr>
        <p:spPr>
          <a:xfrm>
            <a:off x="3013694" y="5187652"/>
            <a:ext cx="1748917" cy="766861"/>
          </a:xfrm>
          <a:custGeom>
            <a:avLst/>
            <a:gdLst>
              <a:gd name="connsiteX0" fmla="*/ 0 w 2331889"/>
              <a:gd name="connsiteY0" fmla="*/ 0 h 1399133"/>
              <a:gd name="connsiteX1" fmla="*/ 2331889 w 2331889"/>
              <a:gd name="connsiteY1" fmla="*/ 0 h 1399133"/>
              <a:gd name="connsiteX2" fmla="*/ 2331889 w 2331889"/>
              <a:gd name="connsiteY2" fmla="*/ 1399133 h 1399133"/>
              <a:gd name="connsiteX3" fmla="*/ 0 w 2331889"/>
              <a:gd name="connsiteY3" fmla="*/ 1399133 h 1399133"/>
              <a:gd name="connsiteX4" fmla="*/ 0 w 2331889"/>
              <a:gd name="connsiteY4" fmla="*/ 0 h 139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9" h="1399133">
                <a:moveTo>
                  <a:pt x="0" y="0"/>
                </a:moveTo>
                <a:lnTo>
                  <a:pt x="2331889" y="0"/>
                </a:lnTo>
                <a:lnTo>
                  <a:pt x="2331889" y="1399133"/>
                </a:lnTo>
                <a:lnTo>
                  <a:pt x="0" y="139913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GB" sz="1200" b="1" dirty="0"/>
              <a:t>Change in </a:t>
            </a:r>
            <a:r>
              <a:rPr lang="en-GB" sz="1200" b="1" dirty="0" smtClean="0"/>
              <a:t>role</a:t>
            </a:r>
            <a:endParaRPr lang="en-GB" sz="1200" b="1" dirty="0"/>
          </a:p>
        </p:txBody>
      </p:sp>
      <p:sp>
        <p:nvSpPr>
          <p:cNvPr id="9" name="Freeform 8"/>
          <p:cNvSpPr/>
          <p:nvPr/>
        </p:nvSpPr>
        <p:spPr>
          <a:xfrm>
            <a:off x="4881163" y="5194135"/>
            <a:ext cx="1748917" cy="763332"/>
          </a:xfrm>
          <a:custGeom>
            <a:avLst/>
            <a:gdLst>
              <a:gd name="connsiteX0" fmla="*/ 0 w 2331889"/>
              <a:gd name="connsiteY0" fmla="*/ 0 h 1399133"/>
              <a:gd name="connsiteX1" fmla="*/ 2331889 w 2331889"/>
              <a:gd name="connsiteY1" fmla="*/ 0 h 1399133"/>
              <a:gd name="connsiteX2" fmla="*/ 2331889 w 2331889"/>
              <a:gd name="connsiteY2" fmla="*/ 1399133 h 1399133"/>
              <a:gd name="connsiteX3" fmla="*/ 0 w 2331889"/>
              <a:gd name="connsiteY3" fmla="*/ 1399133 h 1399133"/>
              <a:gd name="connsiteX4" fmla="*/ 0 w 2331889"/>
              <a:gd name="connsiteY4" fmla="*/ 0 h 139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9" h="1399133">
                <a:moveTo>
                  <a:pt x="0" y="0"/>
                </a:moveTo>
                <a:lnTo>
                  <a:pt x="2331889" y="0"/>
                </a:lnTo>
                <a:lnTo>
                  <a:pt x="2331889" y="1399133"/>
                </a:lnTo>
                <a:lnTo>
                  <a:pt x="0" y="139913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Aft>
                <a:spcPct val="35000"/>
              </a:spcAft>
            </a:pPr>
            <a:r>
              <a:rPr lang="en-GB" sz="1200" b="1" dirty="0"/>
              <a:t>KPI’s and </a:t>
            </a:r>
            <a:r>
              <a:rPr lang="en-GB" sz="1200" b="1" dirty="0" smtClean="0"/>
              <a:t>MI</a:t>
            </a:r>
            <a:endParaRPr lang="en-GB" sz="1200" b="1" dirty="0"/>
          </a:p>
        </p:txBody>
      </p:sp>
      <p:sp>
        <p:nvSpPr>
          <p:cNvPr id="31" name="Freeform 30"/>
          <p:cNvSpPr/>
          <p:nvPr/>
        </p:nvSpPr>
        <p:spPr>
          <a:xfrm>
            <a:off x="6770124" y="5167229"/>
            <a:ext cx="1748917" cy="785947"/>
          </a:xfrm>
          <a:custGeom>
            <a:avLst/>
            <a:gdLst>
              <a:gd name="connsiteX0" fmla="*/ 0 w 2331889"/>
              <a:gd name="connsiteY0" fmla="*/ 0 h 1399133"/>
              <a:gd name="connsiteX1" fmla="*/ 2331889 w 2331889"/>
              <a:gd name="connsiteY1" fmla="*/ 0 h 1399133"/>
              <a:gd name="connsiteX2" fmla="*/ 2331889 w 2331889"/>
              <a:gd name="connsiteY2" fmla="*/ 1399133 h 1399133"/>
              <a:gd name="connsiteX3" fmla="*/ 0 w 2331889"/>
              <a:gd name="connsiteY3" fmla="*/ 1399133 h 1399133"/>
              <a:gd name="connsiteX4" fmla="*/ 0 w 2331889"/>
              <a:gd name="connsiteY4" fmla="*/ 0 h 139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9" h="1399133">
                <a:moveTo>
                  <a:pt x="0" y="0"/>
                </a:moveTo>
                <a:lnTo>
                  <a:pt x="2331889" y="0"/>
                </a:lnTo>
                <a:lnTo>
                  <a:pt x="2331889" y="1399133"/>
                </a:lnTo>
                <a:lnTo>
                  <a:pt x="0" y="139913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GB" sz="1200" b="1" dirty="0"/>
              <a:t>Interaction between Pricing, Reserving and Capital </a:t>
            </a:r>
          </a:p>
        </p:txBody>
      </p:sp>
      <p:sp>
        <p:nvSpPr>
          <p:cNvPr id="10" name="Freeform 9"/>
          <p:cNvSpPr/>
          <p:nvPr/>
        </p:nvSpPr>
        <p:spPr>
          <a:xfrm>
            <a:off x="3979750" y="3044794"/>
            <a:ext cx="1157857" cy="1100946"/>
          </a:xfrm>
          <a:custGeom>
            <a:avLst/>
            <a:gdLst>
              <a:gd name="connsiteX0" fmla="*/ 0 w 1052769"/>
              <a:gd name="connsiteY0" fmla="*/ 526385 h 1052769"/>
              <a:gd name="connsiteX1" fmla="*/ 526385 w 1052769"/>
              <a:gd name="connsiteY1" fmla="*/ 0 h 1052769"/>
              <a:gd name="connsiteX2" fmla="*/ 1052770 w 1052769"/>
              <a:gd name="connsiteY2" fmla="*/ 526385 h 1052769"/>
              <a:gd name="connsiteX3" fmla="*/ 526385 w 1052769"/>
              <a:gd name="connsiteY3" fmla="*/ 1052770 h 1052769"/>
              <a:gd name="connsiteX4" fmla="*/ 0 w 1052769"/>
              <a:gd name="connsiteY4" fmla="*/ 526385 h 105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69" h="1052769">
                <a:moveTo>
                  <a:pt x="0" y="526385"/>
                </a:moveTo>
                <a:cubicBezTo>
                  <a:pt x="0" y="235671"/>
                  <a:pt x="235671" y="0"/>
                  <a:pt x="526385" y="0"/>
                </a:cubicBezTo>
                <a:cubicBezTo>
                  <a:pt x="817099" y="0"/>
                  <a:pt x="1052770" y="235671"/>
                  <a:pt x="1052770" y="526385"/>
                </a:cubicBezTo>
                <a:cubicBezTo>
                  <a:pt x="1052770" y="817099"/>
                  <a:pt x="817099" y="1052770"/>
                  <a:pt x="526385" y="1052770"/>
                </a:cubicBezTo>
                <a:cubicBezTo>
                  <a:pt x="235671" y="1052770"/>
                  <a:pt x="0" y="817099"/>
                  <a:pt x="0" y="52638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727" tIns="123727" rIns="123727" bIns="123727" numCol="1" spcCol="1270" anchor="ctr" anchorCtr="0">
            <a:noAutofit/>
          </a:bodyPr>
          <a:lstStyle/>
          <a:p>
            <a:pPr algn="ctr" defTabSz="566738">
              <a:lnSpc>
                <a:spcPct val="90000"/>
              </a:lnSpc>
              <a:spcBef>
                <a:spcPct val="0"/>
              </a:spcBef>
              <a:spcAft>
                <a:spcPct val="35000"/>
              </a:spcAft>
            </a:pPr>
            <a:r>
              <a:rPr lang="en-GB" b="1" dirty="0"/>
              <a:t>The Actuary</a:t>
            </a:r>
          </a:p>
        </p:txBody>
      </p:sp>
      <p:sp>
        <p:nvSpPr>
          <p:cNvPr id="12" name="Rectangle 11"/>
          <p:cNvSpPr/>
          <p:nvPr/>
        </p:nvSpPr>
        <p:spPr>
          <a:xfrm>
            <a:off x="2681790" y="4624934"/>
            <a:ext cx="1797861" cy="404999"/>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095" tIns="30095" rIns="30095" bIns="30095" numCol="1" spcCol="1270" anchor="ctr" anchorCtr="0">
            <a:noAutofit/>
          </a:bodyPr>
          <a:lstStyle/>
          <a:p>
            <a:pPr algn="ctr" defTabSz="400050">
              <a:lnSpc>
                <a:spcPct val="90000"/>
              </a:lnSpc>
              <a:spcBef>
                <a:spcPct val="0"/>
              </a:spcBef>
              <a:spcAft>
                <a:spcPct val="35000"/>
              </a:spcAft>
            </a:pPr>
            <a:r>
              <a:rPr lang="en-GB" sz="1200" dirty="0"/>
              <a:t>Technical</a:t>
            </a:r>
            <a:r>
              <a:rPr lang="en-GB" sz="900" dirty="0"/>
              <a:t> </a:t>
            </a:r>
            <a:r>
              <a:rPr lang="en-GB" sz="1200" dirty="0"/>
              <a:t>understanding</a:t>
            </a:r>
          </a:p>
        </p:txBody>
      </p:sp>
      <p:sp>
        <p:nvSpPr>
          <p:cNvPr id="14" name="Rectangle 13"/>
          <p:cNvSpPr/>
          <p:nvPr/>
        </p:nvSpPr>
        <p:spPr>
          <a:xfrm>
            <a:off x="1877582" y="4089460"/>
            <a:ext cx="1797861" cy="376792"/>
          </a:xfrm>
          <a:prstGeom prst="rect">
            <a:avLst/>
          </a:prstGeom>
          <a:solidFill>
            <a:srgbClr val="4096B8"/>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0095" tIns="30095" rIns="30095" bIns="30095" numCol="1" spcCol="1270" anchor="ctr" anchorCtr="0">
            <a:noAutofit/>
          </a:bodyPr>
          <a:lstStyle/>
          <a:p>
            <a:pPr algn="ctr" defTabSz="400050">
              <a:lnSpc>
                <a:spcPct val="90000"/>
              </a:lnSpc>
              <a:spcBef>
                <a:spcPct val="0"/>
              </a:spcBef>
              <a:spcAft>
                <a:spcPct val="35000"/>
              </a:spcAft>
            </a:pPr>
            <a:r>
              <a:rPr lang="en-GB" sz="1200" dirty="0"/>
              <a:t>Data requirements</a:t>
            </a:r>
          </a:p>
        </p:txBody>
      </p:sp>
      <p:sp>
        <p:nvSpPr>
          <p:cNvPr id="16" name="Rectangle 15"/>
          <p:cNvSpPr/>
          <p:nvPr/>
        </p:nvSpPr>
        <p:spPr>
          <a:xfrm>
            <a:off x="1468624" y="3499214"/>
            <a:ext cx="1797861" cy="404999"/>
          </a:xfrm>
          <a:prstGeom prst="rect">
            <a:avLst/>
          </a:prstGeom>
          <a:solidFill>
            <a:srgbClr val="113458"/>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095" tIns="30095" rIns="30095" bIns="30095" numCol="1" spcCol="1270" anchor="ctr" anchorCtr="0">
            <a:noAutofit/>
          </a:bodyPr>
          <a:lstStyle/>
          <a:p>
            <a:pPr algn="ctr" defTabSz="400050">
              <a:lnSpc>
                <a:spcPct val="90000"/>
              </a:lnSpc>
              <a:spcBef>
                <a:spcPct val="0"/>
              </a:spcBef>
              <a:spcAft>
                <a:spcPct val="35000"/>
              </a:spcAft>
            </a:pPr>
            <a:r>
              <a:rPr lang="en-GB" sz="1200" dirty="0"/>
              <a:t>New processes and systems</a:t>
            </a:r>
          </a:p>
        </p:txBody>
      </p:sp>
      <p:sp>
        <p:nvSpPr>
          <p:cNvPr id="18" name="Rectangle 17"/>
          <p:cNvSpPr/>
          <p:nvPr/>
        </p:nvSpPr>
        <p:spPr>
          <a:xfrm>
            <a:off x="1877582" y="2936360"/>
            <a:ext cx="1797861" cy="404999"/>
          </a:xfrm>
          <a:prstGeom prst="rect">
            <a:avLst/>
          </a:prstGeom>
          <a:solidFill>
            <a:srgbClr val="4096B8"/>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095" tIns="30095" rIns="30095" bIns="30095" numCol="1" spcCol="1270" anchor="ctr" anchorCtr="0">
            <a:noAutofit/>
          </a:bodyPr>
          <a:lstStyle/>
          <a:p>
            <a:pPr algn="ctr" defTabSz="400050">
              <a:lnSpc>
                <a:spcPct val="90000"/>
              </a:lnSpc>
              <a:spcBef>
                <a:spcPct val="0"/>
              </a:spcBef>
              <a:spcAft>
                <a:spcPct val="35000"/>
              </a:spcAft>
            </a:pPr>
            <a:r>
              <a:rPr lang="en-GB" sz="1200" dirty="0"/>
              <a:t>Calculations and reconciliations</a:t>
            </a:r>
          </a:p>
        </p:txBody>
      </p:sp>
      <p:sp>
        <p:nvSpPr>
          <p:cNvPr id="20" name="Rectangle 19"/>
          <p:cNvSpPr/>
          <p:nvPr/>
        </p:nvSpPr>
        <p:spPr>
          <a:xfrm>
            <a:off x="2681790" y="2397986"/>
            <a:ext cx="1797861" cy="404999"/>
          </a:xfrm>
          <a:prstGeom prst="rect">
            <a:avLst/>
          </a:prstGeom>
          <a:solidFill>
            <a:srgbClr val="113458"/>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0095" tIns="30095" rIns="30095" bIns="30095" numCol="1" spcCol="1270" anchor="ctr" anchorCtr="0">
            <a:noAutofit/>
          </a:bodyPr>
          <a:lstStyle/>
          <a:p>
            <a:pPr algn="ctr" defTabSz="400050">
              <a:lnSpc>
                <a:spcPct val="90000"/>
              </a:lnSpc>
              <a:spcBef>
                <a:spcPct val="0"/>
              </a:spcBef>
              <a:spcAft>
                <a:spcPct val="35000"/>
              </a:spcAft>
            </a:pPr>
            <a:r>
              <a:rPr lang="en-GB" sz="1200" dirty="0"/>
              <a:t>Increased volatility in results</a:t>
            </a:r>
          </a:p>
        </p:txBody>
      </p:sp>
      <p:sp>
        <p:nvSpPr>
          <p:cNvPr id="22" name="Rectangle 21"/>
          <p:cNvSpPr/>
          <p:nvPr/>
        </p:nvSpPr>
        <p:spPr>
          <a:xfrm>
            <a:off x="4626955" y="2401871"/>
            <a:ext cx="1797044" cy="404999"/>
          </a:xfrm>
          <a:prstGeom prst="rect">
            <a:avLst/>
          </a:prstGeom>
          <a:solidFill>
            <a:srgbClr val="4096B8"/>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095" tIns="30095" rIns="30095" bIns="30095" numCol="1" spcCol="1270" anchor="ctr" anchorCtr="0">
            <a:noAutofit/>
          </a:bodyPr>
          <a:lstStyle/>
          <a:p>
            <a:pPr algn="ctr" defTabSz="400050">
              <a:lnSpc>
                <a:spcPct val="90000"/>
              </a:lnSpc>
              <a:spcBef>
                <a:spcPct val="0"/>
              </a:spcBef>
              <a:spcAft>
                <a:spcPct val="35000"/>
              </a:spcAft>
            </a:pPr>
            <a:r>
              <a:rPr lang="en-GB" sz="1200" dirty="0"/>
              <a:t>Metrics for performance management </a:t>
            </a:r>
          </a:p>
        </p:txBody>
      </p:sp>
      <p:sp>
        <p:nvSpPr>
          <p:cNvPr id="24" name="Rectangle 23"/>
          <p:cNvSpPr/>
          <p:nvPr/>
        </p:nvSpPr>
        <p:spPr>
          <a:xfrm>
            <a:off x="5231409" y="2945991"/>
            <a:ext cx="1797044" cy="404999"/>
          </a:xfrm>
          <a:prstGeom prst="rect">
            <a:avLst/>
          </a:prstGeom>
          <a:solidFill>
            <a:srgbClr val="113458"/>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0095" tIns="30095" rIns="30095" bIns="30095" numCol="1" spcCol="1270" anchor="ctr" anchorCtr="0">
            <a:noAutofit/>
          </a:bodyPr>
          <a:lstStyle/>
          <a:p>
            <a:pPr algn="ctr" defTabSz="400050">
              <a:lnSpc>
                <a:spcPct val="90000"/>
              </a:lnSpc>
              <a:spcBef>
                <a:spcPct val="0"/>
              </a:spcBef>
              <a:spcAft>
                <a:spcPct val="35000"/>
              </a:spcAft>
            </a:pPr>
            <a:r>
              <a:rPr lang="en-GB" sz="1200" dirty="0"/>
              <a:t>More detailed disclosures</a:t>
            </a:r>
          </a:p>
        </p:txBody>
      </p:sp>
      <p:sp>
        <p:nvSpPr>
          <p:cNvPr id="26" name="Rectangle 25"/>
          <p:cNvSpPr/>
          <p:nvPr/>
        </p:nvSpPr>
        <p:spPr>
          <a:xfrm>
            <a:off x="5552183" y="3499214"/>
            <a:ext cx="1797044" cy="404999"/>
          </a:xfrm>
          <a:prstGeom prst="rect">
            <a:avLst/>
          </a:prstGeom>
          <a:solidFill>
            <a:srgbClr val="4096B8"/>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095" tIns="30095" rIns="30095" bIns="30095" numCol="1" spcCol="1270" anchor="ctr" anchorCtr="0">
            <a:noAutofit/>
          </a:bodyPr>
          <a:lstStyle/>
          <a:p>
            <a:pPr algn="ctr" defTabSz="400050">
              <a:lnSpc>
                <a:spcPct val="90000"/>
              </a:lnSpc>
              <a:spcBef>
                <a:spcPct val="0"/>
              </a:spcBef>
              <a:spcAft>
                <a:spcPct val="35000"/>
              </a:spcAft>
            </a:pPr>
            <a:r>
              <a:rPr lang="en-GB" sz="1200" dirty="0"/>
              <a:t>Consistency with regulatory messaging</a:t>
            </a:r>
          </a:p>
        </p:txBody>
      </p:sp>
      <p:sp>
        <p:nvSpPr>
          <p:cNvPr id="28" name="Rectangle 27"/>
          <p:cNvSpPr/>
          <p:nvPr/>
        </p:nvSpPr>
        <p:spPr>
          <a:xfrm>
            <a:off x="5231409" y="4061252"/>
            <a:ext cx="1797044" cy="404999"/>
          </a:xfrm>
          <a:prstGeom prst="rect">
            <a:avLst/>
          </a:prstGeom>
          <a:solidFill>
            <a:srgbClr val="113458"/>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095" tIns="30095" rIns="30095" bIns="30095" numCol="1" spcCol="1270" anchor="ctr" anchorCtr="0">
            <a:noAutofit/>
          </a:bodyPr>
          <a:lstStyle/>
          <a:p>
            <a:pPr algn="ctr" defTabSz="400050">
              <a:lnSpc>
                <a:spcPct val="90000"/>
              </a:lnSpc>
              <a:spcBef>
                <a:spcPct val="0"/>
              </a:spcBef>
              <a:spcAft>
                <a:spcPct val="35000"/>
              </a:spcAft>
            </a:pPr>
            <a:r>
              <a:rPr lang="en-GB" sz="1200" dirty="0"/>
              <a:t>Preparing investors for change</a:t>
            </a:r>
          </a:p>
        </p:txBody>
      </p:sp>
      <p:sp>
        <p:nvSpPr>
          <p:cNvPr id="30" name="Rectangle 29"/>
          <p:cNvSpPr/>
          <p:nvPr/>
        </p:nvSpPr>
        <p:spPr>
          <a:xfrm>
            <a:off x="4626955" y="4624229"/>
            <a:ext cx="1892791" cy="404999"/>
          </a:xfrm>
          <a:prstGeom prst="rect">
            <a:avLst/>
          </a:prstGeom>
          <a:solidFill>
            <a:srgbClr val="4096B8"/>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0095" tIns="30095" rIns="30095" bIns="30095" numCol="1" spcCol="1270" anchor="ctr" anchorCtr="0">
            <a:noAutofit/>
          </a:bodyPr>
          <a:lstStyle/>
          <a:p>
            <a:pPr algn="ctr" defTabSz="400050">
              <a:lnSpc>
                <a:spcPct val="90000"/>
              </a:lnSpc>
              <a:spcBef>
                <a:spcPct val="0"/>
              </a:spcBef>
              <a:spcAft>
                <a:spcPct val="35000"/>
              </a:spcAft>
            </a:pPr>
            <a:r>
              <a:rPr lang="en-GB" sz="1200" dirty="0"/>
              <a:t>Managing the messages to market</a:t>
            </a:r>
          </a:p>
        </p:txBody>
      </p:sp>
      <p:sp>
        <p:nvSpPr>
          <p:cNvPr id="32" name="Freeform 31"/>
          <p:cNvSpPr/>
          <p:nvPr/>
        </p:nvSpPr>
        <p:spPr>
          <a:xfrm>
            <a:off x="619246" y="5169978"/>
            <a:ext cx="481976" cy="784535"/>
          </a:xfrm>
          <a:custGeom>
            <a:avLst/>
            <a:gdLst>
              <a:gd name="connsiteX0" fmla="*/ 0 w 2331889"/>
              <a:gd name="connsiteY0" fmla="*/ 0 h 1399133"/>
              <a:gd name="connsiteX1" fmla="*/ 2331889 w 2331889"/>
              <a:gd name="connsiteY1" fmla="*/ 0 h 1399133"/>
              <a:gd name="connsiteX2" fmla="*/ 2331889 w 2331889"/>
              <a:gd name="connsiteY2" fmla="*/ 1399133 h 1399133"/>
              <a:gd name="connsiteX3" fmla="*/ 0 w 2331889"/>
              <a:gd name="connsiteY3" fmla="*/ 1399133 h 1399133"/>
              <a:gd name="connsiteX4" fmla="*/ 0 w 2331889"/>
              <a:gd name="connsiteY4" fmla="*/ 0 h 139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9" h="1399133">
                <a:moveTo>
                  <a:pt x="0" y="0"/>
                </a:moveTo>
                <a:lnTo>
                  <a:pt x="2331889" y="0"/>
                </a:lnTo>
                <a:lnTo>
                  <a:pt x="2331889" y="1399133"/>
                </a:lnTo>
                <a:lnTo>
                  <a:pt x="0" y="139913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48578" tIns="48578" rIns="48578" bIns="48578" numCol="1" spcCol="1270" anchor="ctr" anchorCtr="0">
            <a:noAutofit/>
          </a:bodyPr>
          <a:lstStyle/>
          <a:p>
            <a:pPr algn="ctr" defTabSz="566738">
              <a:lnSpc>
                <a:spcPct val="90000"/>
              </a:lnSpc>
              <a:spcBef>
                <a:spcPct val="0"/>
              </a:spcBef>
              <a:spcAft>
                <a:spcPct val="35000"/>
              </a:spcAft>
            </a:pPr>
            <a:r>
              <a:rPr lang="en-GB" sz="900" b="1" dirty="0"/>
              <a:t>Operational</a:t>
            </a:r>
            <a:endParaRPr lang="en-GB" sz="900" dirty="0"/>
          </a:p>
        </p:txBody>
      </p:sp>
      <p:sp>
        <p:nvSpPr>
          <p:cNvPr id="33" name="Freeform 32"/>
          <p:cNvSpPr/>
          <p:nvPr/>
        </p:nvSpPr>
        <p:spPr>
          <a:xfrm>
            <a:off x="1156437" y="1306027"/>
            <a:ext cx="1748917" cy="742855"/>
          </a:xfrm>
          <a:custGeom>
            <a:avLst/>
            <a:gdLst>
              <a:gd name="connsiteX0" fmla="*/ 0 w 2331889"/>
              <a:gd name="connsiteY0" fmla="*/ 0 h 1399133"/>
              <a:gd name="connsiteX1" fmla="*/ 2331889 w 2331889"/>
              <a:gd name="connsiteY1" fmla="*/ 0 h 1399133"/>
              <a:gd name="connsiteX2" fmla="*/ 2331889 w 2331889"/>
              <a:gd name="connsiteY2" fmla="*/ 1399133 h 1399133"/>
              <a:gd name="connsiteX3" fmla="*/ 0 w 2331889"/>
              <a:gd name="connsiteY3" fmla="*/ 1399133 h 1399133"/>
              <a:gd name="connsiteX4" fmla="*/ 0 w 2331889"/>
              <a:gd name="connsiteY4" fmla="*/ 0 h 139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9" h="1399133">
                <a:moveTo>
                  <a:pt x="0" y="0"/>
                </a:moveTo>
                <a:lnTo>
                  <a:pt x="2331889" y="0"/>
                </a:lnTo>
                <a:lnTo>
                  <a:pt x="2331889" y="1399133"/>
                </a:lnTo>
                <a:lnTo>
                  <a:pt x="0" y="1399133"/>
                </a:lnTo>
                <a:lnTo>
                  <a:pt x="0" y="0"/>
                </a:lnTo>
                <a:close/>
              </a:path>
            </a:pathLst>
          </a:custGeom>
          <a:solidFill>
            <a:srgbClr val="EE74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GB" sz="1200" b="1" dirty="0"/>
              <a:t>Measurement model choice (</a:t>
            </a:r>
            <a:r>
              <a:rPr lang="en-GB" sz="1200" b="1" dirty="0" err="1"/>
              <a:t>PAA</a:t>
            </a:r>
            <a:r>
              <a:rPr lang="en-GB" sz="1200" b="1" dirty="0"/>
              <a:t> vs BBA)</a:t>
            </a:r>
            <a:endParaRPr lang="en-GB" sz="1200" dirty="0"/>
          </a:p>
        </p:txBody>
      </p:sp>
      <p:sp>
        <p:nvSpPr>
          <p:cNvPr id="34" name="Freeform 33"/>
          <p:cNvSpPr/>
          <p:nvPr/>
        </p:nvSpPr>
        <p:spPr>
          <a:xfrm>
            <a:off x="3002396" y="1306028"/>
            <a:ext cx="1748917" cy="740764"/>
          </a:xfrm>
          <a:custGeom>
            <a:avLst/>
            <a:gdLst>
              <a:gd name="connsiteX0" fmla="*/ 0 w 2331889"/>
              <a:gd name="connsiteY0" fmla="*/ 0 h 1399133"/>
              <a:gd name="connsiteX1" fmla="*/ 2331889 w 2331889"/>
              <a:gd name="connsiteY1" fmla="*/ 0 h 1399133"/>
              <a:gd name="connsiteX2" fmla="*/ 2331889 w 2331889"/>
              <a:gd name="connsiteY2" fmla="*/ 1399133 h 1399133"/>
              <a:gd name="connsiteX3" fmla="*/ 0 w 2331889"/>
              <a:gd name="connsiteY3" fmla="*/ 1399133 h 1399133"/>
              <a:gd name="connsiteX4" fmla="*/ 0 w 2331889"/>
              <a:gd name="connsiteY4" fmla="*/ 0 h 139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9" h="1399133">
                <a:moveTo>
                  <a:pt x="0" y="0"/>
                </a:moveTo>
                <a:lnTo>
                  <a:pt x="2331889" y="0"/>
                </a:lnTo>
                <a:lnTo>
                  <a:pt x="2331889" y="1399133"/>
                </a:lnTo>
                <a:lnTo>
                  <a:pt x="0" y="1399133"/>
                </a:lnTo>
                <a:lnTo>
                  <a:pt x="0" y="0"/>
                </a:lnTo>
                <a:close/>
              </a:path>
            </a:pathLst>
          </a:custGeom>
          <a:solidFill>
            <a:srgbClr val="EE74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GB" sz="1200" b="1" dirty="0"/>
              <a:t>Risk adjustment approach</a:t>
            </a:r>
            <a:endParaRPr lang="en-GB" sz="1200" dirty="0"/>
          </a:p>
        </p:txBody>
      </p:sp>
      <p:sp>
        <p:nvSpPr>
          <p:cNvPr id="35" name="Freeform 34"/>
          <p:cNvSpPr/>
          <p:nvPr/>
        </p:nvSpPr>
        <p:spPr>
          <a:xfrm>
            <a:off x="4869865" y="1306027"/>
            <a:ext cx="1748917" cy="740764"/>
          </a:xfrm>
          <a:custGeom>
            <a:avLst/>
            <a:gdLst>
              <a:gd name="connsiteX0" fmla="*/ 0 w 2331889"/>
              <a:gd name="connsiteY0" fmla="*/ 0 h 1399133"/>
              <a:gd name="connsiteX1" fmla="*/ 2331889 w 2331889"/>
              <a:gd name="connsiteY1" fmla="*/ 0 h 1399133"/>
              <a:gd name="connsiteX2" fmla="*/ 2331889 w 2331889"/>
              <a:gd name="connsiteY2" fmla="*/ 1399133 h 1399133"/>
              <a:gd name="connsiteX3" fmla="*/ 0 w 2331889"/>
              <a:gd name="connsiteY3" fmla="*/ 1399133 h 1399133"/>
              <a:gd name="connsiteX4" fmla="*/ 0 w 2331889"/>
              <a:gd name="connsiteY4" fmla="*/ 0 h 139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9" h="1399133">
                <a:moveTo>
                  <a:pt x="0" y="0"/>
                </a:moveTo>
                <a:lnTo>
                  <a:pt x="2331889" y="0"/>
                </a:lnTo>
                <a:lnTo>
                  <a:pt x="2331889" y="1399133"/>
                </a:lnTo>
                <a:lnTo>
                  <a:pt x="0" y="1399133"/>
                </a:lnTo>
                <a:lnTo>
                  <a:pt x="0" y="0"/>
                </a:lnTo>
                <a:close/>
              </a:path>
            </a:pathLst>
          </a:custGeom>
          <a:solidFill>
            <a:srgbClr val="EE74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Aft>
                <a:spcPct val="35000"/>
              </a:spcAft>
            </a:pPr>
            <a:r>
              <a:rPr lang="en-GB" sz="1200" b="1" dirty="0"/>
              <a:t>Level of aggregation / onerous contracts</a:t>
            </a:r>
            <a:endParaRPr lang="en-GB" sz="1200" dirty="0"/>
          </a:p>
        </p:txBody>
      </p:sp>
      <p:sp>
        <p:nvSpPr>
          <p:cNvPr id="36" name="Freeform 35"/>
          <p:cNvSpPr/>
          <p:nvPr/>
        </p:nvSpPr>
        <p:spPr>
          <a:xfrm>
            <a:off x="6770124" y="1306027"/>
            <a:ext cx="1748917" cy="730070"/>
          </a:xfrm>
          <a:custGeom>
            <a:avLst/>
            <a:gdLst>
              <a:gd name="connsiteX0" fmla="*/ 0 w 2331889"/>
              <a:gd name="connsiteY0" fmla="*/ 0 h 1399133"/>
              <a:gd name="connsiteX1" fmla="*/ 2331889 w 2331889"/>
              <a:gd name="connsiteY1" fmla="*/ 0 h 1399133"/>
              <a:gd name="connsiteX2" fmla="*/ 2331889 w 2331889"/>
              <a:gd name="connsiteY2" fmla="*/ 1399133 h 1399133"/>
              <a:gd name="connsiteX3" fmla="*/ 0 w 2331889"/>
              <a:gd name="connsiteY3" fmla="*/ 1399133 h 1399133"/>
              <a:gd name="connsiteX4" fmla="*/ 0 w 2331889"/>
              <a:gd name="connsiteY4" fmla="*/ 0 h 139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9" h="1399133">
                <a:moveTo>
                  <a:pt x="0" y="0"/>
                </a:moveTo>
                <a:lnTo>
                  <a:pt x="2331889" y="0"/>
                </a:lnTo>
                <a:lnTo>
                  <a:pt x="2331889" y="1399133"/>
                </a:lnTo>
                <a:lnTo>
                  <a:pt x="0" y="1399133"/>
                </a:lnTo>
                <a:lnTo>
                  <a:pt x="0" y="0"/>
                </a:lnTo>
                <a:close/>
              </a:path>
            </a:pathLst>
          </a:custGeom>
          <a:solidFill>
            <a:srgbClr val="EE74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78" tIns="48578" rIns="48578" bIns="48578" numCol="1" spcCol="1270" anchor="ctr" anchorCtr="0">
            <a:noAutofit/>
          </a:bodyPr>
          <a:lstStyle/>
          <a:p>
            <a:pPr algn="ctr" defTabSz="566738">
              <a:lnSpc>
                <a:spcPct val="90000"/>
              </a:lnSpc>
              <a:spcBef>
                <a:spcPct val="0"/>
              </a:spcBef>
              <a:spcAft>
                <a:spcPct val="35000"/>
              </a:spcAft>
            </a:pPr>
            <a:r>
              <a:rPr lang="en-GB" sz="1200" b="1" dirty="0"/>
              <a:t>Understanding the impact on profitability</a:t>
            </a:r>
            <a:endParaRPr lang="en-GB" sz="1200" dirty="0"/>
          </a:p>
        </p:txBody>
      </p:sp>
      <p:sp>
        <p:nvSpPr>
          <p:cNvPr id="37" name="Freeform 36"/>
          <p:cNvSpPr/>
          <p:nvPr/>
        </p:nvSpPr>
        <p:spPr>
          <a:xfrm>
            <a:off x="620161" y="1306029"/>
            <a:ext cx="481976" cy="761620"/>
          </a:xfrm>
          <a:custGeom>
            <a:avLst/>
            <a:gdLst>
              <a:gd name="connsiteX0" fmla="*/ 0 w 2331889"/>
              <a:gd name="connsiteY0" fmla="*/ 0 h 1399133"/>
              <a:gd name="connsiteX1" fmla="*/ 2331889 w 2331889"/>
              <a:gd name="connsiteY1" fmla="*/ 0 h 1399133"/>
              <a:gd name="connsiteX2" fmla="*/ 2331889 w 2331889"/>
              <a:gd name="connsiteY2" fmla="*/ 1399133 h 1399133"/>
              <a:gd name="connsiteX3" fmla="*/ 0 w 2331889"/>
              <a:gd name="connsiteY3" fmla="*/ 1399133 h 1399133"/>
              <a:gd name="connsiteX4" fmla="*/ 0 w 2331889"/>
              <a:gd name="connsiteY4" fmla="*/ 0 h 139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9" h="1399133">
                <a:moveTo>
                  <a:pt x="0" y="0"/>
                </a:moveTo>
                <a:lnTo>
                  <a:pt x="2331889" y="0"/>
                </a:lnTo>
                <a:lnTo>
                  <a:pt x="2331889" y="1399133"/>
                </a:lnTo>
                <a:lnTo>
                  <a:pt x="0" y="1399133"/>
                </a:lnTo>
                <a:lnTo>
                  <a:pt x="0" y="0"/>
                </a:lnTo>
                <a:close/>
              </a:path>
            </a:pathLst>
          </a:custGeom>
          <a:solidFill>
            <a:srgbClr val="EE74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48578" tIns="48578" rIns="48578" bIns="48578" numCol="1" spcCol="1270" anchor="ctr" anchorCtr="0">
            <a:noAutofit/>
          </a:bodyPr>
          <a:lstStyle/>
          <a:p>
            <a:pPr algn="ctr" defTabSz="566738">
              <a:lnSpc>
                <a:spcPct val="90000"/>
              </a:lnSpc>
              <a:spcBef>
                <a:spcPct val="0"/>
              </a:spcBef>
              <a:spcAft>
                <a:spcPct val="35000"/>
              </a:spcAft>
            </a:pPr>
            <a:r>
              <a:rPr lang="en-GB" sz="900" b="1" dirty="0"/>
              <a:t>Technical</a:t>
            </a:r>
            <a:endParaRPr lang="en-GB" sz="900" dirty="0"/>
          </a:p>
        </p:txBody>
      </p:sp>
      <p:sp>
        <p:nvSpPr>
          <p:cNvPr id="27"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19</a:t>
            </a:r>
            <a:endParaRPr lang="en-GB" dirty="0">
              <a:solidFill>
                <a:schemeClr val="bg2">
                  <a:lumMod val="10000"/>
                </a:schemeClr>
              </a:solidFill>
            </a:endParaRPr>
          </a:p>
        </p:txBody>
      </p:sp>
    </p:spTree>
    <p:extLst>
      <p:ext uri="{BB962C8B-B14F-4D97-AF65-F5344CB8AC3E}">
        <p14:creationId xmlns:p14="http://schemas.microsoft.com/office/powerpoint/2010/main" val="1475113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31" grpId="0" animBg="1"/>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P spid="30" grpId="0" animBg="1"/>
      <p:bldP spid="32" grpId="0" animBg="1"/>
      <p:bldP spid="33"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a:t>Disclaimer</a:t>
            </a:r>
            <a:endParaRPr lang="en-GB" sz="4000" dirty="0"/>
          </a:p>
        </p:txBody>
      </p:sp>
      <p:sp>
        <p:nvSpPr>
          <p:cNvPr id="3" name="Content Placeholder 2"/>
          <p:cNvSpPr>
            <a:spLocks noGrp="1"/>
          </p:cNvSpPr>
          <p:nvPr>
            <p:ph idx="1"/>
          </p:nvPr>
        </p:nvSpPr>
        <p:spPr/>
        <p:txBody>
          <a:bodyPr>
            <a:normAutofit/>
          </a:bodyPr>
          <a:lstStyle/>
          <a:p>
            <a:pPr marL="0" lvl="0" indent="0" algn="ctr">
              <a:lnSpc>
                <a:spcPct val="150000"/>
              </a:lnSpc>
              <a:buNone/>
            </a:pPr>
            <a:r>
              <a:rPr lang="en-IE" sz="3200" b="1" dirty="0">
                <a:solidFill>
                  <a:prstClr val="black"/>
                </a:solidFill>
                <a:latin typeface="Calibri"/>
              </a:rPr>
              <a:t>The views expressed in this presentation are </a:t>
            </a:r>
            <a:r>
              <a:rPr lang="en-IE" sz="3200" b="1" dirty="0">
                <a:solidFill>
                  <a:schemeClr val="bg2">
                    <a:lumMod val="10000"/>
                  </a:schemeClr>
                </a:solidFill>
                <a:latin typeface="Calibri"/>
              </a:rPr>
              <a:t>those of the authors, </a:t>
            </a:r>
          </a:p>
          <a:p>
            <a:pPr marL="0" lvl="0" indent="0" algn="ctr">
              <a:lnSpc>
                <a:spcPct val="150000"/>
              </a:lnSpc>
              <a:buNone/>
            </a:pPr>
            <a:r>
              <a:rPr lang="en-IE" sz="3200" b="1" dirty="0" smtClean="0">
                <a:solidFill>
                  <a:schemeClr val="bg2">
                    <a:lumMod val="10000"/>
                  </a:schemeClr>
                </a:solidFill>
                <a:latin typeface="Calibri"/>
              </a:rPr>
              <a:t>Rishav Bajaj and Amerjit Grewal,</a:t>
            </a:r>
            <a:endParaRPr lang="en-IE" sz="3200" b="1" dirty="0">
              <a:solidFill>
                <a:schemeClr val="bg2">
                  <a:lumMod val="10000"/>
                </a:schemeClr>
              </a:solidFill>
              <a:latin typeface="Calibri"/>
            </a:endParaRPr>
          </a:p>
          <a:p>
            <a:pPr marL="0" lvl="0" indent="0" algn="ctr">
              <a:lnSpc>
                <a:spcPct val="150000"/>
              </a:lnSpc>
              <a:buNone/>
            </a:pPr>
            <a:r>
              <a:rPr lang="en-IE" sz="3200" b="1" dirty="0">
                <a:solidFill>
                  <a:prstClr val="black"/>
                </a:solidFill>
                <a:latin typeface="Calibri"/>
              </a:rPr>
              <a:t>of the paper and not necessarily of the </a:t>
            </a:r>
            <a:endParaRPr lang="en-IE" sz="3200" b="1" dirty="0" smtClean="0">
              <a:solidFill>
                <a:prstClr val="black"/>
              </a:solidFill>
              <a:latin typeface="Calibri"/>
            </a:endParaRPr>
          </a:p>
          <a:p>
            <a:pPr marL="0" lvl="0" indent="0" algn="ctr">
              <a:lnSpc>
                <a:spcPct val="150000"/>
              </a:lnSpc>
              <a:buNone/>
            </a:pPr>
            <a:r>
              <a:rPr lang="en-IE" sz="3200" b="1" dirty="0" smtClean="0">
                <a:solidFill>
                  <a:prstClr val="black"/>
                </a:solidFill>
                <a:latin typeface="Calibri"/>
              </a:rPr>
              <a:t>Staple Inn Actuarial Society or Deloitte.</a:t>
            </a:r>
            <a:endParaRPr lang="en-GB" dirty="0"/>
          </a:p>
        </p:txBody>
      </p:sp>
      <p:sp>
        <p:nvSpPr>
          <p:cNvPr id="7"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2</a:t>
            </a:r>
            <a:endParaRPr lang="en-GB" dirty="0">
              <a:solidFill>
                <a:schemeClr val="bg2">
                  <a:lumMod val="10000"/>
                </a:schemeClr>
              </a:solidFill>
            </a:endParaRPr>
          </a:p>
        </p:txBody>
      </p:sp>
    </p:spTree>
    <p:extLst>
      <p:ext uri="{BB962C8B-B14F-4D97-AF65-F5344CB8AC3E}">
        <p14:creationId xmlns:p14="http://schemas.microsoft.com/office/powerpoint/2010/main" val="601666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ular Callout 9"/>
          <p:cNvSpPr/>
          <p:nvPr/>
        </p:nvSpPr>
        <p:spPr>
          <a:xfrm>
            <a:off x="383382" y="613608"/>
            <a:ext cx="4080607" cy="1296144"/>
          </a:xfrm>
          <a:prstGeom prst="wedgeRectCallout">
            <a:avLst>
              <a:gd name="adj1" fmla="val 49594"/>
              <a:gd name="adj2" fmla="val 1288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ular Callout 6"/>
          <p:cNvSpPr/>
          <p:nvPr/>
        </p:nvSpPr>
        <p:spPr>
          <a:xfrm>
            <a:off x="4680012" y="623035"/>
            <a:ext cx="4068703" cy="129614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571500" y="842483"/>
            <a:ext cx="3730471" cy="857250"/>
          </a:xfrm>
        </p:spPr>
        <p:txBody>
          <a:bodyPr/>
          <a:lstStyle/>
          <a:p>
            <a:pPr algn="ctr"/>
            <a:r>
              <a:rPr lang="en-GB" sz="3600" dirty="0">
                <a:solidFill>
                  <a:schemeClr val="accent2"/>
                </a:solidFill>
              </a:rPr>
              <a:t>Questions</a:t>
            </a:r>
          </a:p>
        </p:txBody>
      </p:sp>
      <p:sp>
        <p:nvSpPr>
          <p:cNvPr id="9" name="Title 1"/>
          <p:cNvSpPr txBox="1">
            <a:spLocks/>
          </p:cNvSpPr>
          <p:nvPr/>
        </p:nvSpPr>
        <p:spPr bwMode="auto">
          <a:xfrm>
            <a:off x="4842030" y="838649"/>
            <a:ext cx="378762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3600" dirty="0">
                <a:solidFill>
                  <a:schemeClr val="bg1"/>
                </a:solidFill>
              </a:rPr>
              <a:t>Comments</a:t>
            </a:r>
          </a:p>
        </p:txBody>
      </p:sp>
      <p:sp>
        <p:nvSpPr>
          <p:cNvPr id="11"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20</a:t>
            </a:r>
            <a:endParaRPr lang="en-GB" dirty="0">
              <a:solidFill>
                <a:schemeClr val="bg2">
                  <a:lumMod val="10000"/>
                </a:schemeClr>
              </a:solidFill>
            </a:endParaRPr>
          </a:p>
        </p:txBody>
      </p:sp>
      <p:pic>
        <p:nvPicPr>
          <p:cNvPr id="5" name="Picture 4"/>
          <p:cNvPicPr>
            <a:picLocks noChangeAspect="1"/>
          </p:cNvPicPr>
          <p:nvPr/>
        </p:nvPicPr>
        <p:blipFill rotWithShape="1">
          <a:blip r:embed="rId3"/>
          <a:srcRect l="19634" t="28530" r="77370" b="60472"/>
          <a:stretch/>
        </p:blipFill>
        <p:spPr>
          <a:xfrm>
            <a:off x="699043" y="4629622"/>
            <a:ext cx="1416612" cy="1463058"/>
          </a:xfrm>
          <a:prstGeom prst="rect">
            <a:avLst/>
          </a:prstGeom>
        </p:spPr>
      </p:pic>
      <p:pic>
        <p:nvPicPr>
          <p:cNvPr id="8" name="Picture 7"/>
          <p:cNvPicPr>
            <a:picLocks noChangeAspect="1"/>
          </p:cNvPicPr>
          <p:nvPr/>
        </p:nvPicPr>
        <p:blipFill rotWithShape="1">
          <a:blip r:embed="rId4"/>
          <a:srcRect l="65013" t="12362" r="29001" b="76395"/>
          <a:stretch/>
        </p:blipFill>
        <p:spPr>
          <a:xfrm>
            <a:off x="730975" y="2857385"/>
            <a:ext cx="1384680" cy="1463058"/>
          </a:xfrm>
          <a:prstGeom prst="rect">
            <a:avLst/>
          </a:prstGeom>
        </p:spPr>
      </p:pic>
      <p:sp>
        <p:nvSpPr>
          <p:cNvPr id="12" name="TextBox 11"/>
          <p:cNvSpPr txBox="1"/>
          <p:nvPr/>
        </p:nvSpPr>
        <p:spPr>
          <a:xfrm>
            <a:off x="2630078" y="2969443"/>
            <a:ext cx="5420413" cy="923330"/>
          </a:xfrm>
          <a:prstGeom prst="rect">
            <a:avLst/>
          </a:prstGeom>
          <a:noFill/>
        </p:spPr>
        <p:txBody>
          <a:bodyPr wrap="square" rtlCol="0">
            <a:spAutoFit/>
          </a:bodyPr>
          <a:lstStyle/>
          <a:p>
            <a:r>
              <a:rPr lang="en-GB" dirty="0" smtClean="0"/>
              <a:t>Rishav Bajaj, Senior Consultant, Deloitte</a:t>
            </a:r>
          </a:p>
          <a:p>
            <a:r>
              <a:rPr lang="en-GB" dirty="0"/>
              <a:t>Email: </a:t>
            </a:r>
            <a:r>
              <a:rPr lang="en-GB" dirty="0" smtClean="0">
                <a:hlinkClick r:id="rId5"/>
              </a:rPr>
              <a:t>risbajaj@deloitte.co.uk</a:t>
            </a:r>
            <a:endParaRPr lang="en-GB" dirty="0" smtClean="0"/>
          </a:p>
          <a:p>
            <a:r>
              <a:rPr lang="en-GB" dirty="0"/>
              <a:t>Telephone: +44 20 7303 </a:t>
            </a:r>
            <a:r>
              <a:rPr lang="en-GB" dirty="0" smtClean="0"/>
              <a:t>3624</a:t>
            </a:r>
          </a:p>
        </p:txBody>
      </p:sp>
      <p:sp>
        <p:nvSpPr>
          <p:cNvPr id="13" name="TextBox 12"/>
          <p:cNvSpPr txBox="1"/>
          <p:nvPr/>
        </p:nvSpPr>
        <p:spPr>
          <a:xfrm>
            <a:off x="2630077" y="4629622"/>
            <a:ext cx="5420413" cy="923330"/>
          </a:xfrm>
          <a:prstGeom prst="rect">
            <a:avLst/>
          </a:prstGeom>
          <a:noFill/>
        </p:spPr>
        <p:txBody>
          <a:bodyPr wrap="square" rtlCol="0">
            <a:spAutoFit/>
          </a:bodyPr>
          <a:lstStyle/>
          <a:p>
            <a:r>
              <a:rPr lang="en-GB" dirty="0" smtClean="0"/>
              <a:t>Amerjit Grewal, Senior Consultant, Deloitte</a:t>
            </a:r>
          </a:p>
          <a:p>
            <a:r>
              <a:rPr lang="en-GB" dirty="0" smtClean="0"/>
              <a:t>Email: </a:t>
            </a:r>
            <a:r>
              <a:rPr lang="en-GB" dirty="0" smtClean="0">
                <a:hlinkClick r:id="rId6"/>
              </a:rPr>
              <a:t>amegrewal@deloitte.co.uk</a:t>
            </a:r>
            <a:endParaRPr lang="en-GB" dirty="0" smtClean="0"/>
          </a:p>
          <a:p>
            <a:r>
              <a:rPr lang="en-GB" dirty="0" smtClean="0"/>
              <a:t>Telephone</a:t>
            </a:r>
            <a:r>
              <a:rPr lang="en-GB" dirty="0"/>
              <a:t>: +44 20 7303 6037 </a:t>
            </a:r>
          </a:p>
        </p:txBody>
      </p:sp>
    </p:spTree>
    <p:extLst>
      <p:ext uri="{BB962C8B-B14F-4D97-AF65-F5344CB8AC3E}">
        <p14:creationId xmlns:p14="http://schemas.microsoft.com/office/powerpoint/2010/main" val="2662194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IFRS 17?</a:t>
            </a:r>
            <a:endParaRPr lang="en-GB" dirty="0"/>
          </a:p>
        </p:txBody>
      </p:sp>
      <p:sp>
        <p:nvSpPr>
          <p:cNvPr id="8" name="Rectangle 7"/>
          <p:cNvSpPr/>
          <p:nvPr/>
        </p:nvSpPr>
        <p:spPr>
          <a:xfrm>
            <a:off x="527597" y="2681578"/>
            <a:ext cx="3657904" cy="1712753"/>
          </a:xfrm>
          <a:prstGeom prst="rect">
            <a:avLst/>
          </a:prstGeom>
          <a:solidFill>
            <a:schemeClr val="bg1"/>
          </a:solidFill>
        </p:spPr>
        <p:txBody>
          <a:bodyPr wrap="square" lIns="0" tIns="27000" rIns="0" bIns="27000" anchor="t">
            <a:noAutofit/>
          </a:bodyPr>
          <a:lstStyle/>
          <a:p>
            <a:pPr>
              <a:spcBef>
                <a:spcPts val="900"/>
              </a:spcBef>
              <a:spcAft>
                <a:spcPts val="900"/>
              </a:spcAft>
            </a:pPr>
            <a:r>
              <a:rPr lang="en-GB" b="1" dirty="0">
                <a:solidFill>
                  <a:srgbClr val="000000"/>
                </a:solidFill>
              </a:rPr>
              <a:t>The IASB aimed for IFRS 17 to bring:</a:t>
            </a:r>
          </a:p>
          <a:p>
            <a:pPr marL="133350" indent="-133350">
              <a:spcAft>
                <a:spcPts val="900"/>
              </a:spcAft>
              <a:buFont typeface="Wingdings" panose="05000000000000000000" pitchFamily="2" charset="2"/>
              <a:buChar char="§"/>
            </a:pPr>
            <a:r>
              <a:rPr lang="en-GB" dirty="0">
                <a:solidFill>
                  <a:srgbClr val="000000"/>
                </a:solidFill>
              </a:rPr>
              <a:t>Consistent accounting for all insurance contracts</a:t>
            </a:r>
          </a:p>
          <a:p>
            <a:pPr marL="133350" indent="-133350">
              <a:spcAft>
                <a:spcPts val="900"/>
              </a:spcAft>
              <a:buFont typeface="Wingdings" panose="05000000000000000000" pitchFamily="2" charset="2"/>
              <a:buChar char="§"/>
            </a:pPr>
            <a:r>
              <a:rPr lang="en-GB" dirty="0">
                <a:solidFill>
                  <a:srgbClr val="000000"/>
                </a:solidFill>
              </a:rPr>
              <a:t>Updated information about obligations, risks and performance of insurance contracts</a:t>
            </a:r>
          </a:p>
          <a:p>
            <a:pPr marL="133350" indent="-133350">
              <a:spcAft>
                <a:spcPts val="900"/>
              </a:spcAft>
              <a:buFont typeface="Wingdings" panose="05000000000000000000" pitchFamily="2" charset="2"/>
              <a:buChar char="§"/>
            </a:pPr>
            <a:r>
              <a:rPr lang="en-GB" dirty="0">
                <a:solidFill>
                  <a:srgbClr val="000000"/>
                </a:solidFill>
              </a:rPr>
              <a:t>Increased transparency in financial information reported by insurance companies</a:t>
            </a:r>
          </a:p>
        </p:txBody>
      </p:sp>
      <p:grpSp>
        <p:nvGrpSpPr>
          <p:cNvPr id="9" name="Group 8"/>
          <p:cNvGrpSpPr/>
          <p:nvPr/>
        </p:nvGrpSpPr>
        <p:grpSpPr>
          <a:xfrm>
            <a:off x="4261643" y="2747567"/>
            <a:ext cx="4425157" cy="3106478"/>
            <a:chOff x="4659617" y="1988840"/>
            <a:chExt cx="5202582" cy="2274292"/>
          </a:xfrm>
        </p:grpSpPr>
        <p:graphicFrame>
          <p:nvGraphicFramePr>
            <p:cNvPr id="10" name="Chart 9"/>
            <p:cNvGraphicFramePr/>
            <p:nvPr>
              <p:extLst>
                <p:ext uri="{D42A27DB-BD31-4B8C-83A1-F6EECF244321}">
                  <p14:modId xmlns:p14="http://schemas.microsoft.com/office/powerpoint/2010/main" val="2102988475"/>
                </p:ext>
              </p:extLst>
            </p:nvPr>
          </p:nvGraphicFramePr>
          <p:xfrm>
            <a:off x="4659617" y="1988840"/>
            <a:ext cx="5202582" cy="227429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8152779" y="3128017"/>
              <a:ext cx="648072" cy="554239"/>
            </a:xfrm>
            <a:prstGeom prst="rect">
              <a:avLst/>
            </a:prstGeom>
            <a:noFill/>
          </p:spPr>
          <p:txBody>
            <a:bodyPr wrap="square" lIns="0" tIns="0" rIns="0" bIns="0" rtlCol="0">
              <a:spAutoFit/>
            </a:bodyPr>
            <a:lstStyle/>
            <a:p>
              <a:pPr algn="ctr">
                <a:spcBef>
                  <a:spcPts val="385"/>
                </a:spcBef>
                <a:buSzPct val="100000"/>
              </a:pPr>
              <a:r>
                <a:rPr lang="en-GB" sz="675" b="1" dirty="0"/>
                <a:t>449 companies – US$13.3tr of total assets</a:t>
              </a:r>
            </a:p>
          </p:txBody>
        </p:sp>
      </p:grpSp>
      <p:sp>
        <p:nvSpPr>
          <p:cNvPr id="12" name="Rectangle 11"/>
          <p:cNvSpPr/>
          <p:nvPr/>
        </p:nvSpPr>
        <p:spPr>
          <a:xfrm>
            <a:off x="527597" y="1455417"/>
            <a:ext cx="8119148" cy="755644"/>
          </a:xfrm>
          <a:prstGeom prst="rect">
            <a:avLst/>
          </a:prstGeom>
          <a:solidFill>
            <a:schemeClr val="bg1"/>
          </a:solidFill>
        </p:spPr>
        <p:txBody>
          <a:bodyPr wrap="square" lIns="0" tIns="27000" rIns="0" bIns="27000" anchor="t">
            <a:noAutofit/>
          </a:bodyPr>
          <a:lstStyle/>
          <a:p>
            <a:pPr>
              <a:spcAft>
                <a:spcPts val="900"/>
              </a:spcAft>
            </a:pPr>
            <a:r>
              <a:rPr lang="en-GB" dirty="0">
                <a:solidFill>
                  <a:schemeClr val="bg2">
                    <a:lumMod val="10000"/>
                  </a:schemeClr>
                </a:solidFill>
              </a:rPr>
              <a:t>IFRS 17 is the first truly international, comprehensive accounting Standard for insurance, replacing IFRS 4 – an interim Standard that results in widely divergent practices.</a:t>
            </a:r>
          </a:p>
        </p:txBody>
      </p:sp>
      <p:sp>
        <p:nvSpPr>
          <p:cNvPr id="3" name="TextBox 2"/>
          <p:cNvSpPr txBox="1"/>
          <p:nvPr/>
        </p:nvSpPr>
        <p:spPr>
          <a:xfrm>
            <a:off x="4261643" y="5854045"/>
            <a:ext cx="3996237" cy="276999"/>
          </a:xfrm>
          <a:prstGeom prst="rect">
            <a:avLst/>
          </a:prstGeom>
          <a:noFill/>
        </p:spPr>
        <p:txBody>
          <a:bodyPr wrap="square" rtlCol="0">
            <a:spAutoFit/>
          </a:bodyPr>
          <a:lstStyle/>
          <a:p>
            <a:r>
              <a:rPr lang="en-GB" sz="1200" i="1" dirty="0" smtClean="0">
                <a:solidFill>
                  <a:srgbClr val="000000"/>
                </a:solidFill>
              </a:rPr>
              <a:t>Source: IASB website</a:t>
            </a:r>
            <a:endParaRPr lang="en-GB" sz="1200" i="1" dirty="0">
              <a:solidFill>
                <a:srgbClr val="000000"/>
              </a:solidFill>
            </a:endParaRPr>
          </a:p>
        </p:txBody>
      </p:sp>
      <p:sp>
        <p:nvSpPr>
          <p:cNvPr id="13"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3</a:t>
            </a:r>
            <a:endParaRPr lang="en-GB" dirty="0">
              <a:solidFill>
                <a:schemeClr val="bg2">
                  <a:lumMod val="10000"/>
                </a:schemeClr>
              </a:solidFill>
            </a:endParaRPr>
          </a:p>
        </p:txBody>
      </p:sp>
    </p:spTree>
    <p:extLst>
      <p:ext uri="{BB962C8B-B14F-4D97-AF65-F5344CB8AC3E}">
        <p14:creationId xmlns:p14="http://schemas.microsoft.com/office/powerpoint/2010/main" val="548042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IFRS 17 is now published</a:t>
            </a:r>
            <a:endParaRPr lang="en-GB" dirty="0"/>
          </a:p>
        </p:txBody>
      </p:sp>
      <p:sp>
        <p:nvSpPr>
          <p:cNvPr id="33" name="Rectangle 32"/>
          <p:cNvSpPr/>
          <p:nvPr/>
        </p:nvSpPr>
        <p:spPr>
          <a:xfrm>
            <a:off x="302313" y="1628912"/>
            <a:ext cx="8195950" cy="1128514"/>
          </a:xfrm>
          <a:prstGeom prst="rect">
            <a:avLst/>
          </a:prstGeom>
          <a:noFill/>
          <a:ln>
            <a:solidFill>
              <a:schemeClr val="tx2"/>
            </a:solidFill>
          </a:ln>
        </p:spPr>
        <p:txBody>
          <a:bodyPr wrap="square">
            <a:spAutoFit/>
          </a:bodyPr>
          <a:lstStyle/>
          <a:p>
            <a:pPr marL="109968" indent="-109968" algn="just">
              <a:spcAft>
                <a:spcPts val="385"/>
              </a:spcAft>
              <a:buFont typeface="Wingdings" panose="05000000000000000000" pitchFamily="2" charset="2"/>
              <a:buChar char="§"/>
            </a:pPr>
            <a:r>
              <a:rPr lang="en-GB" sz="1600" dirty="0">
                <a:solidFill>
                  <a:srgbClr val="000000"/>
                </a:solidFill>
              </a:rPr>
              <a:t>The standard was published by the IASB on </a:t>
            </a:r>
            <a:r>
              <a:rPr lang="en-GB" sz="1600" b="1" dirty="0">
                <a:solidFill>
                  <a:srgbClr val="000000"/>
                </a:solidFill>
              </a:rPr>
              <a:t>18</a:t>
            </a:r>
            <a:r>
              <a:rPr lang="en-GB" sz="1600" b="1" baseline="30000" dirty="0">
                <a:solidFill>
                  <a:srgbClr val="000000"/>
                </a:solidFill>
              </a:rPr>
              <a:t>th</a:t>
            </a:r>
            <a:r>
              <a:rPr lang="en-GB" sz="1600" b="1" dirty="0">
                <a:solidFill>
                  <a:srgbClr val="000000"/>
                </a:solidFill>
              </a:rPr>
              <a:t> May 2017 </a:t>
            </a:r>
            <a:r>
              <a:rPr lang="en-GB" sz="1600" dirty="0">
                <a:solidFill>
                  <a:srgbClr val="000000"/>
                </a:solidFill>
              </a:rPr>
              <a:t>with an effective date of </a:t>
            </a:r>
            <a:r>
              <a:rPr lang="en-GB" sz="1600" b="1" dirty="0">
                <a:solidFill>
                  <a:srgbClr val="000000"/>
                </a:solidFill>
              </a:rPr>
              <a:t>1 January 2021</a:t>
            </a:r>
          </a:p>
          <a:p>
            <a:pPr marL="109968" indent="-109968" algn="just">
              <a:spcAft>
                <a:spcPts val="385"/>
              </a:spcAft>
              <a:buFont typeface="Wingdings" panose="05000000000000000000" pitchFamily="2" charset="2"/>
              <a:buChar char="§"/>
            </a:pPr>
            <a:r>
              <a:rPr lang="en-GB" sz="1600" dirty="0">
                <a:solidFill>
                  <a:srgbClr val="000000"/>
                </a:solidFill>
              </a:rPr>
              <a:t>IFRS 17 replaces IFRS 4 – an Interim Standard that allowed widely divergent practices in different regions</a:t>
            </a:r>
          </a:p>
        </p:txBody>
      </p:sp>
      <p:grpSp>
        <p:nvGrpSpPr>
          <p:cNvPr id="6" name="Group 5"/>
          <p:cNvGrpSpPr/>
          <p:nvPr/>
        </p:nvGrpSpPr>
        <p:grpSpPr>
          <a:xfrm>
            <a:off x="286007" y="3000851"/>
            <a:ext cx="8650600" cy="1175242"/>
            <a:chOff x="418773" y="4484653"/>
            <a:chExt cx="9443423" cy="1122274"/>
          </a:xfrm>
        </p:grpSpPr>
        <p:sp>
          <p:nvSpPr>
            <p:cNvPr id="26" name="Rectangle 25"/>
            <p:cNvSpPr/>
            <p:nvPr/>
          </p:nvSpPr>
          <p:spPr>
            <a:xfrm>
              <a:off x="8275725" y="5337847"/>
              <a:ext cx="1565446" cy="239018"/>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Rectangle 24"/>
            <p:cNvSpPr/>
            <p:nvPr/>
          </p:nvSpPr>
          <p:spPr>
            <a:xfrm>
              <a:off x="6828015" y="5337848"/>
              <a:ext cx="1386241" cy="239017"/>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Rectangle 23"/>
            <p:cNvSpPr/>
            <p:nvPr/>
          </p:nvSpPr>
          <p:spPr>
            <a:xfrm>
              <a:off x="4322937" y="5337848"/>
              <a:ext cx="2439807" cy="239017"/>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Rectangle 22"/>
            <p:cNvSpPr/>
            <p:nvPr/>
          </p:nvSpPr>
          <p:spPr>
            <a:xfrm>
              <a:off x="1584781" y="5337847"/>
              <a:ext cx="2703757" cy="239018"/>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 name="Rectangle 2"/>
            <p:cNvSpPr/>
            <p:nvPr/>
          </p:nvSpPr>
          <p:spPr>
            <a:xfrm>
              <a:off x="418773" y="5337848"/>
              <a:ext cx="1116892" cy="239018"/>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Pentagon 33"/>
            <p:cNvSpPr/>
            <p:nvPr/>
          </p:nvSpPr>
          <p:spPr bwMode="gray">
            <a:xfrm>
              <a:off x="418774" y="4484653"/>
              <a:ext cx="1166007" cy="691139"/>
            </a:xfrm>
            <a:prstGeom prst="homePlate">
              <a:avLst/>
            </a:prstGeom>
            <a:solidFill>
              <a:schemeClr val="accent2"/>
            </a:solidFill>
            <a:ln w="19050" algn="ctr">
              <a:noFill/>
              <a:miter lim="800000"/>
              <a:headEnd/>
              <a:tailEnd/>
            </a:ln>
            <a:effectLst/>
          </p:spPr>
          <p:txBody>
            <a:bodyPr wrap="square" lIns="57023" tIns="57023" rIns="57023" bIns="57023" rtlCol="0" anchor="ctr"/>
            <a:lstStyle/>
            <a:p>
              <a:pPr algn="ctr">
                <a:lnSpc>
                  <a:spcPct val="106000"/>
                </a:lnSpc>
                <a:buFont typeface="Wingdings 2" pitchFamily="18" charset="2"/>
                <a:buNone/>
              </a:pPr>
              <a:r>
                <a:rPr lang="en-GB" sz="1200" b="1" dirty="0">
                  <a:solidFill>
                    <a:srgbClr val="FFFFFF"/>
                  </a:solidFill>
                </a:rPr>
                <a:t>IFRS 17 published</a:t>
              </a:r>
            </a:p>
          </p:txBody>
        </p:sp>
        <p:sp>
          <p:nvSpPr>
            <p:cNvPr id="35" name="Chevron 34"/>
            <p:cNvSpPr/>
            <p:nvPr/>
          </p:nvSpPr>
          <p:spPr bwMode="gray">
            <a:xfrm>
              <a:off x="1331155" y="4484653"/>
              <a:ext cx="5705181" cy="691139"/>
            </a:xfrm>
            <a:prstGeom prst="chevron">
              <a:avLst/>
            </a:prstGeom>
            <a:solidFill>
              <a:srgbClr val="8076CF"/>
            </a:solidFill>
            <a:ln w="19050" algn="ctr">
              <a:noFill/>
              <a:miter lim="800000"/>
              <a:headEnd/>
              <a:tailEnd/>
            </a:ln>
            <a:effectLst/>
          </p:spPr>
          <p:txBody>
            <a:bodyPr wrap="square" lIns="57023" tIns="57023" rIns="57023" bIns="57023" rtlCol="0" anchor="ctr"/>
            <a:lstStyle/>
            <a:p>
              <a:pPr algn="ctr">
                <a:lnSpc>
                  <a:spcPct val="106000"/>
                </a:lnSpc>
                <a:buFont typeface="Wingdings 2" pitchFamily="18" charset="2"/>
                <a:buNone/>
              </a:pPr>
              <a:endParaRPr lang="en-GB" sz="1200" b="1" dirty="0">
                <a:solidFill>
                  <a:srgbClr val="FFFFFF"/>
                </a:solidFill>
              </a:endParaRPr>
            </a:p>
          </p:txBody>
        </p:sp>
        <p:cxnSp>
          <p:nvCxnSpPr>
            <p:cNvPr id="36" name="Straight Connector 35"/>
            <p:cNvCxnSpPr/>
            <p:nvPr/>
          </p:nvCxnSpPr>
          <p:spPr>
            <a:xfrm flipV="1">
              <a:off x="1378653" y="4523145"/>
              <a:ext cx="5231664" cy="63464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33499" y="4523145"/>
              <a:ext cx="3600764" cy="352686"/>
            </a:xfrm>
            <a:prstGeom prst="rect">
              <a:avLst/>
            </a:prstGeom>
            <a:noFill/>
            <a:effectLst/>
          </p:spPr>
          <p:txBody>
            <a:bodyPr wrap="square" lIns="0" tIns="0" rIns="0" bIns="0" rtlCol="0">
              <a:spAutoFit/>
            </a:bodyPr>
            <a:lstStyle/>
            <a:p>
              <a:pPr marL="109968" indent="-109968">
                <a:buSzPct val="100000"/>
                <a:buFont typeface="Arial" panose="020B0604020202020204" pitchFamily="34" charset="0"/>
                <a:buChar char="•"/>
              </a:pPr>
              <a:r>
                <a:rPr lang="en-GB" sz="1200" dirty="0">
                  <a:solidFill>
                    <a:schemeClr val="bg1"/>
                  </a:solidFill>
                </a:rPr>
                <a:t>Some entities begin implementation process</a:t>
              </a:r>
            </a:p>
            <a:p>
              <a:pPr marL="109968" indent="-109968">
                <a:buSzPct val="100000"/>
                <a:buFont typeface="Arial" panose="020B0604020202020204" pitchFamily="34" charset="0"/>
                <a:buChar char="•"/>
              </a:pPr>
              <a:r>
                <a:rPr lang="en-GB" sz="1200" dirty="0">
                  <a:solidFill>
                    <a:schemeClr val="bg1"/>
                  </a:solidFill>
                </a:rPr>
                <a:t>General questions</a:t>
              </a:r>
            </a:p>
          </p:txBody>
        </p:sp>
        <p:sp>
          <p:nvSpPr>
            <p:cNvPr id="38" name="TextBox 37"/>
            <p:cNvSpPr txBox="1"/>
            <p:nvPr/>
          </p:nvSpPr>
          <p:spPr>
            <a:xfrm>
              <a:off x="4022512" y="4827228"/>
              <a:ext cx="3013823" cy="364798"/>
            </a:xfrm>
            <a:prstGeom prst="rect">
              <a:avLst/>
            </a:prstGeom>
            <a:noFill/>
          </p:spPr>
          <p:txBody>
            <a:bodyPr wrap="square" lIns="0" tIns="0" rIns="0" bIns="0" rtlCol="0">
              <a:spAutoFit/>
            </a:bodyPr>
            <a:lstStyle/>
            <a:p>
              <a:pPr marL="109968" indent="-109968">
                <a:buSzPct val="100000"/>
                <a:buFont typeface="Arial" panose="020B0604020202020204" pitchFamily="34" charset="0"/>
                <a:buChar char="•"/>
              </a:pPr>
              <a:r>
                <a:rPr lang="en-GB" sz="1200" dirty="0">
                  <a:solidFill>
                    <a:schemeClr val="bg1"/>
                  </a:solidFill>
                </a:rPr>
                <a:t>Contentious/specific implementation questions</a:t>
              </a:r>
            </a:p>
          </p:txBody>
        </p:sp>
        <p:sp>
          <p:nvSpPr>
            <p:cNvPr id="39" name="Chevron 38"/>
            <p:cNvSpPr/>
            <p:nvPr/>
          </p:nvSpPr>
          <p:spPr bwMode="gray">
            <a:xfrm>
              <a:off x="6754697" y="4501314"/>
              <a:ext cx="1687067" cy="674478"/>
            </a:xfrm>
            <a:prstGeom prst="chevron">
              <a:avLst/>
            </a:prstGeom>
            <a:solidFill>
              <a:schemeClr val="accent1"/>
            </a:solidFill>
            <a:ln w="19050" algn="ctr">
              <a:noFill/>
              <a:miter lim="800000"/>
              <a:headEnd/>
              <a:tailEnd/>
            </a:ln>
            <a:effectLst/>
          </p:spPr>
          <p:txBody>
            <a:bodyPr wrap="square" lIns="0" tIns="57023" rIns="0" bIns="57023" rtlCol="0" anchor="ctr"/>
            <a:lstStyle/>
            <a:p>
              <a:pPr algn="ctr">
                <a:lnSpc>
                  <a:spcPct val="106000"/>
                </a:lnSpc>
                <a:buFont typeface="Wingdings 2" pitchFamily="18" charset="2"/>
                <a:buNone/>
              </a:pPr>
              <a:r>
                <a:rPr lang="en-GB" sz="1100" dirty="0">
                  <a:solidFill>
                    <a:schemeClr val="bg1"/>
                  </a:solidFill>
                </a:rPr>
                <a:t>Entities finalising implementation</a:t>
              </a:r>
            </a:p>
          </p:txBody>
        </p:sp>
        <p:sp>
          <p:nvSpPr>
            <p:cNvPr id="40" name="Chevron 39"/>
            <p:cNvSpPr/>
            <p:nvPr/>
          </p:nvSpPr>
          <p:spPr bwMode="gray">
            <a:xfrm>
              <a:off x="8173092" y="4501314"/>
              <a:ext cx="1689104" cy="674478"/>
            </a:xfrm>
            <a:prstGeom prst="chevron">
              <a:avLst/>
            </a:prstGeom>
            <a:solidFill>
              <a:srgbClr val="008452"/>
            </a:solidFill>
            <a:ln w="19050" algn="ctr">
              <a:noFill/>
              <a:miter lim="800000"/>
              <a:headEnd/>
              <a:tailEnd/>
            </a:ln>
            <a:effectLst/>
          </p:spPr>
          <p:txBody>
            <a:bodyPr wrap="square" lIns="57023" tIns="57023" rIns="57023" bIns="57023" rtlCol="0" anchor="ctr"/>
            <a:lstStyle/>
            <a:p>
              <a:pPr algn="ctr">
                <a:lnSpc>
                  <a:spcPct val="106000"/>
                </a:lnSpc>
                <a:buFont typeface="Wingdings 2" pitchFamily="18" charset="2"/>
                <a:buNone/>
              </a:pPr>
              <a:r>
                <a:rPr lang="en-GB" sz="1100" dirty="0">
                  <a:solidFill>
                    <a:srgbClr val="FFFFFF"/>
                  </a:solidFill>
                </a:rPr>
                <a:t>Effective date </a:t>
              </a:r>
              <a:br>
                <a:rPr lang="en-GB" sz="1100" dirty="0">
                  <a:solidFill>
                    <a:srgbClr val="FFFFFF"/>
                  </a:solidFill>
                </a:rPr>
              </a:br>
              <a:r>
                <a:rPr lang="en-GB" sz="1100" dirty="0">
                  <a:solidFill>
                    <a:srgbClr val="FFFFFF"/>
                  </a:solidFill>
                </a:rPr>
                <a:t>of IFRS 17</a:t>
              </a:r>
            </a:p>
          </p:txBody>
        </p:sp>
        <p:sp>
          <p:nvSpPr>
            <p:cNvPr id="7" name="Rectangle 6"/>
            <p:cNvSpPr/>
            <p:nvPr/>
          </p:nvSpPr>
          <p:spPr>
            <a:xfrm>
              <a:off x="439636" y="5322372"/>
              <a:ext cx="1214477" cy="284555"/>
            </a:xfrm>
            <a:prstGeom prst="rect">
              <a:avLst/>
            </a:prstGeom>
          </p:spPr>
          <p:txBody>
            <a:bodyPr wrap="none">
              <a:spAutoFit/>
            </a:bodyPr>
            <a:lstStyle/>
            <a:p>
              <a:pPr>
                <a:lnSpc>
                  <a:spcPct val="106000"/>
                </a:lnSpc>
                <a:buFont typeface="Wingdings 2" pitchFamily="18" charset="2"/>
                <a:buNone/>
              </a:pPr>
              <a:r>
                <a:rPr lang="en-GB" sz="1200" b="1" dirty="0">
                  <a:solidFill>
                    <a:schemeClr val="tx2"/>
                  </a:solidFill>
                </a:rPr>
                <a:t>18 May 2017</a:t>
              </a:r>
            </a:p>
          </p:txBody>
        </p:sp>
        <p:sp>
          <p:nvSpPr>
            <p:cNvPr id="30" name="Rectangle 29"/>
            <p:cNvSpPr/>
            <p:nvPr/>
          </p:nvSpPr>
          <p:spPr>
            <a:xfrm>
              <a:off x="1545956" y="5322372"/>
              <a:ext cx="1061134" cy="284555"/>
            </a:xfrm>
            <a:prstGeom prst="rect">
              <a:avLst/>
            </a:prstGeom>
          </p:spPr>
          <p:txBody>
            <a:bodyPr wrap="none">
              <a:spAutoFit/>
            </a:bodyPr>
            <a:lstStyle/>
            <a:p>
              <a:pPr algn="ctr">
                <a:lnSpc>
                  <a:spcPct val="106000"/>
                </a:lnSpc>
                <a:buFont typeface="Wingdings 2" pitchFamily="18" charset="2"/>
                <a:buNone/>
              </a:pPr>
              <a:r>
                <a:rPr lang="en-GB" sz="1200" b="1" dirty="0">
                  <a:solidFill>
                    <a:schemeClr val="tx2"/>
                  </a:solidFill>
                </a:rPr>
                <a:t>Early 2018</a:t>
              </a:r>
            </a:p>
          </p:txBody>
        </p:sp>
        <p:sp>
          <p:nvSpPr>
            <p:cNvPr id="31" name="Rectangle 30"/>
            <p:cNvSpPr/>
            <p:nvPr/>
          </p:nvSpPr>
          <p:spPr>
            <a:xfrm>
              <a:off x="5693563" y="5322372"/>
              <a:ext cx="1061133" cy="284555"/>
            </a:xfrm>
            <a:prstGeom prst="rect">
              <a:avLst/>
            </a:prstGeom>
          </p:spPr>
          <p:txBody>
            <a:bodyPr wrap="none">
              <a:spAutoFit/>
            </a:bodyPr>
            <a:lstStyle/>
            <a:p>
              <a:pPr algn="ctr">
                <a:lnSpc>
                  <a:spcPct val="106000"/>
                </a:lnSpc>
                <a:buFont typeface="Wingdings 2" pitchFamily="18" charset="2"/>
                <a:buNone/>
              </a:pPr>
              <a:r>
                <a:rPr lang="en-GB" sz="1200" b="1" dirty="0">
                  <a:solidFill>
                    <a:schemeClr val="tx2"/>
                  </a:solidFill>
                </a:rPr>
                <a:t>Early 2019</a:t>
              </a:r>
            </a:p>
          </p:txBody>
        </p:sp>
        <p:sp>
          <p:nvSpPr>
            <p:cNvPr id="32" name="Rectangle 31"/>
            <p:cNvSpPr/>
            <p:nvPr/>
          </p:nvSpPr>
          <p:spPr>
            <a:xfrm>
              <a:off x="7222406" y="5322372"/>
              <a:ext cx="590282" cy="284555"/>
            </a:xfrm>
            <a:prstGeom prst="rect">
              <a:avLst/>
            </a:prstGeom>
          </p:spPr>
          <p:txBody>
            <a:bodyPr wrap="none">
              <a:spAutoFit/>
            </a:bodyPr>
            <a:lstStyle/>
            <a:p>
              <a:pPr algn="ctr">
                <a:lnSpc>
                  <a:spcPct val="106000"/>
                </a:lnSpc>
                <a:buFont typeface="Wingdings 2" pitchFamily="18" charset="2"/>
                <a:buNone/>
              </a:pPr>
              <a:r>
                <a:rPr lang="en-GB" sz="1200" b="1" dirty="0">
                  <a:solidFill>
                    <a:schemeClr val="tx2"/>
                  </a:solidFill>
                </a:rPr>
                <a:t>2020</a:t>
              </a:r>
            </a:p>
          </p:txBody>
        </p:sp>
        <p:sp>
          <p:nvSpPr>
            <p:cNvPr id="51" name="Rectangle 50"/>
            <p:cNvSpPr/>
            <p:nvPr/>
          </p:nvSpPr>
          <p:spPr>
            <a:xfrm>
              <a:off x="8631417" y="5322372"/>
              <a:ext cx="590282" cy="284555"/>
            </a:xfrm>
            <a:prstGeom prst="rect">
              <a:avLst/>
            </a:prstGeom>
          </p:spPr>
          <p:txBody>
            <a:bodyPr wrap="none">
              <a:spAutoFit/>
            </a:bodyPr>
            <a:lstStyle/>
            <a:p>
              <a:pPr algn="ctr">
                <a:lnSpc>
                  <a:spcPct val="106000"/>
                </a:lnSpc>
                <a:buFont typeface="Wingdings 2" pitchFamily="18" charset="2"/>
                <a:buNone/>
              </a:pPr>
              <a:r>
                <a:rPr lang="en-GB" sz="1200" b="1" dirty="0">
                  <a:solidFill>
                    <a:schemeClr val="tx2"/>
                  </a:solidFill>
                </a:rPr>
                <a:t>2021</a:t>
              </a:r>
            </a:p>
          </p:txBody>
        </p:sp>
      </p:grpSp>
      <p:sp>
        <p:nvSpPr>
          <p:cNvPr id="10" name="TextBox 9"/>
          <p:cNvSpPr txBox="1"/>
          <p:nvPr/>
        </p:nvSpPr>
        <p:spPr>
          <a:xfrm>
            <a:off x="286007" y="4787516"/>
            <a:ext cx="8241102" cy="307777"/>
          </a:xfrm>
          <a:prstGeom prst="rect">
            <a:avLst/>
          </a:prstGeom>
          <a:noFill/>
        </p:spPr>
        <p:txBody>
          <a:bodyPr wrap="none" rtlCol="0">
            <a:spAutoFit/>
          </a:bodyPr>
          <a:lstStyle/>
          <a:p>
            <a:r>
              <a:rPr lang="en-GB" sz="1400" dirty="0"/>
              <a:t>* Source: http://www.ifrs.org/news-and-events/2017/05/live-presentations-on-new-insurance-standard/</a:t>
            </a:r>
          </a:p>
        </p:txBody>
      </p:sp>
      <p:sp>
        <p:nvSpPr>
          <p:cNvPr id="27"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bg2">
                    <a:lumMod val="10000"/>
                  </a:schemeClr>
                </a:solidFill>
              </a:rPr>
              <a:t>4</a:t>
            </a:r>
          </a:p>
        </p:txBody>
      </p:sp>
    </p:spTree>
    <p:extLst>
      <p:ext uri="{BB962C8B-B14F-4D97-AF65-F5344CB8AC3E}">
        <p14:creationId xmlns:p14="http://schemas.microsoft.com/office/powerpoint/2010/main" val="2249464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500"/>
                                        <p:tgtEl>
                                          <p:spTgt spid="3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animEffect transition="in" filter="fade">
                                      <p:cBhvr>
                                        <p:cTn id="15" dur="500"/>
                                        <p:tgtEl>
                                          <p:spTgt spid="3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06" y="510446"/>
            <a:ext cx="8291512" cy="857250"/>
          </a:xfrm>
        </p:spPr>
        <p:txBody>
          <a:bodyPr/>
          <a:lstStyle/>
          <a:p>
            <a:r>
              <a:rPr lang="en-GB" dirty="0" smtClean="0"/>
              <a:t>IFRS 17 Technical Overview</a:t>
            </a:r>
            <a:endParaRPr lang="en-GB" dirty="0"/>
          </a:p>
        </p:txBody>
      </p:sp>
      <p:sp>
        <p:nvSpPr>
          <p:cNvPr id="30"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bg2">
                    <a:lumMod val="10000"/>
                  </a:schemeClr>
                </a:solidFill>
              </a:rPr>
              <a:t>5</a:t>
            </a:r>
            <a:endParaRPr lang="en-GB" dirty="0">
              <a:solidFill>
                <a:schemeClr val="bg2">
                  <a:lumMod val="10000"/>
                </a:schemeClr>
              </a:solidFill>
            </a:endParaRPr>
          </a:p>
        </p:txBody>
      </p:sp>
      <p:pic>
        <p:nvPicPr>
          <p:cNvPr id="3" name="Picture 2"/>
          <p:cNvPicPr>
            <a:picLocks noChangeAspect="1"/>
          </p:cNvPicPr>
          <p:nvPr/>
        </p:nvPicPr>
        <p:blipFill>
          <a:blip r:embed="rId3"/>
          <a:stretch>
            <a:fillRect/>
          </a:stretch>
        </p:blipFill>
        <p:spPr>
          <a:xfrm>
            <a:off x="128587" y="1447800"/>
            <a:ext cx="3057525" cy="3962400"/>
          </a:xfrm>
          <a:prstGeom prst="rect">
            <a:avLst/>
          </a:prstGeom>
        </p:spPr>
      </p:pic>
      <p:pic>
        <p:nvPicPr>
          <p:cNvPr id="4" name="Picture 3"/>
          <p:cNvPicPr>
            <a:picLocks noChangeAspect="1"/>
          </p:cNvPicPr>
          <p:nvPr/>
        </p:nvPicPr>
        <p:blipFill>
          <a:blip r:embed="rId4"/>
          <a:stretch>
            <a:fillRect/>
          </a:stretch>
        </p:blipFill>
        <p:spPr>
          <a:xfrm>
            <a:off x="3011788" y="1447800"/>
            <a:ext cx="2647950" cy="3971925"/>
          </a:xfrm>
          <a:prstGeom prst="rect">
            <a:avLst/>
          </a:prstGeom>
        </p:spPr>
      </p:pic>
      <p:pic>
        <p:nvPicPr>
          <p:cNvPr id="5" name="Picture 4"/>
          <p:cNvPicPr>
            <a:picLocks noChangeAspect="1"/>
          </p:cNvPicPr>
          <p:nvPr/>
        </p:nvPicPr>
        <p:blipFill>
          <a:blip r:embed="rId5"/>
          <a:stretch>
            <a:fillRect/>
          </a:stretch>
        </p:blipFill>
        <p:spPr>
          <a:xfrm>
            <a:off x="5640093" y="1514475"/>
            <a:ext cx="2295525" cy="356235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962276318"/>
              </p:ext>
            </p:extLst>
          </p:nvPr>
        </p:nvGraphicFramePr>
        <p:xfrm>
          <a:off x="6229860" y="5062537"/>
          <a:ext cx="2684758" cy="1188720"/>
        </p:xfrm>
        <a:graphic>
          <a:graphicData uri="http://schemas.openxmlformats.org/drawingml/2006/table">
            <a:tbl>
              <a:tblPr firstRow="1" bandRow="1">
                <a:tableStyleId>{073A0DAA-6AF3-43AB-8588-CEC1D06C72B9}</a:tableStyleId>
              </a:tblPr>
              <a:tblGrid>
                <a:gridCol w="740126"/>
                <a:gridCol w="1944632"/>
              </a:tblGrid>
              <a:tr h="159544">
                <a:tc gridSpan="2">
                  <a:txBody>
                    <a:bodyPr/>
                    <a:lstStyle/>
                    <a:p>
                      <a:r>
                        <a:rPr lang="en-GB" sz="700" dirty="0" smtClean="0"/>
                        <a:t>Acronym Key</a:t>
                      </a:r>
                      <a:endParaRPr lang="en-GB" sz="700" dirty="0"/>
                    </a:p>
                  </a:txBody>
                  <a:tcPr/>
                </a:tc>
                <a:tc hMerge="1">
                  <a:txBody>
                    <a:bodyPr/>
                    <a:lstStyle/>
                    <a:p>
                      <a:endParaRPr lang="en-GB" dirty="0"/>
                    </a:p>
                  </a:txBody>
                  <a:tcPr/>
                </a:tc>
              </a:tr>
              <a:tr h="159544">
                <a:tc>
                  <a:txBody>
                    <a:bodyPr/>
                    <a:lstStyle/>
                    <a:p>
                      <a:r>
                        <a:rPr lang="en-GB" sz="700" dirty="0" smtClean="0"/>
                        <a:t>UPR</a:t>
                      </a:r>
                      <a:endParaRPr lang="en-GB" sz="700" dirty="0"/>
                    </a:p>
                  </a:txBody>
                  <a:tcPr/>
                </a:tc>
                <a:tc>
                  <a:txBody>
                    <a:bodyPr/>
                    <a:lstStyle/>
                    <a:p>
                      <a:r>
                        <a:rPr lang="en-GB" sz="700" dirty="0" smtClean="0"/>
                        <a:t>Unearned Premium Reserve</a:t>
                      </a:r>
                      <a:endParaRPr lang="en-GB" sz="700" dirty="0"/>
                    </a:p>
                  </a:txBody>
                  <a:tcPr/>
                </a:tc>
              </a:tr>
              <a:tr h="159544">
                <a:tc>
                  <a:txBody>
                    <a:bodyPr/>
                    <a:lstStyle/>
                    <a:p>
                      <a:r>
                        <a:rPr lang="en-GB" sz="700" dirty="0" smtClean="0"/>
                        <a:t>DAC</a:t>
                      </a:r>
                      <a:endParaRPr lang="en-GB" sz="700" dirty="0"/>
                    </a:p>
                  </a:txBody>
                  <a:tcPr/>
                </a:tc>
                <a:tc>
                  <a:txBody>
                    <a:bodyPr/>
                    <a:lstStyle/>
                    <a:p>
                      <a:r>
                        <a:rPr lang="en-GB" sz="700" dirty="0" smtClean="0"/>
                        <a:t>Deferred Acquisition costs</a:t>
                      </a:r>
                      <a:endParaRPr lang="en-GB" sz="700" dirty="0"/>
                    </a:p>
                  </a:txBody>
                  <a:tcPr/>
                </a:tc>
              </a:tr>
              <a:tr h="159544">
                <a:tc>
                  <a:txBody>
                    <a:bodyPr/>
                    <a:lstStyle/>
                    <a:p>
                      <a:r>
                        <a:rPr lang="en-GB" sz="700" dirty="0" smtClean="0"/>
                        <a:t>IBNR</a:t>
                      </a:r>
                      <a:endParaRPr lang="en-GB" sz="7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700" dirty="0" smtClean="0"/>
                        <a:t>Incurred But</a:t>
                      </a:r>
                      <a:r>
                        <a:rPr lang="en-GB" sz="700" baseline="0" dirty="0" smtClean="0"/>
                        <a:t> Not Reported</a:t>
                      </a:r>
                      <a:endParaRPr lang="en-GB" sz="700" dirty="0"/>
                    </a:p>
                  </a:txBody>
                  <a:tcPr/>
                </a:tc>
              </a:tr>
              <a:tr h="159544">
                <a:tc>
                  <a:txBody>
                    <a:bodyPr/>
                    <a:lstStyle/>
                    <a:p>
                      <a:r>
                        <a:rPr lang="en-GB" sz="700" dirty="0" smtClean="0"/>
                        <a:t>BBA</a:t>
                      </a:r>
                      <a:endParaRPr lang="en-GB" sz="700" dirty="0"/>
                    </a:p>
                  </a:txBody>
                  <a:tcPr/>
                </a:tc>
                <a:tc>
                  <a:txBody>
                    <a:bodyPr/>
                    <a:lstStyle/>
                    <a:p>
                      <a:r>
                        <a:rPr lang="en-GB" sz="700" dirty="0" smtClean="0"/>
                        <a:t>Building Block Approach</a:t>
                      </a:r>
                      <a:endParaRPr lang="en-GB" sz="700" dirty="0"/>
                    </a:p>
                  </a:txBody>
                  <a:tcPr/>
                </a:tc>
              </a:tr>
              <a:tr h="159544">
                <a:tc>
                  <a:txBody>
                    <a:bodyPr/>
                    <a:lstStyle/>
                    <a:p>
                      <a:r>
                        <a:rPr lang="en-GB" sz="700" dirty="0" smtClean="0"/>
                        <a:t>PAA</a:t>
                      </a:r>
                      <a:endParaRPr lang="en-GB" sz="700" dirty="0"/>
                    </a:p>
                  </a:txBody>
                  <a:tcPr/>
                </a:tc>
                <a:tc>
                  <a:txBody>
                    <a:bodyPr/>
                    <a:lstStyle/>
                    <a:p>
                      <a:r>
                        <a:rPr lang="en-GB" sz="700" dirty="0" smtClean="0"/>
                        <a:t>Premium Allocation Approach</a:t>
                      </a:r>
                      <a:endParaRPr lang="en-GB" sz="700" dirty="0"/>
                    </a:p>
                  </a:txBody>
                  <a:tcPr/>
                </a:tc>
              </a:tr>
            </a:tbl>
          </a:graphicData>
        </a:graphic>
      </p:graphicFrame>
      <p:pic>
        <p:nvPicPr>
          <p:cNvPr id="6" name="Picture 5"/>
          <p:cNvPicPr>
            <a:picLocks noChangeAspect="1"/>
          </p:cNvPicPr>
          <p:nvPr/>
        </p:nvPicPr>
        <p:blipFill>
          <a:blip r:embed="rId6"/>
          <a:stretch>
            <a:fillRect/>
          </a:stretch>
        </p:blipFill>
        <p:spPr>
          <a:xfrm>
            <a:off x="895350" y="5490304"/>
            <a:ext cx="3028950" cy="657225"/>
          </a:xfrm>
          <a:prstGeom prst="rect">
            <a:avLst/>
          </a:prstGeom>
        </p:spPr>
      </p:pic>
    </p:spTree>
    <p:extLst>
      <p:ext uri="{BB962C8B-B14F-4D97-AF65-F5344CB8AC3E}">
        <p14:creationId xmlns:p14="http://schemas.microsoft.com/office/powerpoint/2010/main" val="3677694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Deep dives into IFRS 17 concepts</a:t>
            </a:r>
            <a:endParaRPr lang="en-GB" dirty="0"/>
          </a:p>
        </p:txBody>
      </p:sp>
      <p:sp>
        <p:nvSpPr>
          <p:cNvPr id="5"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bg2">
                    <a:lumMod val="10000"/>
                  </a:schemeClr>
                </a:solidFill>
              </a:rPr>
              <a:t>6</a:t>
            </a:r>
          </a:p>
        </p:txBody>
      </p:sp>
    </p:spTree>
    <p:extLst>
      <p:ext uri="{BB962C8B-B14F-4D97-AF65-F5344CB8AC3E}">
        <p14:creationId xmlns:p14="http://schemas.microsoft.com/office/powerpoint/2010/main" val="2089519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areas for todays presentation</a:t>
            </a:r>
          </a:p>
        </p:txBody>
      </p:sp>
      <p:grpSp>
        <p:nvGrpSpPr>
          <p:cNvPr id="6" name="Group 5"/>
          <p:cNvGrpSpPr/>
          <p:nvPr/>
        </p:nvGrpSpPr>
        <p:grpSpPr>
          <a:xfrm>
            <a:off x="595391" y="1963150"/>
            <a:ext cx="1742918" cy="937725"/>
            <a:chOff x="77384" y="0"/>
            <a:chExt cx="1742918" cy="1045750"/>
          </a:xfrm>
          <a:solidFill>
            <a:schemeClr val="accent4">
              <a:lumMod val="50000"/>
            </a:schemeClr>
          </a:solidFill>
          <a:scene3d>
            <a:camera prst="orthographicFront">
              <a:rot lat="0" lon="0" rev="0"/>
            </a:camera>
            <a:lightRig rig="balanced" dir="t">
              <a:rot lat="0" lon="0" rev="8700000"/>
            </a:lightRig>
          </a:scene3d>
        </p:grpSpPr>
        <p:sp>
          <p:nvSpPr>
            <p:cNvPr id="7" name="Rectangle 6"/>
            <p:cNvSpPr/>
            <p:nvPr/>
          </p:nvSpPr>
          <p:spPr>
            <a:xfrm>
              <a:off x="77384" y="0"/>
              <a:ext cx="1742918" cy="1045750"/>
            </a:xfrm>
            <a:prstGeom prst="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ectangle 7"/>
            <p:cNvSpPr/>
            <p:nvPr/>
          </p:nvSpPr>
          <p:spPr>
            <a:xfrm>
              <a:off x="77384" y="0"/>
              <a:ext cx="1742918" cy="10457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600" b="1" kern="1200" dirty="0" smtClean="0"/>
                <a:t>Simplified approach (PAA)</a:t>
              </a:r>
              <a:endParaRPr lang="en-GB" sz="1600" b="1" kern="1200" dirty="0"/>
            </a:p>
          </p:txBody>
        </p:sp>
      </p:grpSp>
      <p:grpSp>
        <p:nvGrpSpPr>
          <p:cNvPr id="9" name="Group 8"/>
          <p:cNvGrpSpPr/>
          <p:nvPr/>
        </p:nvGrpSpPr>
        <p:grpSpPr>
          <a:xfrm>
            <a:off x="2624164" y="1963150"/>
            <a:ext cx="1881109" cy="937725"/>
            <a:chOff x="2027627" y="49271"/>
            <a:chExt cx="1881109" cy="1045750"/>
          </a:xfrm>
          <a:solidFill>
            <a:srgbClr val="0B5379"/>
          </a:solidFill>
          <a:scene3d>
            <a:camera prst="orthographicFront">
              <a:rot lat="0" lon="0" rev="0"/>
            </a:camera>
            <a:lightRig rig="balanced" dir="t">
              <a:rot lat="0" lon="0" rev="8700000"/>
            </a:lightRig>
          </a:scene3d>
        </p:grpSpPr>
        <p:sp>
          <p:nvSpPr>
            <p:cNvPr id="10" name="Rectangle 9"/>
            <p:cNvSpPr/>
            <p:nvPr/>
          </p:nvSpPr>
          <p:spPr>
            <a:xfrm>
              <a:off x="2027627" y="49271"/>
              <a:ext cx="1742918" cy="1045750"/>
            </a:xfrm>
            <a:prstGeom prst="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10"/>
            <p:cNvSpPr/>
            <p:nvPr/>
          </p:nvSpPr>
          <p:spPr>
            <a:xfrm>
              <a:off x="2165818" y="49271"/>
              <a:ext cx="1742918" cy="10457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600" b="1" kern="1200" noProof="0" dirty="0" smtClean="0"/>
                <a:t>Best estimate cash flows</a:t>
              </a:r>
              <a:endParaRPr lang="en-GB" sz="1600" b="1" kern="1200" dirty="0"/>
            </a:p>
          </p:txBody>
        </p:sp>
      </p:grpSp>
      <p:grpSp>
        <p:nvGrpSpPr>
          <p:cNvPr id="15" name="Group 14"/>
          <p:cNvGrpSpPr/>
          <p:nvPr/>
        </p:nvGrpSpPr>
        <p:grpSpPr>
          <a:xfrm>
            <a:off x="4791128" y="1963150"/>
            <a:ext cx="1742918" cy="937725"/>
            <a:chOff x="2165818" y="49271"/>
            <a:chExt cx="1742918" cy="1045750"/>
          </a:xfrm>
          <a:solidFill>
            <a:schemeClr val="accent5">
              <a:lumMod val="50000"/>
            </a:schemeClr>
          </a:solidFill>
          <a:scene3d>
            <a:camera prst="orthographicFront">
              <a:rot lat="0" lon="0" rev="0"/>
            </a:camera>
            <a:lightRig rig="balanced" dir="t">
              <a:rot lat="0" lon="0" rev="8700000"/>
            </a:lightRig>
          </a:scene3d>
        </p:grpSpPr>
        <p:sp>
          <p:nvSpPr>
            <p:cNvPr id="16" name="Rectangle 15"/>
            <p:cNvSpPr/>
            <p:nvPr/>
          </p:nvSpPr>
          <p:spPr>
            <a:xfrm>
              <a:off x="2165818" y="49271"/>
              <a:ext cx="1742918" cy="1045750"/>
            </a:xfrm>
            <a:prstGeom prst="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ectangle 16"/>
            <p:cNvSpPr/>
            <p:nvPr/>
          </p:nvSpPr>
          <p:spPr>
            <a:xfrm>
              <a:off x="2165818" y="49271"/>
              <a:ext cx="1742918" cy="10457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a:r>
                <a:rPr lang="en-GB" sz="1600" b="1" dirty="0"/>
                <a:t>Risk adjustment</a:t>
              </a:r>
              <a:endParaRPr lang="en-GB" sz="1600" b="1" dirty="0"/>
            </a:p>
          </p:txBody>
        </p:sp>
      </p:grpSp>
      <p:grpSp>
        <p:nvGrpSpPr>
          <p:cNvPr id="18" name="Group 17"/>
          <p:cNvGrpSpPr/>
          <p:nvPr/>
        </p:nvGrpSpPr>
        <p:grpSpPr>
          <a:xfrm>
            <a:off x="6819900" y="1963150"/>
            <a:ext cx="1742918" cy="937725"/>
            <a:chOff x="2165818" y="49271"/>
            <a:chExt cx="1742918" cy="1045750"/>
          </a:xfrm>
          <a:solidFill>
            <a:schemeClr val="accent1">
              <a:lumMod val="50000"/>
            </a:schemeClr>
          </a:solidFill>
          <a:scene3d>
            <a:camera prst="orthographicFront">
              <a:rot lat="0" lon="0" rev="0"/>
            </a:camera>
            <a:lightRig rig="balanced" dir="t">
              <a:rot lat="0" lon="0" rev="8700000"/>
            </a:lightRig>
          </a:scene3d>
        </p:grpSpPr>
        <p:sp>
          <p:nvSpPr>
            <p:cNvPr id="19" name="Rectangle 18"/>
            <p:cNvSpPr/>
            <p:nvPr/>
          </p:nvSpPr>
          <p:spPr>
            <a:xfrm>
              <a:off x="2165818" y="49271"/>
              <a:ext cx="1742918" cy="1045750"/>
            </a:xfrm>
            <a:prstGeom prst="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Rectangle 19"/>
            <p:cNvSpPr/>
            <p:nvPr/>
          </p:nvSpPr>
          <p:spPr>
            <a:xfrm>
              <a:off x="2165818" y="49271"/>
              <a:ext cx="1742918" cy="10457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a:r>
                <a:rPr lang="en-GB" sz="1600" b="1" dirty="0"/>
                <a:t>Discounting</a:t>
              </a:r>
              <a:endParaRPr lang="en-GB" sz="1600" b="1" dirty="0"/>
            </a:p>
          </p:txBody>
        </p:sp>
      </p:grpSp>
      <p:grpSp>
        <p:nvGrpSpPr>
          <p:cNvPr id="24" name="Group 23"/>
          <p:cNvGrpSpPr/>
          <p:nvPr/>
        </p:nvGrpSpPr>
        <p:grpSpPr>
          <a:xfrm>
            <a:off x="3574217" y="3108675"/>
            <a:ext cx="1742918" cy="937725"/>
            <a:chOff x="77384" y="0"/>
            <a:chExt cx="1742918" cy="1045750"/>
          </a:xfrm>
          <a:scene3d>
            <a:camera prst="orthographicFront">
              <a:rot lat="0" lon="0" rev="0"/>
            </a:camera>
            <a:lightRig rig="balanced" dir="t">
              <a:rot lat="0" lon="0" rev="8700000"/>
            </a:lightRig>
          </a:scene3d>
        </p:grpSpPr>
        <p:sp>
          <p:nvSpPr>
            <p:cNvPr id="25" name="Rectangle 24"/>
            <p:cNvSpPr/>
            <p:nvPr/>
          </p:nvSpPr>
          <p:spPr>
            <a:xfrm>
              <a:off x="77384" y="0"/>
              <a:ext cx="1742918" cy="1045750"/>
            </a:xfrm>
            <a:prstGeom prst="rect">
              <a:avLst/>
            </a:prstGeom>
            <a:solidFill>
              <a:srgbClr val="2D7889"/>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Rectangle 25"/>
            <p:cNvSpPr/>
            <p:nvPr/>
          </p:nvSpPr>
          <p:spPr>
            <a:xfrm>
              <a:off x="77384" y="0"/>
              <a:ext cx="1742918" cy="1045750"/>
            </a:xfrm>
            <a:prstGeom prst="rect">
              <a:avLst/>
            </a:prstGeom>
            <a:solidFill>
              <a:srgbClr val="6F7F27"/>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a:r>
                <a:rPr lang="en-GB" sz="1600" b="1" dirty="0"/>
                <a:t>Reinsurance measurement</a:t>
              </a:r>
              <a:endParaRPr lang="en-GB" sz="1600" b="1" dirty="0"/>
            </a:p>
          </p:txBody>
        </p:sp>
      </p:grpSp>
      <p:grpSp>
        <p:nvGrpSpPr>
          <p:cNvPr id="27" name="Group 26"/>
          <p:cNvGrpSpPr/>
          <p:nvPr/>
        </p:nvGrpSpPr>
        <p:grpSpPr>
          <a:xfrm>
            <a:off x="5581650" y="3118725"/>
            <a:ext cx="1742918" cy="937725"/>
            <a:chOff x="77384" y="0"/>
            <a:chExt cx="1742918" cy="1045750"/>
          </a:xfrm>
          <a:scene3d>
            <a:camera prst="orthographicFront">
              <a:rot lat="0" lon="0" rev="0"/>
            </a:camera>
            <a:lightRig rig="balanced" dir="t">
              <a:rot lat="0" lon="0" rev="8700000"/>
            </a:lightRig>
          </a:scene3d>
        </p:grpSpPr>
        <p:sp>
          <p:nvSpPr>
            <p:cNvPr id="28" name="Rectangle 27"/>
            <p:cNvSpPr/>
            <p:nvPr/>
          </p:nvSpPr>
          <p:spPr>
            <a:xfrm>
              <a:off x="77384" y="0"/>
              <a:ext cx="1742918" cy="1045750"/>
            </a:xfrm>
            <a:prstGeom prst="rect">
              <a:avLst/>
            </a:pr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Rectangle 28"/>
            <p:cNvSpPr/>
            <p:nvPr/>
          </p:nvSpPr>
          <p:spPr>
            <a:xfrm>
              <a:off x="77384" y="0"/>
              <a:ext cx="1742918" cy="1045750"/>
            </a:xfrm>
            <a:prstGeom prst="rect">
              <a:avLst/>
            </a:prstGeom>
            <a:solidFill>
              <a:srgbClr val="147097"/>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a:r>
                <a:rPr lang="en-GB" sz="1400" b="1" dirty="0"/>
                <a:t>Level of aggregation / onerous contracts</a:t>
              </a:r>
              <a:endParaRPr lang="en-GB" sz="1400" b="1" dirty="0"/>
            </a:p>
          </p:txBody>
        </p:sp>
      </p:grpSp>
      <p:grpSp>
        <p:nvGrpSpPr>
          <p:cNvPr id="33" name="Group 32"/>
          <p:cNvGrpSpPr/>
          <p:nvPr/>
        </p:nvGrpSpPr>
        <p:grpSpPr>
          <a:xfrm>
            <a:off x="4543268" y="4281975"/>
            <a:ext cx="1742918" cy="937725"/>
            <a:chOff x="77384" y="0"/>
            <a:chExt cx="1742918" cy="1045750"/>
          </a:xfrm>
          <a:solidFill>
            <a:schemeClr val="accent1">
              <a:lumMod val="50000"/>
            </a:schemeClr>
          </a:solidFill>
          <a:scene3d>
            <a:camera prst="orthographicFront">
              <a:rot lat="0" lon="0" rev="0"/>
            </a:camera>
            <a:lightRig rig="balanced" dir="t">
              <a:rot lat="0" lon="0" rev="8700000"/>
            </a:lightRig>
          </a:scene3d>
        </p:grpSpPr>
        <p:sp>
          <p:nvSpPr>
            <p:cNvPr id="34" name="Rectangle 33"/>
            <p:cNvSpPr/>
            <p:nvPr/>
          </p:nvSpPr>
          <p:spPr>
            <a:xfrm>
              <a:off x="77384" y="0"/>
              <a:ext cx="1742918" cy="1045750"/>
            </a:xfrm>
            <a:prstGeom prst="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Rectangle 34"/>
            <p:cNvSpPr/>
            <p:nvPr/>
          </p:nvSpPr>
          <p:spPr>
            <a:xfrm>
              <a:off x="77384" y="0"/>
              <a:ext cx="1742918" cy="10457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a:r>
                <a:rPr lang="en-GB" sz="1600" b="1" dirty="0"/>
                <a:t>Presentation and disclosure</a:t>
              </a:r>
              <a:endParaRPr lang="en-GB" sz="1600" b="1" dirty="0"/>
            </a:p>
          </p:txBody>
        </p:sp>
      </p:grpSp>
      <p:sp>
        <p:nvSpPr>
          <p:cNvPr id="37" name="Rectangle 36"/>
          <p:cNvSpPr/>
          <p:nvPr/>
        </p:nvSpPr>
        <p:spPr>
          <a:xfrm>
            <a:off x="1566784" y="3118725"/>
            <a:ext cx="1742918" cy="9377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ctr"/>
            <a:r>
              <a:rPr lang="en-GB" sz="1600" b="1" dirty="0" smtClean="0"/>
              <a:t>Contractual </a:t>
            </a:r>
            <a:r>
              <a:rPr lang="en-GB" sz="1600" b="1" dirty="0"/>
              <a:t>service margin (BBA only</a:t>
            </a:r>
            <a:r>
              <a:rPr lang="en-GB" sz="1600" b="1" dirty="0" smtClean="0"/>
              <a:t>)</a:t>
            </a:r>
            <a:endParaRPr lang="en-GB" sz="1600" b="1" dirty="0"/>
          </a:p>
        </p:txBody>
      </p:sp>
      <p:sp>
        <p:nvSpPr>
          <p:cNvPr id="38" name="Rectangle 37"/>
          <p:cNvSpPr/>
          <p:nvPr/>
        </p:nvSpPr>
        <p:spPr>
          <a:xfrm>
            <a:off x="2338309" y="4281975"/>
            <a:ext cx="1742918" cy="937725"/>
          </a:xfrm>
          <a:prstGeom prst="rect">
            <a:avLst/>
          </a:prstGeom>
          <a:solidFill>
            <a:srgbClr val="2D788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ctr"/>
            <a:r>
              <a:rPr lang="en-GB" sz="1600" b="1" dirty="0" smtClean="0"/>
              <a:t>Transition</a:t>
            </a:r>
            <a:endParaRPr lang="en-GB" sz="1600" b="1" dirty="0"/>
          </a:p>
        </p:txBody>
      </p:sp>
      <p:sp>
        <p:nvSpPr>
          <p:cNvPr id="39" name="5-Point Star 38"/>
          <p:cNvSpPr/>
          <p:nvPr/>
        </p:nvSpPr>
        <p:spPr>
          <a:xfrm>
            <a:off x="7067207" y="5391150"/>
            <a:ext cx="228943" cy="21907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Rectangle 39"/>
          <p:cNvSpPr/>
          <p:nvPr/>
        </p:nvSpPr>
        <p:spPr>
          <a:xfrm>
            <a:off x="6991100" y="4884105"/>
            <a:ext cx="1571718" cy="890264"/>
          </a:xfrm>
          <a:prstGeom prst="rect">
            <a:avLst/>
          </a:prstGeom>
          <a:noFill/>
          <a:ln w="19050">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TextBox 40"/>
          <p:cNvSpPr txBox="1"/>
          <p:nvPr/>
        </p:nvSpPr>
        <p:spPr>
          <a:xfrm>
            <a:off x="6981653" y="4905375"/>
            <a:ext cx="646331" cy="369332"/>
          </a:xfrm>
          <a:prstGeom prst="rect">
            <a:avLst/>
          </a:prstGeom>
          <a:noFill/>
        </p:spPr>
        <p:txBody>
          <a:bodyPr wrap="none" rtlCol="0">
            <a:spAutoFit/>
          </a:bodyPr>
          <a:lstStyle/>
          <a:p>
            <a:r>
              <a:rPr lang="en-GB" i="1" u="sng" dirty="0" smtClean="0"/>
              <a:t>Key:</a:t>
            </a:r>
            <a:endParaRPr lang="en-GB" i="1" u="sng" dirty="0"/>
          </a:p>
        </p:txBody>
      </p:sp>
      <p:sp>
        <p:nvSpPr>
          <p:cNvPr id="42" name="TextBox 41"/>
          <p:cNvSpPr txBox="1"/>
          <p:nvPr/>
        </p:nvSpPr>
        <p:spPr>
          <a:xfrm>
            <a:off x="7296150" y="5360509"/>
            <a:ext cx="1104915" cy="261610"/>
          </a:xfrm>
          <a:prstGeom prst="rect">
            <a:avLst/>
          </a:prstGeom>
          <a:noFill/>
        </p:spPr>
        <p:txBody>
          <a:bodyPr wrap="square" rtlCol="0">
            <a:spAutoFit/>
          </a:bodyPr>
          <a:lstStyle/>
          <a:p>
            <a:r>
              <a:rPr lang="en-GB" sz="1100" b="1" dirty="0" smtClean="0"/>
              <a:t>Focus areas</a:t>
            </a:r>
            <a:endParaRPr lang="en-GB" sz="1100" b="1" dirty="0"/>
          </a:p>
        </p:txBody>
      </p:sp>
      <p:sp>
        <p:nvSpPr>
          <p:cNvPr id="43" name="5-Point Star 42"/>
          <p:cNvSpPr/>
          <p:nvPr/>
        </p:nvSpPr>
        <p:spPr>
          <a:xfrm>
            <a:off x="2063990" y="2044080"/>
            <a:ext cx="228943" cy="21907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5-Point Star 43"/>
          <p:cNvSpPr/>
          <p:nvPr/>
        </p:nvSpPr>
        <p:spPr>
          <a:xfrm>
            <a:off x="6230979" y="2044079"/>
            <a:ext cx="228943" cy="21907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 name="5-Point Star 44"/>
          <p:cNvSpPr/>
          <p:nvPr/>
        </p:nvSpPr>
        <p:spPr>
          <a:xfrm>
            <a:off x="8277146" y="2044079"/>
            <a:ext cx="228943" cy="21907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 name="5-Point Star 45"/>
          <p:cNvSpPr/>
          <p:nvPr/>
        </p:nvSpPr>
        <p:spPr>
          <a:xfrm>
            <a:off x="7067206" y="3119133"/>
            <a:ext cx="228943" cy="21907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 name="5-Point Star 46"/>
          <p:cNvSpPr/>
          <p:nvPr/>
        </p:nvSpPr>
        <p:spPr>
          <a:xfrm>
            <a:off x="6028511" y="4360740"/>
            <a:ext cx="228943" cy="21907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52304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p:bldP spid="42" grpId="0"/>
      <p:bldP spid="43" grpId="0" animBg="1"/>
      <p:bldP spid="44" grpId="0" animBg="1"/>
      <p:bldP spid="45" grpId="0" animBg="1"/>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84441" y="2132858"/>
            <a:ext cx="4212652" cy="3768322"/>
          </a:xfrm>
        </p:spPr>
        <p:txBody>
          <a:bodyPr>
            <a:noAutofit/>
          </a:bodyPr>
          <a:lstStyle/>
          <a:p>
            <a:pPr algn="just">
              <a:spcAft>
                <a:spcPts val="193"/>
              </a:spcAft>
              <a:buSzPct val="100000"/>
            </a:pPr>
            <a:r>
              <a:rPr lang="en-GB" dirty="0">
                <a:solidFill>
                  <a:schemeClr val="bg2">
                    <a:lumMod val="10000"/>
                  </a:schemeClr>
                </a:solidFill>
              </a:rPr>
              <a:t>Expected to be adopted for the majority of general insurance contracts.</a:t>
            </a:r>
          </a:p>
          <a:p>
            <a:pPr algn="just">
              <a:spcAft>
                <a:spcPts val="193"/>
              </a:spcAft>
              <a:buSzPct val="100000"/>
            </a:pPr>
            <a:r>
              <a:rPr lang="en-GB" dirty="0">
                <a:solidFill>
                  <a:schemeClr val="bg2">
                    <a:lumMod val="10000"/>
                  </a:schemeClr>
                </a:solidFill>
              </a:rPr>
              <a:t>Multi-year policies such as construction, retrospective reinsurances (LPTs / ADCs), risk attaching RI </a:t>
            </a:r>
            <a:r>
              <a:rPr lang="en-GB" dirty="0" err="1">
                <a:solidFill>
                  <a:schemeClr val="bg2">
                    <a:lumMod val="10000"/>
                  </a:schemeClr>
                </a:solidFill>
              </a:rPr>
              <a:t>etc</a:t>
            </a:r>
            <a:r>
              <a:rPr lang="en-GB" dirty="0">
                <a:solidFill>
                  <a:schemeClr val="bg2">
                    <a:lumMod val="10000"/>
                  </a:schemeClr>
                </a:solidFill>
              </a:rPr>
              <a:t> may not be eligible. Also need to consider contract boundaries. </a:t>
            </a:r>
          </a:p>
          <a:p>
            <a:r>
              <a:rPr lang="en-GB" dirty="0">
                <a:solidFill>
                  <a:schemeClr val="bg2">
                    <a:lumMod val="10000"/>
                  </a:schemeClr>
                </a:solidFill>
              </a:rPr>
              <a:t>Key features which may restrict PAA eligibility:</a:t>
            </a:r>
          </a:p>
          <a:p>
            <a:pPr lvl="1"/>
            <a:r>
              <a:rPr lang="en-GB" dirty="0">
                <a:solidFill>
                  <a:schemeClr val="bg2">
                    <a:lumMod val="10000"/>
                  </a:schemeClr>
                </a:solidFill>
              </a:rPr>
              <a:t>the difference between the incidence of risk earning pattern used under PAA vs CSM earning pattern based on “coverage units”. </a:t>
            </a:r>
          </a:p>
          <a:p>
            <a:pPr lvl="1"/>
            <a:r>
              <a:rPr lang="en-GB" dirty="0">
                <a:solidFill>
                  <a:schemeClr val="bg2">
                    <a:lumMod val="10000"/>
                  </a:schemeClr>
                </a:solidFill>
              </a:rPr>
              <a:t>Exposure to discount rates driven by the level of discount rates and the length of the claims </a:t>
            </a:r>
            <a:r>
              <a:rPr lang="en-GB" dirty="0" err="1">
                <a:solidFill>
                  <a:schemeClr val="bg2">
                    <a:lumMod val="10000"/>
                  </a:schemeClr>
                </a:solidFill>
              </a:rPr>
              <a:t>payout</a:t>
            </a:r>
            <a:r>
              <a:rPr lang="en-GB" dirty="0">
                <a:solidFill>
                  <a:schemeClr val="bg2">
                    <a:lumMod val="10000"/>
                  </a:schemeClr>
                </a:solidFill>
              </a:rPr>
              <a:t> pattern over time.</a:t>
            </a:r>
          </a:p>
          <a:p>
            <a:pPr lvl="1"/>
            <a:r>
              <a:rPr lang="en-GB" dirty="0">
                <a:solidFill>
                  <a:schemeClr val="bg2">
                    <a:lumMod val="10000"/>
                  </a:schemeClr>
                </a:solidFill>
              </a:rPr>
              <a:t>The impact of positive and negative shocks which would change the unearned profitability assumptions.</a:t>
            </a:r>
            <a:endParaRPr lang="en-GB" sz="1800" dirty="0">
              <a:solidFill>
                <a:schemeClr val="bg2">
                  <a:lumMod val="10000"/>
                </a:schemeClr>
              </a:solidFill>
            </a:endParaRPr>
          </a:p>
        </p:txBody>
      </p:sp>
      <p:grpSp>
        <p:nvGrpSpPr>
          <p:cNvPr id="10" name="Group 9"/>
          <p:cNvGrpSpPr/>
          <p:nvPr/>
        </p:nvGrpSpPr>
        <p:grpSpPr>
          <a:xfrm>
            <a:off x="395289" y="1885361"/>
            <a:ext cx="4037315" cy="4290102"/>
            <a:chOff x="527054" y="1484784"/>
            <a:chExt cx="4416818" cy="4572463"/>
          </a:xfrm>
        </p:grpSpPr>
        <p:sp>
          <p:nvSpPr>
            <p:cNvPr id="28" name="Rounded Rectangular Callout 27"/>
            <p:cNvSpPr/>
            <p:nvPr/>
          </p:nvSpPr>
          <p:spPr bwMode="gray">
            <a:xfrm>
              <a:off x="693164" y="4960002"/>
              <a:ext cx="3952248" cy="341206"/>
            </a:xfrm>
            <a:prstGeom prst="wedgeRoundRectCallout">
              <a:avLst>
                <a:gd name="adj1" fmla="val 33450"/>
                <a:gd name="adj2" fmla="val 103333"/>
                <a:gd name="adj3" fmla="val 16667"/>
              </a:avLst>
            </a:prstGeom>
            <a:solidFill>
              <a:srgbClr val="11B3A2"/>
            </a:solidFill>
            <a:ln w="19050" algn="ctr">
              <a:noFill/>
              <a:miter lim="800000"/>
              <a:headEnd/>
              <a:tailEnd/>
            </a:ln>
          </p:spPr>
          <p:txBody>
            <a:bodyPr wrap="square" lIns="57023" tIns="57023" rIns="57023" bIns="5702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900" dirty="0">
                <a:solidFill>
                  <a:schemeClr val="bg1"/>
                </a:solidFill>
              </a:endParaRPr>
            </a:p>
          </p:txBody>
        </p:sp>
        <p:grpSp>
          <p:nvGrpSpPr>
            <p:cNvPr id="14" name="Group 13"/>
            <p:cNvGrpSpPr/>
            <p:nvPr/>
          </p:nvGrpSpPr>
          <p:grpSpPr>
            <a:xfrm>
              <a:off x="695400" y="2411102"/>
              <a:ext cx="3967262" cy="1715052"/>
              <a:chOff x="1289922" y="1813708"/>
              <a:chExt cx="2844340" cy="2187017"/>
            </a:xfrm>
          </p:grpSpPr>
          <p:sp>
            <p:nvSpPr>
              <p:cNvPr id="20" name="Flowchart: Alternate Process 19"/>
              <p:cNvSpPr/>
              <p:nvPr/>
            </p:nvSpPr>
            <p:spPr>
              <a:xfrm>
                <a:off x="1343788" y="1813708"/>
                <a:ext cx="2790474" cy="504535"/>
              </a:xfrm>
              <a:prstGeom prst="flowChartAlternateProcess">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05091">
                  <a:defRPr/>
                </a:pPr>
                <a:r>
                  <a:rPr lang="en-GB" sz="1050" dirty="0">
                    <a:solidFill>
                      <a:prstClr val="white"/>
                    </a:solidFill>
                  </a:rPr>
                  <a:t>When are contracts eligible for the </a:t>
                </a:r>
                <a:r>
                  <a:rPr lang="en-GB" sz="1050" dirty="0" err="1">
                    <a:solidFill>
                      <a:prstClr val="white"/>
                    </a:solidFill>
                  </a:rPr>
                  <a:t>PAA</a:t>
                </a:r>
                <a:r>
                  <a:rPr lang="en-GB" sz="1050" dirty="0">
                    <a:solidFill>
                      <a:prstClr val="white"/>
                    </a:solidFill>
                  </a:rPr>
                  <a:t>?</a:t>
                </a:r>
              </a:p>
            </p:txBody>
          </p:sp>
          <p:sp>
            <p:nvSpPr>
              <p:cNvPr id="21" name="Rounded Rectangle 20"/>
              <p:cNvSpPr/>
              <p:nvPr/>
            </p:nvSpPr>
            <p:spPr>
              <a:xfrm>
                <a:off x="2765391" y="2685794"/>
                <a:ext cx="1358106" cy="1314931"/>
              </a:xfrm>
              <a:prstGeom prst="roundRect">
                <a:avLst/>
              </a:prstGeom>
              <a:solidFill>
                <a:schemeClr val="accent3"/>
              </a:solidFill>
              <a:ln>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6000"/>
                  </a:lnSpc>
                  <a:buFont typeface="Wingdings 2" pitchFamily="18" charset="2"/>
                  <a:buNone/>
                </a:pPr>
                <a:r>
                  <a:rPr lang="en-GB" sz="900" dirty="0">
                    <a:solidFill>
                      <a:prstClr val="white"/>
                    </a:solidFill>
                  </a:rPr>
                  <a:t> </a:t>
                </a:r>
                <a:r>
                  <a:rPr lang="en-GB" sz="1050" dirty="0">
                    <a:solidFill>
                      <a:prstClr val="white"/>
                    </a:solidFill>
                  </a:rPr>
                  <a:t>If at inception, r</a:t>
                </a:r>
                <a:r>
                  <a:rPr lang="en-GB" sz="1050" dirty="0"/>
                  <a:t>easonably expect that measurement </a:t>
                </a:r>
                <a:r>
                  <a:rPr lang="en-GB" sz="1050" b="1" dirty="0"/>
                  <a:t>would not differ materially from applying the BBA</a:t>
                </a:r>
              </a:p>
            </p:txBody>
          </p:sp>
          <p:sp>
            <p:nvSpPr>
              <p:cNvPr id="22" name="Rounded Rectangle 21"/>
              <p:cNvSpPr/>
              <p:nvPr/>
            </p:nvSpPr>
            <p:spPr>
              <a:xfrm>
                <a:off x="1289922" y="2678889"/>
                <a:ext cx="1375379" cy="1314929"/>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05091">
                  <a:defRPr/>
                </a:pPr>
                <a:r>
                  <a:rPr lang="en-GB" sz="1100" dirty="0">
                    <a:solidFill>
                      <a:srgbClr val="FFFFFF"/>
                    </a:solidFill>
                  </a:rPr>
                  <a:t>If at inception the coverage period is </a:t>
                </a:r>
                <a:r>
                  <a:rPr lang="en-GB" sz="1100" b="1" dirty="0">
                    <a:solidFill>
                      <a:srgbClr val="FFFFFF"/>
                    </a:solidFill>
                  </a:rPr>
                  <a:t>one year or less</a:t>
                </a:r>
              </a:p>
            </p:txBody>
          </p:sp>
          <p:sp>
            <p:nvSpPr>
              <p:cNvPr id="23" name="Down Arrow 22"/>
              <p:cNvSpPr/>
              <p:nvPr/>
            </p:nvSpPr>
            <p:spPr>
              <a:xfrm>
                <a:off x="1735519" y="2357279"/>
                <a:ext cx="484187" cy="282575"/>
              </a:xfrm>
              <a:prstGeom prst="downArrow">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05091">
                  <a:defRPr/>
                </a:pPr>
                <a:endParaRPr lang="en-GB" sz="707" dirty="0">
                  <a:solidFill>
                    <a:prstClr val="white"/>
                  </a:solidFill>
                </a:endParaRPr>
              </a:p>
            </p:txBody>
          </p:sp>
          <p:sp>
            <p:nvSpPr>
              <p:cNvPr id="24" name="Down Arrow 23"/>
              <p:cNvSpPr/>
              <p:nvPr/>
            </p:nvSpPr>
            <p:spPr>
              <a:xfrm>
                <a:off x="3200097" y="2357279"/>
                <a:ext cx="484187" cy="282574"/>
              </a:xfrm>
              <a:prstGeom prst="downArrow">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05091">
                  <a:defRPr/>
                </a:pPr>
                <a:endParaRPr lang="en-GB" sz="707" dirty="0">
                  <a:solidFill>
                    <a:prstClr val="white"/>
                  </a:solidFill>
                </a:endParaRPr>
              </a:p>
            </p:txBody>
          </p:sp>
        </p:grpSp>
        <p:sp>
          <p:nvSpPr>
            <p:cNvPr id="16" name="TextBox 5"/>
            <p:cNvSpPr txBox="1"/>
            <p:nvPr/>
          </p:nvSpPr>
          <p:spPr>
            <a:xfrm>
              <a:off x="695399" y="1568637"/>
              <a:ext cx="3952247" cy="54125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5091">
                <a:spcAft>
                  <a:spcPts val="707"/>
                </a:spcAft>
                <a:buSzPct val="100000"/>
              </a:pPr>
              <a:r>
                <a:rPr lang="en-GB" sz="1100" b="1" dirty="0">
                  <a:solidFill>
                    <a:srgbClr val="012169"/>
                  </a:solidFill>
                </a:rPr>
                <a:t>Applies equally to </a:t>
              </a:r>
              <a:r>
                <a:rPr lang="en-GB" sz="1100" b="1" u="sng" dirty="0">
                  <a:solidFill>
                    <a:srgbClr val="012169"/>
                  </a:solidFill>
                </a:rPr>
                <a:t>insurance</a:t>
              </a:r>
              <a:r>
                <a:rPr lang="en-GB" sz="1100" b="1" dirty="0">
                  <a:solidFill>
                    <a:srgbClr val="012169"/>
                  </a:solidFill>
                </a:rPr>
                <a:t> and </a:t>
              </a:r>
              <a:r>
                <a:rPr lang="en-GB" sz="1100" b="1" u="sng" dirty="0">
                  <a:solidFill>
                    <a:srgbClr val="012169"/>
                  </a:solidFill>
                </a:rPr>
                <a:t>reinsurance </a:t>
              </a:r>
              <a:r>
                <a:rPr lang="en-GB" sz="1100" b="1" i="1" dirty="0">
                  <a:solidFill>
                    <a:srgbClr val="012169"/>
                  </a:solidFill>
                </a:rPr>
                <a:t>(both inwards and outwards)</a:t>
              </a:r>
              <a:r>
                <a:rPr lang="en-GB" sz="1100" b="1" dirty="0">
                  <a:solidFill>
                    <a:srgbClr val="012169"/>
                  </a:solidFill>
                </a:rPr>
                <a:t> contracts, but they will need to be assessed separately</a:t>
              </a:r>
            </a:p>
          </p:txBody>
        </p:sp>
        <p:sp>
          <p:nvSpPr>
            <p:cNvPr id="18" name="Rounded Rectangular Callout 17"/>
            <p:cNvSpPr/>
            <p:nvPr/>
          </p:nvSpPr>
          <p:spPr bwMode="gray">
            <a:xfrm>
              <a:off x="2831124" y="5543867"/>
              <a:ext cx="1816522" cy="405413"/>
            </a:xfrm>
            <a:prstGeom prst="wedgeRoundRectCallout">
              <a:avLst>
                <a:gd name="adj1" fmla="val -29643"/>
                <a:gd name="adj2" fmla="val -22004"/>
                <a:gd name="adj3" fmla="val 16667"/>
              </a:avLst>
            </a:prstGeom>
            <a:solidFill>
              <a:schemeClr val="bg1"/>
            </a:solidFill>
            <a:ln w="19050" algn="ctr">
              <a:solidFill>
                <a:srgbClr val="11B3A2"/>
              </a:solidFill>
              <a:miter lim="800000"/>
              <a:headEnd/>
              <a:tailEnd/>
            </a:ln>
          </p:spPr>
          <p:txBody>
            <a:bodyPr wrap="square" lIns="57023" tIns="57023" rIns="57023" bIns="5702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en-GB" sz="1100" dirty="0"/>
                <a:t>Embedded derivatives</a:t>
              </a:r>
            </a:p>
          </p:txBody>
        </p:sp>
        <p:sp>
          <p:nvSpPr>
            <p:cNvPr id="19" name="Rounded Rectangular Callout 18"/>
            <p:cNvSpPr/>
            <p:nvPr/>
          </p:nvSpPr>
          <p:spPr bwMode="gray">
            <a:xfrm>
              <a:off x="695399" y="5543867"/>
              <a:ext cx="1872209" cy="405413"/>
            </a:xfrm>
            <a:prstGeom prst="wedgeRoundRectCallout">
              <a:avLst>
                <a:gd name="adj1" fmla="val 37030"/>
                <a:gd name="adj2" fmla="val -24622"/>
                <a:gd name="adj3" fmla="val 16667"/>
              </a:avLst>
            </a:prstGeom>
            <a:solidFill>
              <a:schemeClr val="bg1"/>
            </a:solidFill>
            <a:ln w="19050" algn="ctr">
              <a:solidFill>
                <a:srgbClr val="11B3A2"/>
              </a:solidFill>
              <a:miter lim="800000"/>
              <a:headEnd/>
              <a:tailEnd/>
            </a:ln>
          </p:spPr>
          <p:txBody>
            <a:bodyPr wrap="square" lIns="57023" tIns="57023" rIns="57023" bIns="5702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en-GB" sz="1100" dirty="0"/>
                <a:t>Length of contract coverage</a:t>
              </a:r>
            </a:p>
          </p:txBody>
        </p:sp>
        <p:sp>
          <p:nvSpPr>
            <p:cNvPr id="3" name="TextBox 2"/>
            <p:cNvSpPr txBox="1"/>
            <p:nvPr/>
          </p:nvSpPr>
          <p:spPr>
            <a:xfrm>
              <a:off x="695400" y="4437112"/>
              <a:ext cx="3952247" cy="442845"/>
            </a:xfrm>
            <a:prstGeom prst="rect">
              <a:avLst/>
            </a:prstGeom>
            <a:noFill/>
            <a:ln w="19050">
              <a:solidFill>
                <a:srgbClr val="4096B8"/>
              </a:solidFill>
            </a:ln>
          </p:spPr>
          <p:txBody>
            <a:bodyPr wrap="square" rtlCol="0">
              <a:spAutoFit/>
            </a:bodyPr>
            <a:lstStyle/>
            <a:p>
              <a:pPr algn="ctr"/>
              <a:r>
                <a:rPr lang="en-GB" sz="1050" dirty="0"/>
                <a:t>Not met if expect </a:t>
              </a:r>
              <a:r>
                <a:rPr lang="en-GB" sz="1050" b="1" dirty="0"/>
                <a:t>significant variability</a:t>
              </a:r>
              <a:r>
                <a:rPr lang="en-GB" sz="1050" dirty="0"/>
                <a:t> in the fulfilment cash flows before a claim is incurred </a:t>
              </a:r>
            </a:p>
          </p:txBody>
        </p:sp>
        <p:sp>
          <p:nvSpPr>
            <p:cNvPr id="7" name="TextBox 6"/>
            <p:cNvSpPr txBox="1"/>
            <p:nvPr/>
          </p:nvSpPr>
          <p:spPr>
            <a:xfrm>
              <a:off x="2428565" y="2849001"/>
              <a:ext cx="576064" cy="338555"/>
            </a:xfrm>
            <a:prstGeom prst="rect">
              <a:avLst/>
            </a:prstGeom>
            <a:noFill/>
          </p:spPr>
          <p:txBody>
            <a:bodyPr wrap="square" rtlCol="0">
              <a:spAutoFit/>
            </a:bodyPr>
            <a:lstStyle/>
            <a:p>
              <a:r>
                <a:rPr lang="en-GB" sz="1050" b="1" dirty="0"/>
                <a:t>OR</a:t>
              </a:r>
            </a:p>
          </p:txBody>
        </p:sp>
        <p:sp>
          <p:nvSpPr>
            <p:cNvPr id="26" name="Rounded Rectangular Callout 25"/>
            <p:cNvSpPr/>
            <p:nvPr/>
          </p:nvSpPr>
          <p:spPr bwMode="gray">
            <a:xfrm>
              <a:off x="695398" y="4946608"/>
              <a:ext cx="3952248" cy="341206"/>
            </a:xfrm>
            <a:prstGeom prst="wedgeRoundRectCallout">
              <a:avLst>
                <a:gd name="adj1" fmla="val -34031"/>
                <a:gd name="adj2" fmla="val 100142"/>
                <a:gd name="adj3" fmla="val 16667"/>
              </a:avLst>
            </a:prstGeom>
            <a:solidFill>
              <a:srgbClr val="11B3A2"/>
            </a:solidFill>
            <a:ln w="19050" algn="ctr">
              <a:noFill/>
              <a:miter lim="800000"/>
              <a:headEnd/>
              <a:tailEnd/>
            </a:ln>
          </p:spPr>
          <p:txBody>
            <a:bodyPr wrap="square" lIns="57023" tIns="57023" rIns="57023" bIns="5702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dirty="0">
                  <a:solidFill>
                    <a:schemeClr val="bg1"/>
                  </a:solidFill>
                </a:rPr>
                <a:t>Variability increases with</a:t>
              </a:r>
            </a:p>
          </p:txBody>
        </p:sp>
        <p:sp>
          <p:nvSpPr>
            <p:cNvPr id="27" name="Down Arrow 26"/>
            <p:cNvSpPr/>
            <p:nvPr/>
          </p:nvSpPr>
          <p:spPr>
            <a:xfrm>
              <a:off x="3359696" y="4185864"/>
              <a:ext cx="675340" cy="221594"/>
            </a:xfrm>
            <a:prstGeom prst="downArrow">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05091">
                <a:defRPr/>
              </a:pPr>
              <a:endParaRPr lang="en-GB" sz="707" dirty="0">
                <a:solidFill>
                  <a:prstClr val="white"/>
                </a:solidFill>
              </a:endParaRPr>
            </a:p>
          </p:txBody>
        </p:sp>
        <p:sp>
          <p:nvSpPr>
            <p:cNvPr id="8" name="Rectangle 7"/>
            <p:cNvSpPr/>
            <p:nvPr/>
          </p:nvSpPr>
          <p:spPr>
            <a:xfrm>
              <a:off x="527054" y="1484784"/>
              <a:ext cx="4416818" cy="4572463"/>
            </a:xfrm>
            <a:prstGeom prst="rect">
              <a:avLst/>
            </a:prstGeom>
            <a:noFill/>
            <a:ln>
              <a:solidFill>
                <a:srgbClr val="11B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9" name="Rectangle 28"/>
          <p:cNvSpPr/>
          <p:nvPr/>
        </p:nvSpPr>
        <p:spPr>
          <a:xfrm>
            <a:off x="348155" y="1203573"/>
            <a:ext cx="8353425" cy="589013"/>
          </a:xfrm>
          <a:prstGeom prst="rect">
            <a:avLst/>
          </a:pr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marL="65485"/>
            <a:r>
              <a:rPr lang="en-GB" sz="1600" b="1" dirty="0">
                <a:solidFill>
                  <a:schemeClr val="bg2">
                    <a:lumMod val="10000"/>
                  </a:schemeClr>
                </a:solidFill>
              </a:rPr>
              <a:t>Objective</a:t>
            </a:r>
            <a:r>
              <a:rPr lang="en-GB" sz="1600" b="1" dirty="0" smtClean="0">
                <a:solidFill>
                  <a:schemeClr val="bg2">
                    <a:lumMod val="10000"/>
                  </a:schemeClr>
                </a:solidFill>
              </a:rPr>
              <a:t>: </a:t>
            </a:r>
            <a:r>
              <a:rPr lang="en-GB" sz="1600" dirty="0" smtClean="0">
                <a:solidFill>
                  <a:schemeClr val="bg2">
                    <a:lumMod val="10000"/>
                  </a:schemeClr>
                </a:solidFill>
              </a:rPr>
              <a:t>Practical </a:t>
            </a:r>
            <a:r>
              <a:rPr lang="en-GB" sz="1600" dirty="0">
                <a:solidFill>
                  <a:schemeClr val="bg2">
                    <a:lumMod val="10000"/>
                  </a:schemeClr>
                </a:solidFill>
              </a:rPr>
              <a:t>expedient for short-term contracts</a:t>
            </a:r>
          </a:p>
        </p:txBody>
      </p:sp>
      <p:sp>
        <p:nvSpPr>
          <p:cNvPr id="30" name="Text Placeholder 2"/>
          <p:cNvSpPr txBox="1">
            <a:spLocks/>
          </p:cNvSpPr>
          <p:nvPr/>
        </p:nvSpPr>
        <p:spPr>
          <a:xfrm>
            <a:off x="395092" y="481916"/>
            <a:ext cx="8402002" cy="757255"/>
          </a:xfrm>
          <a:prstGeom prst="rect">
            <a:avLst/>
          </a:prstGeom>
        </p:spPr>
        <p:txBody>
          <a:bodyPr/>
          <a:lstStyle>
            <a:lvl1pPr marL="342900" indent="-342900" algn="l" defTabSz="457200" rtl="0" eaLnBrk="1" latinLnBrk="0" hangingPunct="1">
              <a:spcBef>
                <a:spcPct val="20000"/>
              </a:spcBef>
              <a:buFont typeface="Arial"/>
              <a:buChar char="•"/>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GB" sz="2400" dirty="0" smtClean="0">
                <a:latin typeface="+mj-lt"/>
                <a:ea typeface="+mj-ea"/>
                <a:cs typeface="+mj-cs"/>
              </a:rPr>
              <a:t>Premium Allocation Approach (PAA)</a:t>
            </a:r>
            <a:endParaRPr lang="en-GB" sz="2400" dirty="0">
              <a:latin typeface="+mj-lt"/>
              <a:ea typeface="+mj-ea"/>
              <a:cs typeface="+mj-cs"/>
            </a:endParaRPr>
          </a:p>
        </p:txBody>
      </p:sp>
      <p:sp>
        <p:nvSpPr>
          <p:cNvPr id="25"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bg2">
                    <a:lumMod val="10000"/>
                  </a:schemeClr>
                </a:solidFill>
              </a:rPr>
              <a:t>8</a:t>
            </a:r>
          </a:p>
        </p:txBody>
      </p:sp>
    </p:spTree>
    <p:extLst>
      <p:ext uri="{BB962C8B-B14F-4D97-AF65-F5344CB8AC3E}">
        <p14:creationId xmlns:p14="http://schemas.microsoft.com/office/powerpoint/2010/main" val="967451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32799" y="576183"/>
            <a:ext cx="8391525" cy="757255"/>
          </a:xfrm>
        </p:spPr>
        <p:txBody>
          <a:bodyPr/>
          <a:lstStyle/>
          <a:p>
            <a:pPr>
              <a:spcBef>
                <a:spcPct val="0"/>
              </a:spcBef>
            </a:pPr>
            <a:r>
              <a:rPr lang="en-GB" sz="2400" dirty="0" smtClean="0">
                <a:solidFill>
                  <a:schemeClr val="tx1"/>
                </a:solidFill>
                <a:latin typeface="+mj-lt"/>
                <a:ea typeface="+mj-ea"/>
                <a:cs typeface="+mj-cs"/>
              </a:rPr>
              <a:t>Example of Premium Allocation Approach</a:t>
            </a:r>
            <a:endParaRPr lang="en-GB" sz="2400" dirty="0">
              <a:solidFill>
                <a:schemeClr val="tx1"/>
              </a:solidFill>
              <a:latin typeface="+mj-lt"/>
              <a:ea typeface="+mj-ea"/>
              <a:cs typeface="+mj-cs"/>
            </a:endParaRPr>
          </a:p>
        </p:txBody>
      </p:sp>
      <p:pic>
        <p:nvPicPr>
          <p:cNvPr id="46" name="Picture 45"/>
          <p:cNvPicPr>
            <a:picLocks noChangeAspect="1"/>
          </p:cNvPicPr>
          <p:nvPr/>
        </p:nvPicPr>
        <p:blipFill>
          <a:blip r:embed="rId3"/>
          <a:stretch>
            <a:fillRect/>
          </a:stretch>
        </p:blipFill>
        <p:spPr>
          <a:xfrm>
            <a:off x="6413716" y="1505012"/>
            <a:ext cx="2620158" cy="970160"/>
          </a:xfrm>
          <a:prstGeom prst="rect">
            <a:avLst/>
          </a:prstGeom>
        </p:spPr>
      </p:pic>
      <p:sp>
        <p:nvSpPr>
          <p:cNvPr id="47" name="Slide Number Placeholder 3"/>
          <p:cNvSpPr txBox="1">
            <a:spLocks/>
          </p:cNvSpPr>
          <p:nvPr/>
        </p:nvSpPr>
        <p:spPr>
          <a:xfrm>
            <a:off x="8702511" y="6341145"/>
            <a:ext cx="477625" cy="365125"/>
          </a:xfrm>
          <a:prstGeom prst="rect">
            <a:avLst/>
          </a:prstGeom>
        </p:spPr>
        <p:txBody>
          <a:bodyPr anchor="ctr"/>
          <a:lstStyle>
            <a:defPPr>
              <a:defRPr lang="en-US"/>
            </a:defPPr>
            <a:lvl1pPr marL="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bg2">
                    <a:lumMod val="10000"/>
                  </a:schemeClr>
                </a:solidFill>
              </a:rPr>
              <a:t>9</a:t>
            </a:r>
          </a:p>
        </p:txBody>
      </p:sp>
      <p:pic>
        <p:nvPicPr>
          <p:cNvPr id="2" name="Picture 1"/>
          <p:cNvPicPr>
            <a:picLocks noChangeAspect="1"/>
          </p:cNvPicPr>
          <p:nvPr/>
        </p:nvPicPr>
        <p:blipFill>
          <a:blip r:embed="rId4"/>
          <a:stretch>
            <a:fillRect/>
          </a:stretch>
        </p:blipFill>
        <p:spPr>
          <a:xfrm>
            <a:off x="137524" y="1466850"/>
            <a:ext cx="2943225" cy="3943350"/>
          </a:xfrm>
          <a:prstGeom prst="rect">
            <a:avLst/>
          </a:prstGeom>
        </p:spPr>
      </p:pic>
      <p:pic>
        <p:nvPicPr>
          <p:cNvPr id="45" name="Picture 44"/>
          <p:cNvPicPr>
            <a:picLocks noChangeAspect="1"/>
          </p:cNvPicPr>
          <p:nvPr/>
        </p:nvPicPr>
        <p:blipFill>
          <a:blip r:embed="rId5"/>
          <a:stretch>
            <a:fillRect/>
          </a:stretch>
        </p:blipFill>
        <p:spPr>
          <a:xfrm>
            <a:off x="2823574" y="1781175"/>
            <a:ext cx="3505200" cy="3638550"/>
          </a:xfrm>
          <a:prstGeom prst="rect">
            <a:avLst/>
          </a:prstGeom>
        </p:spPr>
      </p:pic>
      <p:pic>
        <p:nvPicPr>
          <p:cNvPr id="51" name="Picture 50"/>
          <p:cNvPicPr>
            <a:picLocks noChangeAspect="1"/>
          </p:cNvPicPr>
          <p:nvPr/>
        </p:nvPicPr>
        <p:blipFill>
          <a:blip r:embed="rId6"/>
          <a:stretch>
            <a:fillRect/>
          </a:stretch>
        </p:blipFill>
        <p:spPr>
          <a:xfrm>
            <a:off x="6178386" y="3048000"/>
            <a:ext cx="2362200" cy="2371725"/>
          </a:xfrm>
          <a:prstGeom prst="rect">
            <a:avLst/>
          </a:prstGeom>
        </p:spPr>
      </p:pic>
    </p:spTree>
    <p:extLst>
      <p:ext uri="{BB962C8B-B14F-4D97-AF65-F5344CB8AC3E}">
        <p14:creationId xmlns:p14="http://schemas.microsoft.com/office/powerpoint/2010/main" val="3626749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IAS">
      <a:dk1>
        <a:srgbClr val="055078"/>
      </a:dk1>
      <a:lt1>
        <a:srgbClr val="FFFFFF"/>
      </a:lt1>
      <a:dk2>
        <a:srgbClr val="495960"/>
      </a:dk2>
      <a:lt2>
        <a:srgbClr val="C8D2D8"/>
      </a:lt2>
      <a:accent1>
        <a:srgbClr val="5AC3F0"/>
      </a:accent1>
      <a:accent2>
        <a:srgbClr val="055078"/>
      </a:accent2>
      <a:accent3>
        <a:srgbClr val="41BE5F"/>
      </a:accent3>
      <a:accent4>
        <a:srgbClr val="C3D769"/>
      </a:accent4>
      <a:accent5>
        <a:srgbClr val="85CCDB"/>
      </a:accent5>
      <a:accent6>
        <a:srgbClr val="FFFFFF"/>
      </a:accent6>
      <a:hlink>
        <a:srgbClr val="5AA0F0"/>
      </a:hlink>
      <a:folHlink>
        <a:srgbClr val="07558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891</TotalTime>
  <Words>1654</Words>
  <Application>Microsoft Office PowerPoint</Application>
  <PresentationFormat>On-screen Show (4:3)</PresentationFormat>
  <Paragraphs>337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Georgia</vt:lpstr>
      <vt:lpstr>Monotype Sorts</vt:lpstr>
      <vt:lpstr>Times New Roman</vt:lpstr>
      <vt:lpstr>Verdana</vt:lpstr>
      <vt:lpstr>Wingdings</vt:lpstr>
      <vt:lpstr>Wingdings 2</vt:lpstr>
      <vt:lpstr>Office Theme</vt:lpstr>
      <vt:lpstr>Introduction to IFRS 17 for Non-Life Actuaries</vt:lpstr>
      <vt:lpstr>Disclaimer</vt:lpstr>
      <vt:lpstr>What is IFRS 17?</vt:lpstr>
      <vt:lpstr>IFRS 17 is now published</vt:lpstr>
      <vt:lpstr>IFRS 17 Technical Overview</vt:lpstr>
      <vt:lpstr>Deep dives into IFRS 17 concepts</vt:lpstr>
      <vt:lpstr>Key areas for todays presentation</vt:lpstr>
      <vt:lpstr>PowerPoint Presentation</vt:lpstr>
      <vt:lpstr>PowerPoint Presentation</vt:lpstr>
      <vt:lpstr>PowerPoint Presentation</vt:lpstr>
      <vt:lpstr>PowerPoint Presentation</vt:lpstr>
      <vt:lpstr>PowerPoint Presentation</vt:lpstr>
      <vt:lpstr>Presentation and Disclosure</vt:lpstr>
      <vt:lpstr>IFRS 17 vs Solvency II</vt:lpstr>
      <vt:lpstr>IFRS17 Background</vt:lpstr>
      <vt:lpstr>Differences between IFRS 17 and Solvency II</vt:lpstr>
      <vt:lpstr>How will IFRS 17 change your role?</vt:lpstr>
      <vt:lpstr>IFRS 17 project timeline</vt:lpstr>
      <vt:lpstr>How does this impact the actuary?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Pro 1</dc:creator>
  <cp:lastModifiedBy>Bajaj, Rishav (UK - London)</cp:lastModifiedBy>
  <cp:revision>54</cp:revision>
  <cp:lastPrinted>2017-11-03T12:29:37Z</cp:lastPrinted>
  <dcterms:created xsi:type="dcterms:W3CDTF">2012-11-12T13:56:22Z</dcterms:created>
  <dcterms:modified xsi:type="dcterms:W3CDTF">2017-11-07T10:22:20Z</dcterms:modified>
</cp:coreProperties>
</file>